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70" r:id="rId2"/>
    <p:sldId id="285" r:id="rId3"/>
    <p:sldId id="286" r:id="rId4"/>
    <p:sldId id="309" r:id="rId5"/>
    <p:sldId id="310" r:id="rId6"/>
    <p:sldId id="311" r:id="rId7"/>
    <p:sldId id="312" r:id="rId8"/>
    <p:sldId id="317" r:id="rId9"/>
    <p:sldId id="318" r:id="rId10"/>
    <p:sldId id="319" r:id="rId11"/>
    <p:sldId id="320" r:id="rId12"/>
    <p:sldId id="313" r:id="rId13"/>
    <p:sldId id="287" r:id="rId14"/>
    <p:sldId id="288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B" initials="K" lastIdx="1" clrIdx="0">
    <p:extLst>
      <p:ext uri="{19B8F6BF-5375-455C-9EA6-DF929625EA0E}">
        <p15:presenceInfo xmlns:p15="http://schemas.microsoft.com/office/powerpoint/2012/main" userId="KJ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99"/>
    <a:srgbClr val="B6A284"/>
    <a:srgbClr val="663300"/>
    <a:srgbClr val="CC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AFC83-234E-4FEC-9690-818CAECFB21F}" type="datetimeFigureOut">
              <a:rPr lang="ko-KR" altLang="en-US" smtClean="0"/>
              <a:t>2021-12-01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858D-9617-4E1A-8840-01FC2F9EEE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7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0B90-FA55-48E4-A43D-851B98F7A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78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b="1"/>
            </a:lvl1pPr>
          </a:lstStyle>
          <a:p>
            <a:fld id="{7BFF0B90-FA55-48E4-A43D-851B98F7A3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70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9" y="6538564"/>
            <a:ext cx="999134" cy="1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0B90-FA55-48E4-A43D-851B98F7A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0"/>
            <a:ext cx="5852160" cy="685800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56005" y="2353371"/>
            <a:ext cx="3375935" cy="3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28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01" rIns="91404" bIns="45701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962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-15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sym typeface="Wingdings" pitchFamily="2" charset="2"/>
              </a:rPr>
              <a:t>광주은행 소개</a:t>
            </a:r>
            <a:endParaRPr kumimoji="0" lang="ko-KR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/>
              <a:sym typeface="Wingdings" pitchFamily="2" charset="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195570" y="3815484"/>
            <a:ext cx="154840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28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01" rIns="91404" bIns="45701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962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dirty="0" smtClean="0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  <a:sym typeface="Wingdings" pitchFamily="2" charset="2"/>
              </a:rPr>
              <a:t>2021. </a:t>
            </a:r>
            <a:r>
              <a:rPr lang="en-US" altLang="ko-KR" sz="1800" b="1" dirty="0" smtClean="0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  <a:sym typeface="Wingdings" pitchFamily="2" charset="2"/>
              </a:rPr>
              <a:t>12</a:t>
            </a:r>
            <a:r>
              <a:rPr lang="en-US" altLang="ko-KR" sz="1800" b="1" dirty="0" smtClean="0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  <a:sym typeface="Wingdings" pitchFamily="2" charset="2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맑은 고딕"/>
              <a:ea typeface="맑은 고딕"/>
              <a:sym typeface="Wingdings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2" y="6176531"/>
            <a:ext cx="2299001" cy="3887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" y="205901"/>
            <a:ext cx="2391109" cy="7621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52" y="271283"/>
            <a:ext cx="1410773" cy="6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6" y="53849"/>
            <a:ext cx="7024883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자본금 및 </a:t>
            </a:r>
            <a:r>
              <a:rPr lang="ko-KR" altLang="en-US" sz="2000" b="1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주주현황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최다 출자자 순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)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3436"/>
              </p:ext>
            </p:extLst>
          </p:nvPr>
        </p:nvGraphicFramePr>
        <p:xfrm>
          <a:off x="629019" y="1279130"/>
          <a:ext cx="7045106" cy="1404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4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616">
                  <a:extLst>
                    <a:ext uri="{9D8B030D-6E8A-4147-A177-3AD203B41FA5}">
                      <a16:colId xmlns:a16="http://schemas.microsoft.com/office/drawing/2014/main" val="2020427702"/>
                    </a:ext>
                  </a:extLst>
                </a:gridCol>
                <a:gridCol w="1400616">
                  <a:extLst>
                    <a:ext uri="{9D8B030D-6E8A-4147-A177-3AD203B41FA5}">
                      <a16:colId xmlns:a16="http://schemas.microsoft.com/office/drawing/2014/main" val="526087420"/>
                    </a:ext>
                  </a:extLst>
                </a:gridCol>
                <a:gridCol w="1400616">
                  <a:extLst>
                    <a:ext uri="{9D8B030D-6E8A-4147-A177-3AD203B41FA5}">
                      <a16:colId xmlns:a16="http://schemas.microsoft.com/office/drawing/2014/main" val="2317648222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자 본 금</a:t>
                      </a:r>
                      <a:endParaRPr kumimoji="0" lang="en-US" altLang="ko-KR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  <a:cs typeface="함초롬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납입자본금</a:t>
                      </a:r>
                      <a:r>
                        <a:rPr kumimoji="0" lang="en-US" altLang="ko-KR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주요  주주 현황 </a:t>
                      </a:r>
                      <a:r>
                        <a:rPr kumimoji="0" lang="en-US" altLang="ko-KR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(1% </a:t>
                      </a: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이상</a:t>
                      </a:r>
                      <a:r>
                        <a:rPr kumimoji="0" lang="en-US" altLang="ko-KR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)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0054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비  고</a:t>
                      </a:r>
                      <a:endParaRPr lang="ko-KR" altLang="en-US" sz="1100" dirty="0"/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주 </a:t>
                      </a:r>
                      <a:r>
                        <a:rPr kumimoji="0" lang="ko-KR" altLang="en-US" sz="11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주</a:t>
                      </a: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 명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직 업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소유비율</a:t>
                      </a:r>
                      <a:endParaRPr kumimoji="0" lang="ko-KR" altLang="en-US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  <a:cs typeface="함초롬바탕" pitchFamily="18" charset="-127"/>
                      </a:endParaRP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  <a:cs typeface="함초롬바탕" pitchFamily="18" charset="-127"/>
                      </a:endParaRPr>
                    </a:p>
                  </a:txBody>
                  <a:tcPr marL="100563" marR="100563" marT="53459" marB="5345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591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256,580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㈜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JB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금융지주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금융지주회사</a:t>
                      </a: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  <a:cs typeface="함초롬바탕" pitchFamily="18" charset="-127"/>
                        </a:rPr>
                        <a:t>100.00%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  <a:cs typeface="함초롬바탕" pitchFamily="18" charset="-127"/>
                      </a:endParaRP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  <a:cs typeface="함초롬바탕" pitchFamily="18" charset="-127"/>
                      </a:endParaRPr>
                    </a:p>
                  </a:txBody>
                  <a:tcPr marL="100563" marR="100563" marT="53459" marB="53459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제목 1"/>
          <p:cNvSpPr txBox="1">
            <a:spLocks/>
          </p:cNvSpPr>
          <p:nvPr/>
        </p:nvSpPr>
        <p:spPr>
          <a:xfrm>
            <a:off x="697386" y="2762237"/>
            <a:ext cx="4816035" cy="216024"/>
          </a:xfrm>
          <a:prstGeom prst="rect">
            <a:avLst/>
          </a:prstGeom>
        </p:spPr>
        <p:txBody>
          <a:bodyPr lIns="100547" tIns="50274" rIns="100547" bIns="50274"/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kumimoji="0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첨부서류 </a:t>
            </a:r>
            <a:r>
              <a:rPr kumimoji="0"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kumimoji="0"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반기보고서</a:t>
            </a:r>
            <a:r>
              <a:rPr kumimoji="0"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p.60 </a:t>
            </a:r>
            <a:r>
              <a:rPr kumimoji="0"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kumimoji="0"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Picture 2" descr="C:\Users\KJB\Desktop\제안서이미지\자본금이미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3"/>
          <a:stretch/>
        </p:blipFill>
        <p:spPr bwMode="auto">
          <a:xfrm>
            <a:off x="1578245" y="3808634"/>
            <a:ext cx="5463489" cy="21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6" y="53849"/>
            <a:ext cx="7024883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–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대표자 및 임원에 관한 사항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 bwMode="auto">
          <a:xfrm>
            <a:off x="856709" y="901339"/>
            <a:ext cx="7542232" cy="23757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63" tIns="50282" rIns="100563" bIns="5028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05657"/>
            <a:endParaRPr lang="ko-KR" altLang="en-US" sz="132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8" y="1294705"/>
            <a:ext cx="1323613" cy="24490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429645" y="1627816"/>
            <a:ext cx="3289584" cy="92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440"/>
              </a:spcBef>
              <a:defRPr/>
            </a:pPr>
            <a:r>
              <a:rPr lang="ko-KR" altLang="en-US" sz="1453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광주은행  </a:t>
            </a:r>
            <a:r>
              <a:rPr lang="ko-KR" altLang="en-US" sz="1980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송 종 욱 </a:t>
            </a:r>
            <a:r>
              <a:rPr lang="ko-KR" altLang="en-US" sz="1453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은행장은</a:t>
            </a:r>
            <a:endParaRPr lang="en-US" altLang="ko-KR" sz="1453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eaLnBrk="0" hangingPunct="0">
              <a:spcBef>
                <a:spcPts val="440"/>
              </a:spcBef>
              <a:defRPr/>
            </a:pPr>
            <a:r>
              <a:rPr lang="ko-KR" altLang="en-US" sz="1210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광주은행 창립</a:t>
            </a:r>
            <a:r>
              <a:rPr lang="en-US" altLang="ko-KR" sz="1210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49</a:t>
            </a:r>
            <a:r>
              <a:rPr lang="ko-KR" altLang="en-US" sz="1210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주년 만에 선출된</a:t>
            </a:r>
            <a:endParaRPr lang="en-US" altLang="ko-KR" sz="1210" b="1" dirty="0">
              <a:latin typeface="나눔명조" panose="02020603020101020101" pitchFamily="18" charset="-127"/>
              <a:ea typeface="나눔명조" panose="02020603020101020101" pitchFamily="18" charset="-127"/>
              <a:cs typeface="함초롬바탕" pitchFamily="18" charset="-127"/>
            </a:endParaRPr>
          </a:p>
          <a:p>
            <a:pPr eaLnBrk="0" hangingPunct="0">
              <a:spcBef>
                <a:spcPts val="440"/>
              </a:spcBef>
              <a:defRPr/>
            </a:pPr>
            <a:r>
              <a:rPr lang="ko-KR" altLang="en-US" sz="1540" b="1" dirty="0">
                <a:solidFill>
                  <a:srgbClr val="0070C0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첫 자행 출신</a:t>
            </a:r>
            <a:r>
              <a:rPr lang="en-US" altLang="ko-KR" sz="1540" b="1" dirty="0">
                <a:solidFill>
                  <a:srgbClr val="0070C0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540" b="1" dirty="0">
                <a:solidFill>
                  <a:srgbClr val="0070C0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은행장</a:t>
            </a:r>
            <a:r>
              <a:rPr lang="ko-KR" altLang="en-US" sz="1210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으로</a:t>
            </a:r>
            <a:endParaRPr lang="en-US" altLang="ko-KR" sz="1210" b="1" dirty="0">
              <a:latin typeface="나눔명조" panose="02020603020101020101" pitchFamily="18" charset="-127"/>
              <a:ea typeface="나눔명조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9645" y="2618636"/>
            <a:ext cx="3289584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altLang="ko-KR" sz="1155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2017. 9.27. </a:t>
            </a:r>
            <a:r>
              <a:rPr lang="ko-KR" altLang="en-US" sz="1155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광주은행 은행장 </a:t>
            </a:r>
            <a:r>
              <a:rPr lang="ko-KR" altLang="en-US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취임</a:t>
            </a:r>
            <a:r>
              <a:rPr lang="en-US" altLang="ko-KR" sz="1155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/>
            </a:r>
            <a:br>
              <a:rPr lang="en-US" altLang="ko-KR" sz="1155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</a:br>
            <a:r>
              <a:rPr lang="en-US" altLang="ko-KR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2021. 3.30. </a:t>
            </a:r>
            <a:r>
              <a:rPr lang="ko-KR" altLang="en-US" sz="1155" b="1" dirty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광주은행 </a:t>
            </a:r>
            <a:r>
              <a:rPr lang="ko-KR" altLang="en-US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은행장</a:t>
            </a:r>
            <a:r>
              <a:rPr lang="en-US" altLang="ko-KR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(</a:t>
            </a:r>
            <a:r>
              <a:rPr lang="ko-KR" altLang="en-US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現</a:t>
            </a:r>
            <a:r>
              <a:rPr lang="en-US" altLang="ko-KR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155" b="1" dirty="0" smtClean="0">
                <a:latin typeface="나눔명조" panose="02020603020101020101" pitchFamily="18" charset="-127"/>
                <a:ea typeface="나눔명조" panose="02020603020101020101" pitchFamily="18" charset="-127"/>
                <a:cs typeface="함초롬바탕" pitchFamily="18" charset="-127"/>
              </a:rPr>
              <a:t> 재선임</a:t>
            </a:r>
            <a:endParaRPr lang="en-US" altLang="ko-KR" sz="1155" b="1" dirty="0">
              <a:latin typeface="나눔명조" panose="02020603020101020101" pitchFamily="18" charset="-127"/>
              <a:ea typeface="나눔명조" panose="02020603020101020101" pitchFamily="18" charset="-127"/>
              <a:cs typeface="함초롬바탕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70" y="460071"/>
            <a:ext cx="2817039" cy="2817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28137" y="3343276"/>
            <a:ext cx="6076059" cy="354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0"/>
              </a:spcBef>
            </a:pPr>
            <a:r>
              <a:rPr lang="en-US" altLang="ko-KR" sz="950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2021. 03     </a:t>
            </a:r>
            <a:r>
              <a:rPr lang="ko-KR" altLang="en-US" sz="950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광주은행장</a:t>
            </a:r>
            <a:r>
              <a:rPr lang="en-US" altLang="ko-KR" sz="950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現</a:t>
            </a:r>
            <a:r>
              <a:rPr lang="en-US" altLang="ko-KR" sz="950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lang="ko-KR" altLang="en-US" sz="950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재선임</a:t>
            </a:r>
            <a:endParaRPr lang="en-US" altLang="ko-KR" sz="950" b="1" dirty="0" smtClean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</a:t>
            </a: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. 09     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13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광주은행장 취임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2016. 12</a:t>
            </a:r>
            <a:r>
              <a:rPr lang="ko-KR" altLang="en-US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부행장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영업전략본부 겸 미래금융본부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2014. 12     </a:t>
            </a:r>
            <a:r>
              <a:rPr lang="ko-KR" altLang="en-US" sz="950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부행장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영업전략본부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2013. 12     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KBC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플러스 대표이사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2013. 09     </a:t>
            </a:r>
            <a:r>
              <a:rPr lang="ko-KR" altLang="en-US" sz="950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부행장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리스크관리본부장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2012. 04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부행장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서울지역 총괄 임원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자본시장본부장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2007. 12     </a:t>
            </a:r>
            <a:r>
              <a:rPr lang="ko-KR" altLang="en-US" sz="950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부행장보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서울영업본부장 겸 자본시장본부장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2007. 04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이사대우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서울지점장</a:t>
            </a:r>
            <a:r>
              <a:rPr lang="en-US" altLang="ko-KR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2006. 03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서울지점장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2004. 12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여의도지점장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2003. 07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순천지점장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2001. 07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금호동지점장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2000. 03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공보팀장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>
              <a:spcBef>
                <a:spcPts val="660"/>
              </a:spcBef>
            </a:pPr>
            <a:r>
              <a:rPr lang="en-US" altLang="ko-KR" sz="950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1991. 04     </a:t>
            </a:r>
            <a:r>
              <a:rPr lang="ko-KR" altLang="en-US" sz="9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 </a:t>
            </a:r>
            <a:r>
              <a:rPr lang="ko-KR" altLang="en-US" sz="950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입행</a:t>
            </a:r>
            <a:endParaRPr lang="en-US" altLang="ko-KR" sz="95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09958" y="3365317"/>
            <a:ext cx="458319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ko-KR" altLang="en-US" sz="1540" b="1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경력</a:t>
            </a:r>
            <a:r>
              <a:rPr lang="en-US" altLang="ko-KR" sz="1540" b="1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_ </a:t>
            </a:r>
          </a:p>
          <a:p>
            <a:pPr>
              <a:spcBef>
                <a:spcPts val="0"/>
              </a:spcBef>
            </a:pPr>
            <a:r>
              <a:rPr lang="en-US" altLang="ko-KR" sz="1540" b="1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14111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가치체계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20401" y="2279349"/>
            <a:ext cx="4499992" cy="45811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789709"/>
            <a:ext cx="8262989" cy="53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8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44008" y="2304256"/>
            <a:ext cx="4499992" cy="455374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894028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윤리경영 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Vision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933021"/>
            <a:ext cx="8292014" cy="50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8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44008" y="2304256"/>
            <a:ext cx="4499992" cy="455374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392866" y="53849"/>
            <a:ext cx="4832879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광주은행 소개 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인원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및 영업점 등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3055431" y="3635732"/>
            <a:ext cx="1292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+mn-ea"/>
              </a:rPr>
              <a:t>143</a:t>
            </a:r>
            <a:r>
              <a:rPr lang="ko-KR" altLang="en-US" b="1" dirty="0" smtClean="0">
                <a:solidFill>
                  <a:schemeClr val="tx2"/>
                </a:solidFill>
                <a:latin typeface="+mn-ea"/>
              </a:rPr>
              <a:t>개</a:t>
            </a:r>
            <a:endParaRPr lang="en-US" altLang="ko-KR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5054398" y="3635732"/>
            <a:ext cx="1296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b="1" smtClean="0">
                <a:solidFill>
                  <a:schemeClr val="tx2"/>
                </a:solidFill>
                <a:latin typeface="+mn-ea"/>
              </a:rPr>
              <a:t>1,595</a:t>
            </a:r>
            <a:r>
              <a:rPr lang="ko-KR" altLang="en-US" b="1" smtClean="0">
                <a:solidFill>
                  <a:schemeClr val="tx2"/>
                </a:solidFill>
                <a:latin typeface="+mn-ea"/>
              </a:rPr>
              <a:t>억원</a:t>
            </a:r>
            <a:endParaRPr lang="en-US" altLang="ko-KR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077446" y="3635732"/>
            <a:ext cx="12898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+mn-ea"/>
              </a:rPr>
              <a:t>AA+</a:t>
            </a:r>
            <a:endParaRPr lang="en-US" altLang="ko-KR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1060334" y="3635732"/>
            <a:ext cx="128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b="1" smtClean="0">
                <a:solidFill>
                  <a:schemeClr val="tx2"/>
                </a:solidFill>
                <a:latin typeface="+mn-ea"/>
              </a:rPr>
              <a:t>1,629</a:t>
            </a:r>
            <a:r>
              <a:rPr lang="ko-KR" altLang="en-US" b="1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b="1" dirty="0">
              <a:solidFill>
                <a:schemeClr val="tx2"/>
              </a:solidFill>
              <a:latin typeface="+mn-ea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83157"/>
              </p:ext>
            </p:extLst>
          </p:nvPr>
        </p:nvGraphicFramePr>
        <p:xfrm>
          <a:off x="1027331" y="4254582"/>
          <a:ext cx="1382986" cy="94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인원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정규직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1,418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명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계약직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211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명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1060334" y="4221088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53086"/>
              </p:ext>
            </p:extLst>
          </p:nvPr>
        </p:nvGraphicFramePr>
        <p:xfrm>
          <a:off x="1065368" y="5382776"/>
          <a:ext cx="13463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인원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남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815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명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여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814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명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4676"/>
              </p:ext>
            </p:extLst>
          </p:nvPr>
        </p:nvGraphicFramePr>
        <p:xfrm>
          <a:off x="2915816" y="4254946"/>
          <a:ext cx="1507430" cy="172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4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개수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광주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76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전남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42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서울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5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인천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573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경기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863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7290928" y="6237312"/>
            <a:ext cx="160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bg1">
                    <a:lumMod val="50000"/>
                  </a:schemeClr>
                </a:solidFill>
              </a:rPr>
              <a:t>&lt;2021</a:t>
            </a:r>
            <a:r>
              <a:rPr lang="ko-KR" altLang="en-US" sz="1200" b="1" smtClean="0">
                <a:solidFill>
                  <a:schemeClr val="bg1">
                    <a:lumMod val="50000"/>
                  </a:schemeClr>
                </a:solidFill>
              </a:rPr>
              <a:t>년 </a:t>
            </a:r>
            <a:r>
              <a:rPr lang="en-US" altLang="ko-KR" sz="1200" b="1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ko-KR" altLang="en-US" sz="1200" b="1" smtClean="0">
                <a:solidFill>
                  <a:schemeClr val="bg1">
                    <a:lumMod val="50000"/>
                  </a:schemeClr>
                </a:solidFill>
              </a:rPr>
              <a:t>월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기준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0272" y="4276253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국내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한신평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AA+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한기평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AA+</a:t>
            </a:r>
          </a:p>
          <a:p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국외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Moody’s :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4860032" y="5029423"/>
            <a:ext cx="1687179" cy="631825"/>
            <a:chOff x="4456" y="1805"/>
            <a:chExt cx="1241" cy="572"/>
          </a:xfrm>
        </p:grpSpPr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4725" y="2039"/>
              <a:ext cx="220" cy="338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74" y="573"/>
                </a:cxn>
                <a:cxn ang="0">
                  <a:pos x="435" y="96"/>
                </a:cxn>
                <a:cxn ang="0">
                  <a:pos x="574" y="0"/>
                </a:cxn>
                <a:cxn ang="0">
                  <a:pos x="229" y="582"/>
                </a:cxn>
                <a:cxn ang="0">
                  <a:pos x="160" y="591"/>
                </a:cxn>
              </a:cxnLst>
              <a:rect l="0" t="0" r="r" b="b"/>
              <a:pathLst>
                <a:path w="574" h="591">
                  <a:moveTo>
                    <a:pt x="0" y="584"/>
                  </a:moveTo>
                  <a:lnTo>
                    <a:pt x="174" y="573"/>
                  </a:lnTo>
                  <a:lnTo>
                    <a:pt x="435" y="96"/>
                  </a:lnTo>
                  <a:lnTo>
                    <a:pt x="574" y="0"/>
                  </a:lnTo>
                  <a:lnTo>
                    <a:pt x="229" y="582"/>
                  </a:lnTo>
                  <a:lnTo>
                    <a:pt x="160" y="591"/>
                  </a:lnTo>
                </a:path>
              </a:pathLst>
            </a:custGeom>
            <a:solidFill>
              <a:srgbClr val="7D9ED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auto">
            <a:xfrm>
              <a:off x="4456" y="2315"/>
              <a:ext cx="357" cy="55"/>
            </a:xfrm>
            <a:prstGeom prst="parallelogram">
              <a:avLst>
                <a:gd name="adj" fmla="val 33566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65" name="AutoShape 13"/>
            <p:cNvSpPr>
              <a:spLocks noChangeArrowheads="1"/>
            </p:cNvSpPr>
            <p:nvPr/>
          </p:nvSpPr>
          <p:spPr bwMode="auto">
            <a:xfrm>
              <a:off x="4902" y="2044"/>
              <a:ext cx="325" cy="39"/>
            </a:xfrm>
            <a:prstGeom prst="parallelogram">
              <a:avLst>
                <a:gd name="adj" fmla="val 97917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104" y="1827"/>
              <a:ext cx="292" cy="263"/>
            </a:xfrm>
            <a:custGeom>
              <a:avLst/>
              <a:gdLst/>
              <a:ahLst/>
              <a:cxnLst>
                <a:cxn ang="0">
                  <a:pos x="0" y="501"/>
                </a:cxn>
                <a:cxn ang="0">
                  <a:pos x="226" y="501"/>
                </a:cxn>
                <a:cxn ang="0">
                  <a:pos x="611" y="24"/>
                </a:cxn>
                <a:cxn ang="0">
                  <a:pos x="731" y="0"/>
                </a:cxn>
                <a:cxn ang="0">
                  <a:pos x="272" y="500"/>
                </a:cxn>
                <a:cxn ang="0">
                  <a:pos x="190" y="506"/>
                </a:cxn>
              </a:cxnLst>
              <a:rect l="0" t="0" r="r" b="b"/>
              <a:pathLst>
                <a:path w="731" h="506">
                  <a:moveTo>
                    <a:pt x="0" y="501"/>
                  </a:moveTo>
                  <a:lnTo>
                    <a:pt x="226" y="501"/>
                  </a:lnTo>
                  <a:lnTo>
                    <a:pt x="611" y="24"/>
                  </a:lnTo>
                  <a:lnTo>
                    <a:pt x="731" y="0"/>
                  </a:lnTo>
                  <a:lnTo>
                    <a:pt x="272" y="500"/>
                  </a:lnTo>
                  <a:lnTo>
                    <a:pt x="190" y="506"/>
                  </a:lnTo>
                </a:path>
              </a:pathLst>
            </a:custGeom>
            <a:solidFill>
              <a:srgbClr val="7D9ED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67" name="AutoShape 15"/>
            <p:cNvSpPr>
              <a:spLocks noChangeArrowheads="1"/>
            </p:cNvSpPr>
            <p:nvPr/>
          </p:nvSpPr>
          <p:spPr bwMode="auto">
            <a:xfrm>
              <a:off x="5349" y="1805"/>
              <a:ext cx="348" cy="32"/>
            </a:xfrm>
            <a:prstGeom prst="parallelogram">
              <a:avLst>
                <a:gd name="adj" fmla="val 131903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306790" y="4406915"/>
            <a:ext cx="425450" cy="2635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lIns="54000" rIns="72000" anchor="ctr"/>
          <a:lstStyle/>
          <a:p>
            <a:pPr algn="ctr" eaLnBrk="0" latinLnBrk="0" hangingPunct="0"/>
            <a:endParaRPr kumimoji="0" lang="ko-KR" altLang="en-US" sz="110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9" name="Object 17"/>
          <p:cNvGraphicFramePr>
            <a:graphicFrameLocks noChangeAspect="1"/>
          </p:cNvGraphicFramePr>
          <p:nvPr>
            <p:extLst/>
          </p:nvPr>
        </p:nvGraphicFramePr>
        <p:xfrm>
          <a:off x="4796570" y="4924586"/>
          <a:ext cx="558688" cy="60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4" imgW="1207201" imgH="1207201" progId="Photoshop.Image.4">
                  <p:embed/>
                </p:oleObj>
              </mc:Choice>
              <mc:Fallback>
                <p:oleObj name="Image" r:id="rId4" imgW="1207201" imgH="1207201" progId="Photoshop.Image.4">
                  <p:embed/>
                  <p:pic>
                    <p:nvPicPr>
                      <p:cNvPr id="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570" y="4924586"/>
                        <a:ext cx="558688" cy="60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8"/>
          <p:cNvGraphicFramePr>
            <a:graphicFrameLocks noChangeAspect="1"/>
          </p:cNvGraphicFramePr>
          <p:nvPr>
            <p:extLst/>
          </p:nvPr>
        </p:nvGraphicFramePr>
        <p:xfrm>
          <a:off x="5390321" y="4611848"/>
          <a:ext cx="560234" cy="60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Image" r:id="rId6" imgW="1207201" imgH="1207201" progId="Photoshop.Image.4">
                  <p:embed/>
                </p:oleObj>
              </mc:Choice>
              <mc:Fallback>
                <p:oleObj name="Image" r:id="rId6" imgW="1207201" imgH="1207201" progId="Photoshop.Image.4">
                  <p:embed/>
                  <p:pic>
                    <p:nvPicPr>
                      <p:cNvPr id="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321" y="4611848"/>
                        <a:ext cx="560234" cy="60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9"/>
          <p:cNvGraphicFramePr>
            <a:graphicFrameLocks noChangeAspect="1"/>
          </p:cNvGraphicFramePr>
          <p:nvPr>
            <p:extLst/>
          </p:nvPr>
        </p:nvGraphicFramePr>
        <p:xfrm>
          <a:off x="5999242" y="4368545"/>
          <a:ext cx="576281" cy="61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Image" r:id="rId7" imgW="1207201" imgH="1207201" progId="Photoshop.Image.4">
                  <p:embed/>
                </p:oleObj>
              </mc:Choice>
              <mc:Fallback>
                <p:oleObj name="Image" r:id="rId7" imgW="1207201" imgH="1207201" progId="Photoshop.Image.4">
                  <p:embed/>
                  <p:pic>
                    <p:nvPicPr>
                      <p:cNvPr id="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242" y="4368545"/>
                        <a:ext cx="576281" cy="617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4796497" y="5091518"/>
            <a:ext cx="538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en-US" altLang="ko-KR" sz="1200" b="1" smtClean="0">
                <a:ea typeface="굴림" charset="-127"/>
              </a:rPr>
              <a:t>1,535</a:t>
            </a:r>
            <a:endParaRPr kumimoji="0" lang="ko-KR" altLang="en-US" sz="1200" b="1" dirty="0">
              <a:ea typeface="굴림" charset="-127"/>
            </a:endParaRP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5387161" y="4775976"/>
            <a:ext cx="538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ko-KR" sz="1200" b="1" smtClean="0">
                <a:ea typeface="굴림" charset="-127"/>
              </a:rPr>
              <a:t>1,728</a:t>
            </a:r>
            <a:endParaRPr kumimoji="0" lang="en-US" altLang="ko-KR" sz="1200" b="1" dirty="0">
              <a:ea typeface="굴림" charset="-127"/>
            </a:endParaRP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6030417" y="4521820"/>
            <a:ext cx="538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200" b="1" smtClean="0">
                <a:ea typeface="굴림" charset="-127"/>
              </a:rPr>
              <a:t>1,595</a:t>
            </a:r>
            <a:endParaRPr kumimoji="0" lang="en-US" altLang="ko-KR" sz="1200" b="1" dirty="0">
              <a:ea typeface="굴림" charset="-127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944384" y="5703059"/>
            <a:ext cx="3658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ko-KR" sz="1100" b="1" smtClean="0">
                <a:ea typeface="굴림" charset="-127"/>
              </a:rPr>
              <a:t>‘18</a:t>
            </a:r>
            <a:endParaRPr kumimoji="0" lang="ko-KR" altLang="en-US" sz="1100" b="1" dirty="0">
              <a:ea typeface="굴림" charset="-127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5495235" y="5415027"/>
            <a:ext cx="3658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ko-KR" sz="1100" b="1" smtClean="0">
                <a:ea typeface="굴림" charset="-127"/>
              </a:rPr>
              <a:t>‘19</a:t>
            </a:r>
            <a:endParaRPr kumimoji="0" lang="ko-KR" altLang="en-US" sz="1100" b="1" dirty="0">
              <a:ea typeface="굴림" charset="-127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6095071" y="5126995"/>
            <a:ext cx="3658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100" b="1" smtClean="0">
                <a:ea typeface="굴림" charset="-127"/>
              </a:rPr>
              <a:t>‘</a:t>
            </a:r>
            <a:r>
              <a:rPr lang="en-US" altLang="ko-KR" sz="1100" b="1" smtClean="0">
                <a:ea typeface="굴림" charset="-127"/>
              </a:rPr>
              <a:t>20</a:t>
            </a:r>
            <a:endParaRPr kumimoji="0" lang="ko-KR" altLang="en-US" sz="1100" b="1" dirty="0">
              <a:ea typeface="굴림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3622" y="59646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단위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ko-KR" altLang="en-US" sz="1000" b="1" dirty="0" err="1" smtClean="0">
                <a:solidFill>
                  <a:schemeClr val="bg1">
                    <a:lumMod val="50000"/>
                  </a:schemeClr>
                </a:solidFill>
              </a:rPr>
              <a:t>억원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71600" y="1484784"/>
            <a:ext cx="1455809" cy="1535217"/>
            <a:chOff x="899592" y="1401252"/>
            <a:chExt cx="1455809" cy="1535217"/>
          </a:xfrm>
        </p:grpSpPr>
        <p:sp>
          <p:nvSpPr>
            <p:cNvPr id="80" name="육각형 79"/>
            <p:cNvSpPr/>
            <p:nvPr/>
          </p:nvSpPr>
          <p:spPr>
            <a:xfrm rot="5400000">
              <a:off x="859888" y="1440956"/>
              <a:ext cx="1535217" cy="145580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육각형 2"/>
            <p:cNvSpPr/>
            <p:nvPr/>
          </p:nvSpPr>
          <p:spPr>
            <a:xfrm rot="5400000">
              <a:off x="937032" y="1520167"/>
              <a:ext cx="1368152" cy="129738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81" name="Rectangle 27"/>
            <p:cNvSpPr>
              <a:spLocks noChangeArrowheads="1"/>
            </p:cNvSpPr>
            <p:nvPr/>
          </p:nvSpPr>
          <p:spPr bwMode="gray">
            <a:xfrm>
              <a:off x="972415" y="1999585"/>
              <a:ext cx="12973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인원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982608" y="1484784"/>
            <a:ext cx="1455809" cy="1535217"/>
            <a:chOff x="2736454" y="1401252"/>
            <a:chExt cx="1455809" cy="1535217"/>
          </a:xfrm>
        </p:grpSpPr>
        <p:sp>
          <p:nvSpPr>
            <p:cNvPr id="44" name="Rectangle 28"/>
            <p:cNvSpPr>
              <a:spLocks noChangeArrowheads="1"/>
            </p:cNvSpPr>
            <p:nvPr/>
          </p:nvSpPr>
          <p:spPr bwMode="gray">
            <a:xfrm>
              <a:off x="3089466" y="1804754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영업점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3" name="육각형 82"/>
            <p:cNvSpPr/>
            <p:nvPr/>
          </p:nvSpPr>
          <p:spPr>
            <a:xfrm rot="5400000">
              <a:off x="2696750" y="1440956"/>
              <a:ext cx="1535217" cy="145580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육각형 83"/>
            <p:cNvSpPr/>
            <p:nvPr/>
          </p:nvSpPr>
          <p:spPr>
            <a:xfrm rot="5400000">
              <a:off x="2773894" y="1520167"/>
              <a:ext cx="1368152" cy="1297385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gray">
            <a:xfrm>
              <a:off x="2809277" y="1968804"/>
              <a:ext cx="12973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영업점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847332" y="1484785"/>
            <a:ext cx="1728191" cy="1535217"/>
            <a:chOff x="4334197" y="1401253"/>
            <a:chExt cx="1728191" cy="1535217"/>
          </a:xfrm>
        </p:grpSpPr>
        <p:sp>
          <p:nvSpPr>
            <p:cNvPr id="45" name="Rectangle 29"/>
            <p:cNvSpPr>
              <a:spLocks noChangeArrowheads="1"/>
            </p:cNvSpPr>
            <p:nvPr/>
          </p:nvSpPr>
          <p:spPr bwMode="gray">
            <a:xfrm>
              <a:off x="4567008" y="1804754"/>
              <a:ext cx="14670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smtClean="0">
                  <a:solidFill>
                    <a:schemeClr val="bg1"/>
                  </a:solidFill>
                  <a:latin typeface="+mn-ea"/>
                </a:rPr>
                <a:t>당기순이익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gray">
            <a:xfrm>
              <a:off x="4833493" y="1804755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영업점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7" name="육각형 86"/>
            <p:cNvSpPr/>
            <p:nvPr/>
          </p:nvSpPr>
          <p:spPr>
            <a:xfrm rot="5400000">
              <a:off x="4440777" y="1440957"/>
              <a:ext cx="1535217" cy="145580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육각형 87"/>
            <p:cNvSpPr/>
            <p:nvPr/>
          </p:nvSpPr>
          <p:spPr>
            <a:xfrm rot="5400000">
              <a:off x="4517921" y="1520168"/>
              <a:ext cx="1368152" cy="1297385"/>
            </a:xfrm>
            <a:prstGeom prst="hexagon">
              <a:avLst/>
            </a:prstGeom>
            <a:solidFill>
              <a:srgbClr val="0033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gray">
            <a:xfrm>
              <a:off x="4334197" y="1937246"/>
              <a:ext cx="172819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bg1"/>
                  </a:solidFill>
                  <a:latin typeface="+mn-ea"/>
                </a:rPr>
                <a:t>당기순이익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004623" y="1484786"/>
            <a:ext cx="1455809" cy="1535217"/>
            <a:chOff x="6425382" y="1401254"/>
            <a:chExt cx="1455809" cy="1535217"/>
          </a:xfrm>
        </p:grpSpPr>
        <p:sp>
          <p:nvSpPr>
            <p:cNvPr id="90" name="Rectangle 28"/>
            <p:cNvSpPr>
              <a:spLocks noChangeArrowheads="1"/>
            </p:cNvSpPr>
            <p:nvPr/>
          </p:nvSpPr>
          <p:spPr bwMode="gray">
            <a:xfrm>
              <a:off x="6778394" y="1804756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영업점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1" name="육각형 90"/>
            <p:cNvSpPr/>
            <p:nvPr/>
          </p:nvSpPr>
          <p:spPr>
            <a:xfrm rot="5400000">
              <a:off x="6385678" y="1440958"/>
              <a:ext cx="1535217" cy="145580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육각형 91"/>
            <p:cNvSpPr/>
            <p:nvPr/>
          </p:nvSpPr>
          <p:spPr>
            <a:xfrm rot="5400000">
              <a:off x="6462822" y="1520169"/>
              <a:ext cx="1368152" cy="1297385"/>
            </a:xfrm>
            <a:prstGeom prst="hexagon">
              <a:avLst/>
            </a:prstGeom>
            <a:solidFill>
              <a:srgbClr val="2CA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Rectangle 27"/>
            <p:cNvSpPr>
              <a:spLocks noChangeArrowheads="1"/>
            </p:cNvSpPr>
            <p:nvPr/>
          </p:nvSpPr>
          <p:spPr bwMode="gray">
            <a:xfrm>
              <a:off x="6504593" y="1968807"/>
              <a:ext cx="12973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n-ea"/>
                </a:rPr>
                <a:t>신용등급</a:t>
              </a:r>
              <a:endParaRPr lang="en-US" altLang="ko-KR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갈매기형 수장 15"/>
          <p:cNvSpPr/>
          <p:nvPr/>
        </p:nvSpPr>
        <p:spPr>
          <a:xfrm rot="16200000" flipH="1" flipV="1">
            <a:off x="1584552" y="3033702"/>
            <a:ext cx="235257" cy="41132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갈매기형 수장 93"/>
          <p:cNvSpPr/>
          <p:nvPr/>
        </p:nvSpPr>
        <p:spPr>
          <a:xfrm rot="16200000" flipH="1" flipV="1">
            <a:off x="3586495" y="3033703"/>
            <a:ext cx="235257" cy="41132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갈매기형 수장 94"/>
          <p:cNvSpPr/>
          <p:nvPr/>
        </p:nvSpPr>
        <p:spPr>
          <a:xfrm rot="16200000" flipH="1" flipV="1">
            <a:off x="5586872" y="3033704"/>
            <a:ext cx="235257" cy="41132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갈매기형 수장 95"/>
          <p:cNvSpPr/>
          <p:nvPr/>
        </p:nvSpPr>
        <p:spPr>
          <a:xfrm rot="16200000" flipH="1" flipV="1">
            <a:off x="7608510" y="3033705"/>
            <a:ext cx="235257" cy="41132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3051622" y="3520534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5054398" y="3520534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7071173" y="3520534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1043608" y="3520534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1060334" y="5348709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3024473" y="4221088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5030867" y="4221088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7071173" y="4221088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7118569" y="4387865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>
            <a:off x="7118569" y="5060801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0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JB\Desktop\이미지\은행사진\20180103-IMG_7614_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/>
          <a:stretch/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660232" y="76760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spc="-150" dirty="0" smtClean="0">
                <a:solidFill>
                  <a:schemeClr val="bg1"/>
                </a:solidFill>
                <a:latin typeface="+mj-ea"/>
                <a:ea typeface="+mj-ea"/>
              </a:rPr>
              <a:t>광주은행 </a:t>
            </a:r>
            <a:endParaRPr lang="en-US" altLang="ko-KR" sz="3600" b="1" spc="-15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r>
              <a:rPr lang="ko-KR" altLang="en-US" sz="3600" b="1" spc="-150" dirty="0" smtClean="0">
                <a:solidFill>
                  <a:schemeClr val="bg1"/>
                </a:solidFill>
                <a:latin typeface="+mj-ea"/>
                <a:ea typeface="+mj-ea"/>
              </a:rPr>
              <a:t>소개</a:t>
            </a:r>
            <a:endParaRPr lang="en-US" altLang="ko-KR" sz="3600" b="1" spc="-15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5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6" y="53849"/>
            <a:ext cx="4895125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광주은행 소개 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설립 목적 및 역할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20401" y="2279349"/>
            <a:ext cx="4499992" cy="45811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299666" y="889463"/>
            <a:ext cx="8570014" cy="25834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63" tIns="50282" rIns="100563" bIns="5028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05657"/>
            <a:endParaRPr lang="ko-KR" altLang="en-US" sz="1320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2" b="8927"/>
          <a:stretch/>
        </p:blipFill>
        <p:spPr>
          <a:xfrm>
            <a:off x="3840015" y="474446"/>
            <a:ext cx="4557130" cy="2981214"/>
          </a:xfrm>
          <a:prstGeom prst="rect">
            <a:avLst/>
          </a:prstGeom>
        </p:spPr>
      </p:pic>
      <p:sp>
        <p:nvSpPr>
          <p:cNvPr id="71" name="직사각형 70"/>
          <p:cNvSpPr/>
          <p:nvPr/>
        </p:nvSpPr>
        <p:spPr bwMode="auto">
          <a:xfrm flipV="1">
            <a:off x="290945" y="3462217"/>
            <a:ext cx="8579925" cy="61176"/>
          </a:xfrm>
          <a:prstGeom prst="rect">
            <a:avLst/>
          </a:prstGeom>
          <a:gradFill>
            <a:gsLst>
              <a:gs pos="3670">
                <a:srgbClr val="92D050">
                  <a:alpha val="0"/>
                </a:srgbClr>
              </a:gs>
              <a:gs pos="23000">
                <a:srgbClr val="92D050"/>
              </a:gs>
              <a:gs pos="98165">
                <a:srgbClr val="0070C0">
                  <a:alpha val="0"/>
                </a:srgbClr>
              </a:gs>
              <a:gs pos="78000">
                <a:srgbClr val="0070C0"/>
              </a:gs>
              <a:gs pos="49000">
                <a:srgbClr val="00B0F0"/>
              </a:gs>
            </a:gsLst>
            <a:path path="circle">
              <a:fillToRect l="100000" t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63" tIns="50282" rIns="100563" bIns="5028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05657"/>
            <a:endParaRPr lang="ko-KR" altLang="en-US" sz="1320"/>
          </a:p>
        </p:txBody>
      </p:sp>
      <p:grpSp>
        <p:nvGrpSpPr>
          <p:cNvPr id="72" name="그룹 71"/>
          <p:cNvGrpSpPr/>
          <p:nvPr/>
        </p:nvGrpSpPr>
        <p:grpSpPr>
          <a:xfrm>
            <a:off x="1411614" y="1295573"/>
            <a:ext cx="3579382" cy="1197769"/>
            <a:chOff x="3563900" y="5927745"/>
            <a:chExt cx="2715889" cy="1440160"/>
          </a:xfrm>
        </p:grpSpPr>
        <p:sp>
          <p:nvSpPr>
            <p:cNvPr id="73" name="직사각형 72"/>
            <p:cNvSpPr/>
            <p:nvPr/>
          </p:nvSpPr>
          <p:spPr>
            <a:xfrm>
              <a:off x="3563900" y="5927745"/>
              <a:ext cx="2020737" cy="481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400"/>
                </a:spcBef>
                <a:defRPr/>
              </a:pPr>
              <a:r>
                <a:rPr lang="en-US" altLang="ko-KR" sz="2000" b="1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53</a:t>
              </a:r>
              <a:r>
                <a:rPr lang="ko-KR" altLang="en-US" sz="2000" b="1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년의 역사</a:t>
              </a:r>
              <a:r>
                <a:rPr lang="en-US" altLang="ko-KR" sz="2000" b="1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!</a:t>
              </a:r>
              <a:endParaRPr lang="en-US" altLang="ko-KR" sz="1600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itchFamily="18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3563900" y="6336854"/>
              <a:ext cx="2715889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100"/>
                </a:spcBef>
                <a:defRPr/>
              </a:pPr>
              <a:r>
                <a:rPr lang="ko-KR" altLang="en-US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광주에 본점을 둔 </a:t>
              </a:r>
              <a:endParaRPr lang="en-US" altLang="ko-KR" sz="1400" dirty="0" smtClean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itchFamily="18" charset="-127"/>
              </a:endParaRPr>
            </a:p>
            <a:p>
              <a:pPr eaLnBrk="0" hangingPunct="0">
                <a:spcBef>
                  <a:spcPts val="100"/>
                </a:spcBef>
                <a:defRPr/>
              </a:pPr>
              <a:r>
                <a:rPr lang="ko-KR" altLang="en-US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유일한 금융기관  광주은행</a:t>
              </a:r>
              <a:r>
                <a:rPr lang="en-US" altLang="ko-KR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!</a:t>
              </a:r>
            </a:p>
            <a:p>
              <a:pPr eaLnBrk="0" hangingPunct="0">
                <a:spcBef>
                  <a:spcPts val="100"/>
                </a:spcBef>
                <a:defRPr/>
              </a:pPr>
              <a:r>
                <a:rPr lang="ko-KR" altLang="en-US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광주</a:t>
              </a:r>
              <a:r>
                <a:rPr lang="en-US" altLang="ko-KR" sz="1400" dirty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·</a:t>
              </a:r>
              <a:r>
                <a:rPr lang="ko-KR" altLang="en-US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전남 지역</a:t>
              </a:r>
              <a:r>
                <a:rPr lang="en-US" altLang="ko-KR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 </a:t>
              </a:r>
            </a:p>
            <a:p>
              <a:pPr eaLnBrk="0" hangingPunct="0">
                <a:spcBef>
                  <a:spcPts val="100"/>
                </a:spcBef>
                <a:defRPr/>
              </a:pPr>
              <a:r>
                <a:rPr lang="ko-KR" altLang="en-US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가장 많은 점포망 광주은행</a:t>
              </a:r>
              <a:r>
                <a:rPr lang="en-US" altLang="ko-KR" sz="1400" dirty="0" smtClean="0">
                  <a:solidFill>
                    <a:srgbClr val="00206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itchFamily="18" charset="-127"/>
                </a:rPr>
                <a:t>!</a:t>
              </a:r>
              <a:endParaRPr lang="en-US" altLang="ko-KR" sz="1400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itchFamily="18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1308821" y="2780456"/>
            <a:ext cx="3137798" cy="383200"/>
            <a:chOff x="1018348" y="4955694"/>
            <a:chExt cx="2761489" cy="460747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534" y="5047640"/>
              <a:ext cx="1496303" cy="276855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48" y="4955694"/>
              <a:ext cx="1203961" cy="460747"/>
            </a:xfrm>
            <a:prstGeom prst="rect">
              <a:avLst/>
            </a:prstGeom>
          </p:spPr>
        </p:pic>
      </p:grpSp>
      <p:sp>
        <p:nvSpPr>
          <p:cNvPr id="82" name="직사각형 81"/>
          <p:cNvSpPr/>
          <p:nvPr/>
        </p:nvSpPr>
        <p:spPr>
          <a:xfrm>
            <a:off x="897105" y="3505297"/>
            <a:ext cx="4583198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ko-KR" altLang="en-US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설립목적 </a:t>
            </a:r>
            <a:r>
              <a:rPr lang="en-US" altLang="ko-KR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/ </a:t>
            </a:r>
            <a:r>
              <a:rPr lang="ko-KR" altLang="en-US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설립근거 </a:t>
            </a:r>
            <a:r>
              <a:rPr lang="en-US" altLang="ko-KR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/ </a:t>
            </a:r>
            <a:r>
              <a:rPr lang="ko-KR" altLang="en-US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법인의 성격</a:t>
            </a:r>
            <a:endParaRPr lang="en-US" altLang="ko-KR" sz="1540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gray">
          <a:xfrm>
            <a:off x="921164" y="4912088"/>
            <a:ext cx="5666791" cy="16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0547" tIns="50274" rIns="100547" bIns="50274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지역사회 적절한 자금지원을 통한 중소기업 육성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지역인재 등용 및 거래기업체 육성을 통한 고용창출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지역행사</a:t>
            </a:r>
            <a:r>
              <a:rPr lang="en-US" altLang="ko-KR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</a:t>
            </a: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이익환원사업</a:t>
            </a:r>
            <a:r>
              <a:rPr lang="en-US" altLang="ko-KR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</a:t>
            </a: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문화</a:t>
            </a:r>
            <a:r>
              <a:rPr lang="en-US" altLang="ko-KR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·</a:t>
            </a: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사회사업을 통한 지역사업협력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지역자금 역외유출 억제를 통한 지역발전 도모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지역민에 대한 편리한 금융서비스와 자치단체의 금융파트너로서 지역발전에</a:t>
            </a:r>
            <a:r>
              <a:rPr lang="en-US" altLang="ko-KR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공헌하며 지역기업에 대한 버팀목 역할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gray">
          <a:xfrm>
            <a:off x="921164" y="3886590"/>
            <a:ext cx="6115551" cy="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0547" tIns="50274" rIns="100547" bIns="50274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은행법에 의해 설립된 일반 은행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본점이 광주광역시에 소재한 지방은행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</a:t>
            </a:r>
            <a:r>
              <a:rPr lang="en-US" altLang="ko-KR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·</a:t>
            </a:r>
            <a:r>
              <a:rPr lang="ko-KR" altLang="en-US" sz="121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전남을 기반으로 하고 지역발전과 동반자적 관계에 있는 대표은행 </a:t>
            </a:r>
            <a:endParaRPr lang="en-US" altLang="ko-KR" sz="1210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marL="204275" indent="-204275" eaLnBrk="1" hangingPunct="1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l"/>
            </a:pPr>
            <a:r>
              <a:rPr lang="ko-KR" altLang="en-US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지역상공인과 지역민의 여망 속에 </a:t>
            </a:r>
            <a:r>
              <a:rPr lang="en-US" altLang="ko-KR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1968</a:t>
            </a:r>
            <a:r>
              <a:rPr lang="ko-KR" altLang="en-US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</a:t>
            </a:r>
            <a:r>
              <a:rPr lang="en-US" altLang="ko-KR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11</a:t>
            </a:r>
            <a:r>
              <a:rPr lang="ko-KR" altLang="en-US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월 전국에서 </a:t>
            </a:r>
            <a:r>
              <a:rPr lang="en-US" altLang="ko-KR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4</a:t>
            </a:r>
            <a:r>
              <a:rPr lang="ko-KR" altLang="en-US" sz="1210" spc="-15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번째로 설립된 지방은행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897105" y="4760132"/>
            <a:ext cx="458319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ko-KR" altLang="en-US" sz="1540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지역 내 역할</a:t>
            </a:r>
            <a:endParaRPr lang="en-US" altLang="ko-KR" sz="1540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5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연혁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20401" y="2279349"/>
            <a:ext cx="4499992" cy="45811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gray">
          <a:xfrm>
            <a:off x="2376987" y="808478"/>
            <a:ext cx="4253616" cy="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1968.09.17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충장로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5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가에서 창립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납입자본금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억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5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천만원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  <a:endParaRPr kumimoji="0" lang="ko-KR" altLang="en-US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1968.11.20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영업개시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1969.12.31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광주시금고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업무계약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체결 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gray">
          <a:xfrm>
            <a:off x="2354216" y="1822065"/>
            <a:ext cx="3515384" cy="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1975.11.27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서울지점 개점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1975.12.27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외국환업무 취급 인가 취득 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1977.12.11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본점 신축 착공 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gray">
          <a:xfrm>
            <a:off x="2345529" y="2819500"/>
            <a:ext cx="3986290" cy="13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1982.04.01  </a:t>
            </a:r>
            <a:r>
              <a:rPr kumimoji="0" lang="ko-KR" altLang="en-US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완도지점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1985.02.01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신용카드업무 개시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1985.09.02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현금자동지급기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(ATM)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업무 개시 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1986.02.03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온라인 업무 시스템 구축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1987.09.23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강남지점 개점  </a:t>
            </a: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gray">
          <a:xfrm>
            <a:off x="2284063" y="4353282"/>
            <a:ext cx="6288390" cy="21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1994.05.30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광은경영경제연구소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설립</a:t>
            </a:r>
          </a:p>
          <a:p>
            <a:pPr latinLnBrk="0">
              <a:spcBef>
                <a:spcPts val="660"/>
              </a:spcBef>
            </a:pPr>
            <a:r>
              <a:rPr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1995.05.31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정보기술활용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세계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100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기업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”</a:t>
            </a:r>
            <a:r>
              <a:rPr lang="ko-KR" altLang="ko-KR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선정</a:t>
            </a:r>
            <a:r>
              <a:rPr lang="en-US" altLang="ko-KR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lang="en-US" altLang="ko-KR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ko-KR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美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『컴퓨터월드』誌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1996.10.07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미국 ‘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마이크로뱅커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부문 최우수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금융기관상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 수상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1997.03.07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방카슈랑스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협약 조인식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1997.09.03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본점 신축이전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 동구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대인동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7-12)</a:t>
            </a:r>
          </a:p>
          <a:p>
            <a:pPr latinLnBrk="0">
              <a:spcBef>
                <a:spcPts val="660"/>
              </a:spcBef>
            </a:pPr>
            <a:r>
              <a:rPr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1998.11.10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직업능력개발 최우수기관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대통령상</a:t>
            </a:r>
            <a:r>
              <a:rPr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”</a:t>
            </a:r>
            <a:r>
              <a:rPr lang="ko-KR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수상</a:t>
            </a:r>
            <a:endParaRPr kumimoji="0" lang="ko-KR" altLang="en-US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1999.03.01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전라남도 금고업무 개시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1999.08.04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지방은행 최초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인터넷뱅킹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서비스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”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실시</a:t>
            </a:r>
          </a:p>
        </p:txBody>
      </p:sp>
      <p:grpSp>
        <p:nvGrpSpPr>
          <p:cNvPr id="76" name="그룹 75"/>
          <p:cNvGrpSpPr/>
          <p:nvPr/>
        </p:nvGrpSpPr>
        <p:grpSpPr>
          <a:xfrm>
            <a:off x="1268180" y="1758786"/>
            <a:ext cx="5694289" cy="2594057"/>
            <a:chOff x="1403436" y="3582321"/>
            <a:chExt cx="4200977" cy="2358724"/>
          </a:xfrm>
        </p:grpSpPr>
        <p:cxnSp>
          <p:nvCxnSpPr>
            <p:cNvPr id="77" name="직선 연결선 76"/>
            <p:cNvCxnSpPr/>
            <p:nvPr/>
          </p:nvCxnSpPr>
          <p:spPr bwMode="auto">
            <a:xfrm>
              <a:off x="1438351" y="3582321"/>
              <a:ext cx="416606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직선 연결선 79"/>
            <p:cNvCxnSpPr/>
            <p:nvPr/>
          </p:nvCxnSpPr>
          <p:spPr bwMode="auto">
            <a:xfrm>
              <a:off x="1403436" y="4461932"/>
              <a:ext cx="416606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직선 연결선 80"/>
            <p:cNvCxnSpPr/>
            <p:nvPr/>
          </p:nvCxnSpPr>
          <p:spPr bwMode="auto">
            <a:xfrm>
              <a:off x="1403436" y="5941045"/>
              <a:ext cx="416606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Box 81"/>
          <p:cNvSpPr txBox="1"/>
          <p:nvPr/>
        </p:nvSpPr>
        <p:spPr>
          <a:xfrm>
            <a:off x="1268180" y="805451"/>
            <a:ext cx="8435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1960s</a:t>
            </a:r>
            <a:endParaRPr lang="ko-KR" altLang="en-US" sz="1980" spc="-165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8180" y="1819039"/>
            <a:ext cx="8435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1970s</a:t>
            </a:r>
            <a:endParaRPr lang="ko-KR" altLang="en-US" sz="1980" spc="-165" dirty="0">
              <a:solidFill>
                <a:schemeClr val="tx2">
                  <a:lumMod val="60000"/>
                  <a:lumOff val="4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68180" y="2843889"/>
            <a:ext cx="8435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1980s</a:t>
            </a:r>
            <a:endParaRPr lang="ko-KR" altLang="en-US" sz="1980" spc="-165" dirty="0">
              <a:solidFill>
                <a:srgbClr val="00B0F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68180" y="4471406"/>
            <a:ext cx="8435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9999"/>
                </a:solidFill>
                <a:latin typeface="HY특태고딕" pitchFamily="18" charset="-127"/>
                <a:ea typeface="HY특태고딕" pitchFamily="18" charset="-127"/>
              </a:rPr>
              <a:t>1990s</a:t>
            </a:r>
            <a:endParaRPr lang="ko-KR" altLang="en-US" sz="1980" spc="-165" dirty="0">
              <a:solidFill>
                <a:srgbClr val="009999"/>
              </a:solidFill>
              <a:latin typeface="HY특태고딕" pitchFamily="18" charset="-127"/>
              <a:ea typeface="HY특태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01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연혁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 bwMode="auto">
          <a:xfrm>
            <a:off x="1115542" y="5186454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직선 연결선 21"/>
          <p:cNvCxnSpPr/>
          <p:nvPr/>
        </p:nvCxnSpPr>
        <p:spPr bwMode="auto">
          <a:xfrm>
            <a:off x="1115542" y="3912238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82496" y="3978238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2011</a:t>
            </a:r>
            <a:r>
              <a:rPr lang="ko-KR" altLang="en-US" sz="121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ko-KR" altLang="en-US" sz="1980" spc="-165" dirty="0">
              <a:solidFill>
                <a:schemeClr val="tx2">
                  <a:lumMod val="60000"/>
                  <a:lumOff val="4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2869" y="5229805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2012</a:t>
            </a:r>
            <a:r>
              <a:rPr lang="ko-KR" altLang="en-US" sz="121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gray">
          <a:xfrm>
            <a:off x="2259513" y="701366"/>
            <a:ext cx="4854120" cy="324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2000.03.02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7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강락원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은행장 취임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2001.03.06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8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엄종대 은행장 취임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2001.04.03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신용리스크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관리시스템 ‘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CRMS’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구축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2004.03.26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9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정태석 은행장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취임</a:t>
            </a:r>
            <a:endParaRPr kumimoji="0" lang="en-US" altLang="ko-KR" sz="1155" dirty="0" smtClean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2005.06.10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The Banking "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세계 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1000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은행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"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으로 선정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2007.03.19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새로운 전산시스템 「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KEOS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」 오픈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2008.06.26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10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송기진 은행장 취임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2009.10.13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2010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여수세계박람회 공식 후원은행 선정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2009.10.16</a:t>
            </a:r>
            <a:r>
              <a:rPr kumimoji="0" lang="en-US" altLang="ko-KR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노사상생양보교섭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실천기업”인증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노동부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  <a:endParaRPr kumimoji="0" lang="ko-KR" altLang="en-US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2009.12.16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14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중소기업 금융지원상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"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대통령 표창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"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수상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2010.04.09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한국서비스품질 우수기업”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연속 선정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지식경제부 주관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  <a:endParaRPr kumimoji="0" lang="ko-KR" altLang="en-US" sz="1155" spc="-16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2010.11.23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국가품질경영대상 서비스품질 우수상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지식경제부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2010.12.13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2010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국가경쟁력 대상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서울경제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2010.12.22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2010 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소비자 권익증진“경영대상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사회책임경영부문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)”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수상</a:t>
            </a:r>
            <a:endParaRPr kumimoji="0" lang="en-US" altLang="ko-KR" sz="1155" spc="-16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59513" y="3976956"/>
            <a:ext cx="4695736" cy="118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2011.05.03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Moody</a:t>
            </a:r>
            <a:r>
              <a:rPr kumimoji="0" lang="en-US" altLang="ko-KR" sz="1155" spc="-770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s Investors service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신용등급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A3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획득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2011.07.13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“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 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우리지역 일하기 좋은 기업”선정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지식경제부 주관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endParaRPr kumimoji="0" lang="ko-KR" altLang="en-US" sz="1155" spc="-16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2011.08.30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아이 낳기 좋은 세상 경진대회대통령표창 수상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2011.12.16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‘20</a:t>
            </a:r>
            <a:r>
              <a:rPr kumimoji="0" lang="en-US" altLang="ko-KR" sz="1155" b="1" spc="-165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11</a:t>
            </a:r>
            <a:r>
              <a:rPr kumimoji="0" lang="ko-KR" altLang="en-US" sz="1155" b="1" spc="-165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소비자권익증진경영대상’사회책임경영부문대상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2011.12.23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‘2011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노사상생협력우수기업’국무총리표창 수상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2259513" y="5293796"/>
            <a:ext cx="4537351" cy="11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2012.01.04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다산금융상’금상 수상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2012.04.02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12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남녀고용평등우수기업’대통령표창 수상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2012.05.25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가족친화경영’</a:t>
            </a:r>
            <a:r>
              <a:rPr kumimoji="0" lang="ko-KR" altLang="en-US" sz="1155" spc="-16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저출산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해소부문 우수기업수상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2012.07.11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인구의 날’일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.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가정균형국민추천 최우수기업수상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2012.12.03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‘2012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대한민국 금융대상’은행부문 대상 수상</a:t>
            </a:r>
          </a:p>
        </p:txBody>
      </p:sp>
      <p:sp>
        <p:nvSpPr>
          <p:cNvPr id="28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6969989" y="7901641"/>
            <a:ext cx="540496" cy="2387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2EFD9D-2360-4783-8F4C-84E44C5B2086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29" name="TextBox 28"/>
          <p:cNvSpPr txBox="1"/>
          <p:nvPr/>
        </p:nvSpPr>
        <p:spPr>
          <a:xfrm>
            <a:off x="1208144" y="710875"/>
            <a:ext cx="8435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 smtClean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2000s</a:t>
            </a:r>
            <a:endParaRPr lang="ko-KR" altLang="en-US" sz="1980" spc="-165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연혁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20401" y="2279349"/>
            <a:ext cx="4499992" cy="45811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1115541" y="5194262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직선 연결선 21"/>
          <p:cNvCxnSpPr/>
          <p:nvPr/>
        </p:nvCxnSpPr>
        <p:spPr bwMode="auto">
          <a:xfrm>
            <a:off x="1115541" y="2356550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85895" y="663551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2013</a:t>
            </a:r>
            <a:r>
              <a:rPr lang="ko-KR" altLang="en-US" sz="121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5895" y="2460949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2014</a:t>
            </a:r>
            <a:r>
              <a:rPr lang="ko-KR" altLang="en-US" sz="121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ko-KR" altLang="en-US" sz="1980" spc="-165" dirty="0">
              <a:solidFill>
                <a:schemeClr val="tx2">
                  <a:lumMod val="60000"/>
                  <a:lumOff val="4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895" y="5248291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2015</a:t>
            </a:r>
            <a:r>
              <a:rPr lang="ko-KR" altLang="en-US" sz="121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gray">
          <a:xfrm>
            <a:off x="2137009" y="2454622"/>
            <a:ext cx="50536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2014.02.11 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완도국제해조류박람회 공식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후원은행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선정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2014.04.24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금융회사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민원발생평가 최우수등급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등급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획득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2014.05.01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우리금융지주㈜로부터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인적분할</a:t>
            </a:r>
            <a:endParaRPr kumimoji="0" lang="ko-KR" altLang="en-US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2014.05.12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‘2014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한국산업서비스품질지수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(KSQI)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우수콜센터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2014.05.22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주식시장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재상장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2014.06.10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금감원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민원처리평가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최우수등급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선정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2014.08.12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광주하계유니버시아드대회 공식 후원은행 선정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2014.11.20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 이동점포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동네방네 찾아가는 은행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도입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2014.11.26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12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김한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은행장 취임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2014.12.23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제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3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대한민국 교육부 대상 교육부장관 표창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2137010" y="5309448"/>
            <a:ext cx="6167405" cy="14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2015.03.10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금융권 최초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스마트폰뱅킹을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통한 </a:t>
            </a:r>
            <a:r>
              <a:rPr kumimoji="0" lang="ko-KR" altLang="en-US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이체시간지정 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서비스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실시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2015.04.29 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연속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금융회사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민원평가 최우수등급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등급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획득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2015.04.30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공부방 사업 실시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(1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호점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선정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</a:t>
            </a: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2015.07.03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2015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광주하계유니버시아드대회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공식후원은행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역할수행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2015.08.17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고령화시대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어르신전용라운지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빛고을건강타운점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2015.12.18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‘2015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을지연습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평가 국민안전처장관 기관표창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gray">
          <a:xfrm>
            <a:off x="2137009" y="661197"/>
            <a:ext cx="5053684" cy="16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2013.03.14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‘2013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행복더함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사회공헌 대상’금융부문 종합대상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2013.03.19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‘2013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한국을 빛낸 창조경영 대상’ 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2013.05.09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‘2013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대한민국 소비자 보호대상’금융기관부문 대상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2013.06.19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‘2013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고객감동 브랜드지수’지방은행 부문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위 수상</a:t>
            </a: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2013.07.11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인구의 날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"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대통령 표창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"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수상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66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2013.09.04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김장학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은행장 취임</a:t>
            </a:r>
          </a:p>
        </p:txBody>
      </p:sp>
    </p:spTree>
    <p:extLst>
      <p:ext uri="{BB962C8B-B14F-4D97-AF65-F5344CB8AC3E}">
        <p14:creationId xmlns:p14="http://schemas.microsoft.com/office/powerpoint/2010/main" val="1066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연혁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8" name="Picture 2" descr="C:\Users\jbb\Desktop\디자인 기타 자료\양식\양식_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286497"/>
            <a:ext cx="4465637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4620401" y="2279349"/>
            <a:ext cx="4499992" cy="45811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>
            <a:off x="1101572" y="4797193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>
            <a:off x="1101572" y="2325167"/>
            <a:ext cx="564696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158107" y="673999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2016</a:t>
            </a:r>
            <a:r>
              <a:rPr lang="ko-KR" altLang="en-US" sz="121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8107" y="2423650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2017</a:t>
            </a:r>
            <a:r>
              <a:rPr lang="ko-KR" altLang="en-US" sz="121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ko-KR" altLang="en-US" sz="1980" spc="-165" dirty="0">
              <a:solidFill>
                <a:schemeClr val="tx2">
                  <a:lumMod val="60000"/>
                  <a:lumOff val="4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8107" y="4865958"/>
            <a:ext cx="8691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2018</a:t>
            </a:r>
            <a:r>
              <a:rPr lang="ko-KR" altLang="en-US" sz="121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en-US" altLang="ko-KR" sz="1210" spc="-165" dirty="0">
              <a:solidFill>
                <a:srgbClr val="00B0F0"/>
              </a:solidFill>
              <a:latin typeface="HY특태고딕" pitchFamily="18" charset="-127"/>
              <a:ea typeface="HY특태고딕" pitchFamily="18" charset="-127"/>
            </a:endParaRPr>
          </a:p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~</a:t>
            </a:r>
            <a:endParaRPr lang="ko-KR" altLang="en-US" sz="1980" spc="-165" dirty="0">
              <a:solidFill>
                <a:srgbClr val="00B0F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2123040" y="2423650"/>
            <a:ext cx="4672820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2017.04.04   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한국화 공모전 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광주 화루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畵壘</a:t>
            </a:r>
            <a:r>
              <a:rPr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)”</a:t>
            </a:r>
            <a:r>
              <a:rPr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공모전 전시회 개최</a:t>
            </a:r>
            <a:endParaRPr lang="en-US" altLang="ko-KR" sz="1155" spc="-16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2017.04.11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고객패널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톡톡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(Talk-Talk)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자문단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발대식 개최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2017.04.18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광주화루 공모전 시상식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2017.05.16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JB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금융그룹 공동 해외 봉사활동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캄보디아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실시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2017.09.18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신스마트뱅킹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오픈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2017.09.27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 제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13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 송종욱 은행장 취임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2017.11.07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대한적십자사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최고명예대장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수상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</a:t>
            </a: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017.11.22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중국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강소성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무석시에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무석사무소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개소식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2017.12.07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스마트뱅킹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지문인증 서비스 오픈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2017.12.27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배드민턴 남자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실업팀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창단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gray">
          <a:xfrm>
            <a:off x="2154238" y="4865958"/>
            <a:ext cx="6150177" cy="14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2018.01.02  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시무식 및 브랜드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선포식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개최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2018.01.09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어르신전용점포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3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호점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학동점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2018.01.21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新인터넷뱅킹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오픈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2018.02.01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시각장애인을 위한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보이스코드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프로그램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도입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2018.02.19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광주전남愛사랑카드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출시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2018.02.20  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PPR(Paperless Process Reengineering</a:t>
            </a:r>
            <a:r>
              <a:rPr kumimoji="0" lang="en-US" altLang="ko-KR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시스템 시범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시행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gray">
          <a:xfrm>
            <a:off x="2123039" y="677972"/>
            <a:ext cx="6997354" cy="16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2016.01.04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광주은행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-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전북은행 영업창구 공동 활용을 </a:t>
            </a:r>
            <a:r>
              <a:rPr kumimoji="0" lang="ko-KR" altLang="en-US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위한  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업무위수탁계약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체결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2016.06.20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캄보디아 프놈펜상업은행과 해외송금업무협약 체결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2016.07.07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한국조폐공사와 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골드바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판매협약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체결 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및 </a:t>
            </a:r>
            <a:r>
              <a:rPr kumimoji="0" lang="en-US" altLang="ko-KR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‘</a:t>
            </a:r>
            <a:r>
              <a:rPr kumimoji="0" lang="ko-KR" altLang="en-US" sz="1155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오롯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골드바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판매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2016.08.26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다문화가정 문화교실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기 개최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2016.10.05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한국화 공모전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“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광주 화루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</a:t>
            </a:r>
            <a:r>
              <a:rPr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畵壘</a:t>
            </a:r>
            <a:r>
              <a:rPr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)” </a:t>
            </a:r>
            <a:r>
              <a:rPr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개최</a:t>
            </a:r>
            <a:endParaRPr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2016.11.07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계정계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차세대시스템 구축 및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정보계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업무개선 오픈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2016.12.08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spc="-16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김한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은행장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‘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중소기업 금융지원</a:t>
            </a:r>
            <a:r>
              <a:rPr kumimoji="0" lang="en-US" altLang="ko-KR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</a:t>
            </a:r>
            <a:r>
              <a:rPr kumimoji="0" lang="ko-KR" altLang="en-US" sz="1155" spc="-16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부문 국무총리상 수상</a:t>
            </a:r>
            <a:endParaRPr kumimoji="0" lang="en-US" altLang="ko-KR" sz="1155" spc="-16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102386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연혁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직선 연결선 32"/>
          <p:cNvCxnSpPr/>
          <p:nvPr/>
        </p:nvCxnSpPr>
        <p:spPr bwMode="auto">
          <a:xfrm flipV="1">
            <a:off x="1115541" y="4462347"/>
            <a:ext cx="7037147" cy="3347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3"/>
          <p:cNvCxnSpPr/>
          <p:nvPr/>
        </p:nvCxnSpPr>
        <p:spPr bwMode="auto">
          <a:xfrm>
            <a:off x="1115541" y="1872324"/>
            <a:ext cx="6874777" cy="2957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172076" y="682130"/>
            <a:ext cx="869149" cy="676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2018</a:t>
            </a:r>
            <a:r>
              <a:rPr lang="ko-KR" altLang="en-US" sz="1210" spc="-165" dirty="0">
                <a:solidFill>
                  <a:srgbClr val="0070C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en-US" altLang="ko-KR" sz="1210" spc="-165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  <a:p>
            <a:endParaRPr lang="ko-KR" altLang="en-US" sz="1210" spc="-165" dirty="0">
              <a:solidFill>
                <a:srgbClr val="0070C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2076" y="1979724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2019</a:t>
            </a:r>
            <a:r>
              <a:rPr lang="ko-KR" altLang="en-US" sz="1210" spc="-165" dirty="0">
                <a:solidFill>
                  <a:schemeClr val="tx2">
                    <a:lumMod val="60000"/>
                    <a:lumOff val="4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ko-KR" altLang="en-US" sz="1980" spc="-165" dirty="0">
              <a:solidFill>
                <a:schemeClr val="tx2">
                  <a:lumMod val="60000"/>
                  <a:lumOff val="4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2076" y="4544827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2020</a:t>
            </a:r>
            <a:r>
              <a:rPr lang="ko-KR" altLang="en-US" sz="1210" spc="-165" dirty="0">
                <a:solidFill>
                  <a:srgbClr val="00B0F0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2137008" y="1901902"/>
            <a:ext cx="6015680" cy="256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2019.01.10   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RPA(Robotic Process Automation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)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사무자동화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시행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2019.01.24 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FINA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세계수영선수권대회 공식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후원은행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2019.01.24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모바일 마이너스대출 판매 시행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2019.01.28 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모바일 번호표 시행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2019.04.02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한국산업의 브랜드파워 지방은행부문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위 인증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2019.06.24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광은프론티어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멤버스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창립총회 개최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2019.08.16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광주형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일자리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완성차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공장 합작법인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260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억원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출연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3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대주주 확정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2019.10.21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목포시청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금고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담당은행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선정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59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년만에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최초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2019.11.04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광주 광산구청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1, 2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금고 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담당은행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선정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, 33</a:t>
            </a:r>
            <a:r>
              <a:rPr kumimoji="0" lang="ko-KR" altLang="en-US" sz="1155" b="1" dirty="0" err="1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년만에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최초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2019.11.20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포용금융센터 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2019.12.04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은행권 최초 정보보호 및 개인정보보호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관리체계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(ISMS-P)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인증 취득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gray">
          <a:xfrm>
            <a:off x="2137008" y="686102"/>
            <a:ext cx="5853310" cy="11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2018.04.10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회 광주화루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’10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인의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작가展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’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개막식 및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공모전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시상식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2019.10.09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포괄적 주식교환을 통한 ㈜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JB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금융지주 완전자회사 편입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2018.10.11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 </a:t>
            </a:r>
            <a:r>
              <a:rPr kumimoji="0" lang="en-US" altLang="ko-KR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Prime PB</a:t>
            </a:r>
            <a:r>
              <a:rPr kumimoji="0" lang="ko-KR" altLang="en-US" sz="1155" b="1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센터 상무 개점</a:t>
            </a:r>
            <a:endParaRPr kumimoji="0" lang="en-US" altLang="ko-KR" sz="1155" b="1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2018.11.19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ko-KR" altLang="en-US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창립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50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주년 전야제 및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100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은행 </a:t>
            </a:r>
            <a:r>
              <a:rPr kumimoji="0" lang="ko-KR" altLang="en-US" sz="1155" dirty="0" err="1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선포식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개최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2018.11.20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</a:t>
            </a:r>
            <a:r>
              <a:rPr kumimoji="0" lang="en-US" altLang="ko-KR" sz="1155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창립 </a:t>
            </a:r>
            <a:r>
              <a:rPr kumimoji="0" lang="en-US" altLang="ko-KR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50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주년 기념식 개최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gray">
          <a:xfrm>
            <a:off x="2186464" y="4528516"/>
            <a:ext cx="4895299" cy="9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2020.01.14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목포시청지점 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2020.01.16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광산구청지점 개점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2020.04.01   </a:t>
            </a:r>
            <a:r>
              <a:rPr kumimoji="0" lang="ko-KR" altLang="en-US" sz="1155" b="1" kern="600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한국산업의 브랜드파워 지방은행부문 </a:t>
            </a:r>
            <a:r>
              <a:rPr kumimoji="0" lang="en-US" altLang="ko-KR" sz="1155" b="1" kern="600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3</a:t>
            </a:r>
            <a:r>
              <a:rPr kumimoji="0" lang="ko-KR" altLang="en-US" sz="1155" b="1" kern="600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연속 </a:t>
            </a:r>
            <a:r>
              <a:rPr kumimoji="0" lang="en-US" altLang="ko-KR" sz="1155" b="1" kern="600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b="1" kern="600" dirty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위 인증</a:t>
            </a:r>
            <a:endParaRPr kumimoji="0" lang="en-US" altLang="ko-KR" sz="1155" b="1" kern="600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2020.04.21   </a:t>
            </a:r>
            <a:r>
              <a:rPr kumimoji="0" lang="ko-KR" altLang="en-US" sz="1155" dirty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해외현지법인 베트남 증권사 인수</a:t>
            </a:r>
            <a:endParaRPr kumimoji="0" lang="en-US" altLang="ko-KR" sz="1155" dirty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flipV="1">
            <a:off x="1115541" y="5501660"/>
            <a:ext cx="7037147" cy="3347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72076" y="5535133"/>
            <a:ext cx="86914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0" spc="-165" dirty="0" smtClean="0">
                <a:solidFill>
                  <a:srgbClr val="0033CC"/>
                </a:solidFill>
                <a:latin typeface="HY특태고딕" pitchFamily="18" charset="-127"/>
                <a:ea typeface="HY특태고딕" pitchFamily="18" charset="-127"/>
              </a:rPr>
              <a:t>2021</a:t>
            </a:r>
            <a:r>
              <a:rPr lang="ko-KR" altLang="en-US" sz="1210" spc="-165" dirty="0" smtClean="0">
                <a:solidFill>
                  <a:srgbClr val="0033CC"/>
                </a:solidFill>
                <a:latin typeface="HY특태고딕" pitchFamily="18" charset="-127"/>
                <a:ea typeface="HY특태고딕" pitchFamily="18" charset="-127"/>
              </a:rPr>
              <a:t>년</a:t>
            </a:r>
            <a:endParaRPr lang="ko-KR" altLang="en-US" sz="1210" spc="-165" dirty="0">
              <a:solidFill>
                <a:srgbClr val="0033CC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gray">
          <a:xfrm>
            <a:off x="2186463" y="5566909"/>
            <a:ext cx="4895299" cy="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ts val="44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2021.01.04  2020</a:t>
            </a:r>
            <a:r>
              <a:rPr kumimoji="0" lang="ko-KR" altLang="en-US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비상대비분야 대통령 </a:t>
            </a:r>
            <a:r>
              <a:rPr kumimoji="0" lang="ko-KR" altLang="en-US" sz="1155" b="1" dirty="0" err="1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기관표창</a:t>
            </a:r>
            <a:r>
              <a:rPr kumimoji="0" lang="ko-KR" altLang="en-US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 수상</a:t>
            </a:r>
            <a:endParaRPr kumimoji="0" lang="en-US" altLang="ko-KR" sz="1155" b="1" dirty="0" smtClean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2021.02.02  </a:t>
            </a:r>
            <a:r>
              <a:rPr kumimoji="0" lang="ko-KR" altLang="en-US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베트남 하노이 대표사무소 개소</a:t>
            </a:r>
            <a:endParaRPr kumimoji="0" lang="en-US" altLang="ko-KR" sz="1155" b="1" dirty="0" smtClean="0"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  <a:p>
            <a:pPr latinLnBrk="0">
              <a:spcBef>
                <a:spcPts val="440"/>
              </a:spcBef>
            </a:pPr>
            <a:r>
              <a:rPr kumimoji="0" lang="en-US" altLang="ko-KR" sz="1155" b="1" dirty="0" smtClean="0"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2021.04.01  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한국산업의 브랜드파워 지방은행부문 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4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년 연속 </a:t>
            </a:r>
            <a:r>
              <a:rPr kumimoji="0" lang="en-US" altLang="ko-KR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1</a:t>
            </a:r>
            <a:r>
              <a:rPr kumimoji="0" lang="ko-KR" altLang="en-US" sz="1155" b="1" dirty="0" smtClean="0">
                <a:solidFill>
                  <a:srgbClr val="00B0F0"/>
                </a:solidFill>
                <a:latin typeface="HY중고딕" pitchFamily="18" charset="-127"/>
                <a:ea typeface="HY중고딕" pitchFamily="18" charset="-127"/>
                <a:cs typeface="함초롬바탕" pitchFamily="18" charset="-127"/>
              </a:rPr>
              <a:t>위 인증</a:t>
            </a:r>
            <a:endParaRPr kumimoji="0" lang="en-US" altLang="ko-KR" sz="1155" dirty="0">
              <a:solidFill>
                <a:srgbClr val="00B0F0"/>
              </a:solidFill>
              <a:latin typeface="HY중고딕" pitchFamily="18" charset="-127"/>
              <a:ea typeface="HY중고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6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392867" y="53849"/>
            <a:ext cx="46320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광주은행 소개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주요 사무 소재지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8895" y="625080"/>
            <a:ext cx="8446945" cy="31444"/>
            <a:chOff x="-39119" y="881063"/>
            <a:chExt cx="9291639" cy="46037"/>
          </a:xfrm>
        </p:grpSpPr>
        <p:sp>
          <p:nvSpPr>
            <p:cNvPr id="7" name="직사각형 6"/>
            <p:cNvSpPr/>
            <p:nvPr/>
          </p:nvSpPr>
          <p:spPr>
            <a:xfrm>
              <a:off x="-39119" y="881063"/>
              <a:ext cx="9291638" cy="46037"/>
            </a:xfrm>
            <a:prstGeom prst="rect">
              <a:avLst/>
            </a:prstGeom>
            <a:solidFill>
              <a:srgbClr val="0083E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894706" y="881063"/>
              <a:ext cx="5145088" cy="46037"/>
            </a:xfrm>
            <a:prstGeom prst="rect">
              <a:avLst/>
            </a:prstGeom>
            <a:solidFill>
              <a:srgbClr val="69B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80769" y="881063"/>
              <a:ext cx="2571751" cy="46037"/>
            </a:xfrm>
            <a:prstGeom prst="rect">
              <a:avLst/>
            </a:prstGeom>
            <a:solidFill>
              <a:srgbClr val="004D8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392867" y="940576"/>
            <a:ext cx="6256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○</a:t>
            </a:r>
            <a:r>
              <a:rPr lang="en-US" altLang="ko-KR" sz="16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주사무소 소재지</a:t>
            </a:r>
            <a:endParaRPr lang="en-US" altLang="ko-KR" sz="1600" dirty="0" smtClean="0">
              <a:solidFill>
                <a:srgbClr val="00206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49953" y="1357918"/>
            <a:ext cx="1322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  <a:latin typeface="HY특태고딕" pitchFamily="18" charset="-127"/>
                <a:ea typeface="HY특태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특태고딕" pitchFamily="18" charset="-127"/>
                <a:ea typeface="HY특태고딕" pitchFamily="18" charset="-127"/>
              </a:rPr>
              <a:t>본점 소재지</a:t>
            </a:r>
            <a:endParaRPr lang="ko-KR" altLang="en-US" sz="1400" dirty="0">
              <a:solidFill>
                <a:schemeClr val="tx2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57406" y="1744483"/>
            <a:ext cx="51654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주소 </a:t>
            </a:r>
            <a:r>
              <a:rPr lang="en-US" altLang="ko-KR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: </a:t>
            </a:r>
            <a:r>
              <a:rPr lang="ko-KR" altLang="en-US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광주광역시 동구 </a:t>
            </a:r>
            <a:r>
              <a:rPr lang="ko-KR" altLang="en-US" sz="1200" dirty="0" err="1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제봉로</a:t>
            </a:r>
            <a:r>
              <a:rPr lang="ko-KR" altLang="en-US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225(</a:t>
            </a:r>
            <a:r>
              <a:rPr lang="ko-KR" altLang="en-US" sz="1200" dirty="0" err="1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대인동</a:t>
            </a:r>
            <a:r>
              <a:rPr lang="en-US" altLang="ko-KR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, </a:t>
            </a:r>
            <a:r>
              <a:rPr lang="ko-KR" altLang="en-US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광주은행</a:t>
            </a:r>
            <a:r>
              <a:rPr lang="en-US" altLang="ko-KR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)</a:t>
            </a:r>
          </a:p>
          <a:p>
            <a:r>
              <a:rPr lang="ko-KR" altLang="en-US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대표전화 </a:t>
            </a:r>
            <a:r>
              <a:rPr lang="en-US" altLang="ko-KR" sz="1200" dirty="0" smtClean="0">
                <a:solidFill>
                  <a:srgbClr val="002060"/>
                </a:solidFill>
                <a:latin typeface="HY특태고딕" pitchFamily="18" charset="-127"/>
                <a:ea typeface="HY특태고딕" pitchFamily="18" charset="-127"/>
              </a:rPr>
              <a:t>: 062-239-5000 / 1588-3388 / 1600-4000</a:t>
            </a:r>
            <a:endParaRPr lang="ko-KR" altLang="en-US" sz="1200" dirty="0">
              <a:solidFill>
                <a:srgbClr val="002060"/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pic>
        <p:nvPicPr>
          <p:cNvPr id="24" name="Picture 2" descr="C:\Users\KJB\Desktop\화순\주소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/>
          <a:stretch/>
        </p:blipFill>
        <p:spPr bwMode="auto">
          <a:xfrm>
            <a:off x="1172226" y="2347042"/>
            <a:ext cx="3240360" cy="3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2" b="8927"/>
          <a:stretch/>
        </p:blipFill>
        <p:spPr>
          <a:xfrm>
            <a:off x="4755236" y="2377269"/>
            <a:ext cx="4010603" cy="345396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45" y="1649389"/>
            <a:ext cx="1021917" cy="948487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5233326" y="4519561"/>
            <a:ext cx="11945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&lt;</a:t>
            </a:r>
            <a:r>
              <a:rPr lang="ko-KR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광주은행 본점</a:t>
            </a:r>
            <a:r>
              <a:rPr lang="en-US" altLang="ko-K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특태고딕" pitchFamily="18" charset="-127"/>
                <a:ea typeface="HY특태고딕" pitchFamily="18" charset="-127"/>
              </a:rPr>
              <a:t>&gt;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Y특태고딕" pitchFamily="18" charset="-127"/>
              <a:ea typeface="HY특태고딕" pitchFamily="18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20" y="6007412"/>
            <a:ext cx="1484001" cy="8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1355</Words>
  <Application>Microsoft Office PowerPoint</Application>
  <PresentationFormat>화면 슬라이드 쇼(4:3)</PresentationFormat>
  <Paragraphs>250</Paragraphs>
  <Slides>14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9" baseType="lpstr">
      <vt:lpstr>HY견고딕</vt:lpstr>
      <vt:lpstr>HY동녘B</vt:lpstr>
      <vt:lpstr>HY중고딕</vt:lpstr>
      <vt:lpstr>HY특태고딕</vt:lpstr>
      <vt:lpstr>굴림</vt:lpstr>
      <vt:lpstr>나눔고딕 ExtraBold</vt:lpstr>
      <vt:lpstr>나눔명조</vt:lpstr>
      <vt:lpstr>맑은 고딕</vt:lpstr>
      <vt:lpstr>함초롬바탕</vt:lpstr>
      <vt:lpstr>Arial</vt:lpstr>
      <vt:lpstr>Calibri</vt:lpstr>
      <vt:lpstr>Calibri Light</vt:lpstr>
      <vt:lpstr>Wingdings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KJB</dc:creator>
  <cp:lastModifiedBy>KJB</cp:lastModifiedBy>
  <cp:revision>113</cp:revision>
  <cp:lastPrinted>2021-03-19T06:25:13Z</cp:lastPrinted>
  <dcterms:created xsi:type="dcterms:W3CDTF">2020-05-25T03:08:53Z</dcterms:created>
  <dcterms:modified xsi:type="dcterms:W3CDTF">2021-12-01T04:36:02Z</dcterms:modified>
</cp:coreProperties>
</file>