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  <p:sldMasterId id="214748416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pos="5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0000"/>
  </p:normalViewPr>
  <p:slideViewPr>
    <p:cSldViewPr snapToObjects="1">
      <p:cViewPr varScale="1">
        <p:scale>
          <a:sx n="102" d="100"/>
          <a:sy n="102" d="100"/>
        </p:scale>
        <p:origin x="1860" y="114"/>
      </p:cViewPr>
      <p:guideLst>
        <p:guide orient="horz" pos="799"/>
        <p:guide pos="5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49" y="2130425"/>
            <a:ext cx="8420098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899" y="3886200"/>
            <a:ext cx="6934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906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299" y="274638"/>
            <a:ext cx="89153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321700" y="2214563"/>
            <a:ext cx="5262579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</a:p>
          <a:p>
            <a:pPr lvl="0">
              <a:defRPr/>
            </a:pPr>
            <a:r>
              <a:rPr lang="ko-KR" altLang="en-US"/>
              <a:t>둘째 목차</a:t>
            </a:r>
          </a:p>
          <a:p>
            <a:pPr lvl="0">
              <a:defRPr/>
            </a:pPr>
            <a:r>
              <a:rPr lang="ko-KR" altLang="en-US"/>
              <a:t>셋째 목차</a:t>
            </a:r>
          </a:p>
          <a:p>
            <a:pPr lvl="0">
              <a:defRPr/>
            </a:pPr>
            <a:r>
              <a:rPr lang="ko-KR" altLang="en-US"/>
              <a:t>넷째 목차</a:t>
            </a:r>
          </a:p>
          <a:p>
            <a:pPr lvl="0">
              <a:defRPr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49" y="274638"/>
            <a:ext cx="222884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299" y="274638"/>
            <a:ext cx="652144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49" y="2130425"/>
            <a:ext cx="8420098" cy="14700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899" y="3886200"/>
            <a:ext cx="693419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299" y="274638"/>
            <a:ext cx="8915398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299" y="1600200"/>
            <a:ext cx="8915398" cy="4525963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빈 화면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404622"/>
            <a:ext cx="9912477" cy="6453378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4" y="4406900"/>
            <a:ext cx="8420098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4" y="2906713"/>
            <a:ext cx="8420098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299" y="274638"/>
            <a:ext cx="8915398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299" y="1600200"/>
            <a:ext cx="437514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49" y="1600200"/>
            <a:ext cx="437514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299" y="274638"/>
            <a:ext cx="8915398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299" y="274638"/>
            <a:ext cx="8915398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94030" y="1643063"/>
            <a:ext cx="8915398" cy="4525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299" y="274638"/>
            <a:ext cx="8915398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299" y="1600200"/>
            <a:ext cx="4375149" cy="2196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35549" y="1600200"/>
            <a:ext cx="4375149" cy="2196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94030" y="3984220"/>
            <a:ext cx="4375149" cy="2196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4279" y="3984220"/>
            <a:ext cx="4375149" cy="2196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4" y="4800600"/>
            <a:ext cx="5943599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4" y="612775"/>
            <a:ext cx="594359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4" y="5367338"/>
            <a:ext cx="5943599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9060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299" y="274638"/>
            <a:ext cx="891539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321700" y="2214563"/>
            <a:ext cx="5262579" cy="3214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</a:p>
          <a:p>
            <a:pPr lvl="0">
              <a:defRPr/>
            </a:pPr>
            <a:r>
              <a:rPr lang="ko-KR" altLang="en-US"/>
              <a:t>둘째 목차</a:t>
            </a:r>
          </a:p>
          <a:p>
            <a:pPr lvl="0">
              <a:defRPr/>
            </a:pPr>
            <a:r>
              <a:rPr lang="ko-KR" altLang="en-US"/>
              <a:t>셋째 목차</a:t>
            </a:r>
          </a:p>
          <a:p>
            <a:pPr lvl="0">
              <a:defRPr/>
            </a:pPr>
            <a:r>
              <a:rPr lang="ko-KR" altLang="en-US"/>
              <a:t>넷째 목차</a:t>
            </a:r>
          </a:p>
          <a:p>
            <a:pPr lvl="0">
              <a:defRPr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49" y="274638"/>
            <a:ext cx="2228849" cy="5851525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299" y="274638"/>
            <a:ext cx="6521449" cy="5851525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4" y="4406900"/>
            <a:ext cx="84200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4" y="2906713"/>
            <a:ext cx="84200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299" y="1600200"/>
            <a:ext cx="43751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49" y="1600200"/>
            <a:ext cx="43751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94030" y="1643063"/>
            <a:ext cx="89153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299" y="160020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35549" y="160020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94030" y="398422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4279" y="398422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4" y="4800600"/>
            <a:ext cx="59435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4" y="612775"/>
            <a:ext cx="59435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4" y="5367338"/>
            <a:ext cx="59435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299" y="274638"/>
            <a:ext cx="89153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299" y="1600200"/>
            <a:ext cx="89153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2022-05-12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디자인 사용자 지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/>
          <p:nvPr userDrawn="1"/>
        </p:nvSpPr>
        <p:spPr>
          <a:xfrm>
            <a:off x="0" y="1720595"/>
            <a:ext cx="9904730" cy="5137785"/>
          </a:xfrm>
          <a:custGeom>
            <a:avLst/>
            <a:gdLst/>
            <a:ahLst/>
            <a:cxnLst/>
            <a:rect l="l" t="t" r="r" b="b"/>
            <a:pathLst>
              <a:path w="9904730" h="5137784">
                <a:moveTo>
                  <a:pt x="4995545" y="0"/>
                </a:moveTo>
                <a:lnTo>
                  <a:pt x="4944969" y="399"/>
                </a:lnTo>
                <a:lnTo>
                  <a:pt x="4894404" y="1590"/>
                </a:lnTo>
                <a:lnTo>
                  <a:pt x="4843861" y="3561"/>
                </a:lnTo>
                <a:lnTo>
                  <a:pt x="4793352" y="6301"/>
                </a:lnTo>
                <a:lnTo>
                  <a:pt x="4742888" y="9799"/>
                </a:lnTo>
                <a:lnTo>
                  <a:pt x="4692480" y="14044"/>
                </a:lnTo>
                <a:lnTo>
                  <a:pt x="4642138" y="19025"/>
                </a:lnTo>
                <a:lnTo>
                  <a:pt x="4591874" y="24730"/>
                </a:lnTo>
                <a:lnTo>
                  <a:pt x="4541700" y="31148"/>
                </a:lnTo>
                <a:lnTo>
                  <a:pt x="4491626" y="38269"/>
                </a:lnTo>
                <a:lnTo>
                  <a:pt x="4441664" y="46080"/>
                </a:lnTo>
                <a:lnTo>
                  <a:pt x="4391824" y="54572"/>
                </a:lnTo>
                <a:lnTo>
                  <a:pt x="4342118" y="63732"/>
                </a:lnTo>
                <a:lnTo>
                  <a:pt x="4292558" y="73550"/>
                </a:lnTo>
                <a:lnTo>
                  <a:pt x="4243153" y="84014"/>
                </a:lnTo>
                <a:lnTo>
                  <a:pt x="4193916" y="95113"/>
                </a:lnTo>
                <a:lnTo>
                  <a:pt x="4144857" y="106837"/>
                </a:lnTo>
                <a:lnTo>
                  <a:pt x="4095988" y="119173"/>
                </a:lnTo>
                <a:lnTo>
                  <a:pt x="4047319" y="132111"/>
                </a:lnTo>
                <a:lnTo>
                  <a:pt x="3998863" y="145640"/>
                </a:lnTo>
                <a:lnTo>
                  <a:pt x="3950629" y="159748"/>
                </a:lnTo>
                <a:lnTo>
                  <a:pt x="3902630" y="174425"/>
                </a:lnTo>
                <a:lnTo>
                  <a:pt x="3854877" y="189659"/>
                </a:lnTo>
                <a:lnTo>
                  <a:pt x="3807380" y="205438"/>
                </a:lnTo>
                <a:lnTo>
                  <a:pt x="3760150" y="221753"/>
                </a:lnTo>
                <a:lnTo>
                  <a:pt x="3713200" y="238591"/>
                </a:lnTo>
                <a:lnTo>
                  <a:pt x="3666539" y="255942"/>
                </a:lnTo>
                <a:lnTo>
                  <a:pt x="3620180" y="273794"/>
                </a:lnTo>
                <a:lnTo>
                  <a:pt x="3574133" y="292137"/>
                </a:lnTo>
                <a:lnTo>
                  <a:pt x="3528409" y="310958"/>
                </a:lnTo>
                <a:lnTo>
                  <a:pt x="3483021" y="330248"/>
                </a:lnTo>
                <a:lnTo>
                  <a:pt x="3437977" y="349994"/>
                </a:lnTo>
                <a:lnTo>
                  <a:pt x="3393291" y="370186"/>
                </a:lnTo>
                <a:lnTo>
                  <a:pt x="3348973" y="390812"/>
                </a:lnTo>
                <a:lnTo>
                  <a:pt x="3305035" y="411862"/>
                </a:lnTo>
                <a:lnTo>
                  <a:pt x="3210872" y="457998"/>
                </a:lnTo>
                <a:lnTo>
                  <a:pt x="0" y="1969261"/>
                </a:lnTo>
                <a:lnTo>
                  <a:pt x="0" y="5137401"/>
                </a:lnTo>
                <a:lnTo>
                  <a:pt x="9904476" y="5137401"/>
                </a:lnTo>
                <a:lnTo>
                  <a:pt x="9904476" y="1927986"/>
                </a:lnTo>
                <a:lnTo>
                  <a:pt x="6780344" y="457998"/>
                </a:lnTo>
                <a:lnTo>
                  <a:pt x="6686171" y="411862"/>
                </a:lnTo>
                <a:lnTo>
                  <a:pt x="6642223" y="390812"/>
                </a:lnTo>
                <a:lnTo>
                  <a:pt x="6597895" y="370186"/>
                </a:lnTo>
                <a:lnTo>
                  <a:pt x="6553201" y="349994"/>
                </a:lnTo>
                <a:lnTo>
                  <a:pt x="6508150" y="330248"/>
                </a:lnTo>
                <a:lnTo>
                  <a:pt x="6462753" y="310958"/>
                </a:lnTo>
                <a:lnTo>
                  <a:pt x="6417023" y="292137"/>
                </a:lnTo>
                <a:lnTo>
                  <a:pt x="6370969" y="273794"/>
                </a:lnTo>
                <a:lnTo>
                  <a:pt x="6324603" y="255942"/>
                </a:lnTo>
                <a:lnTo>
                  <a:pt x="6277937" y="238591"/>
                </a:lnTo>
                <a:lnTo>
                  <a:pt x="6230981" y="221753"/>
                </a:lnTo>
                <a:lnTo>
                  <a:pt x="6183747" y="205438"/>
                </a:lnTo>
                <a:lnTo>
                  <a:pt x="6136245" y="189659"/>
                </a:lnTo>
                <a:lnTo>
                  <a:pt x="6088488" y="174425"/>
                </a:lnTo>
                <a:lnTo>
                  <a:pt x="6040485" y="159748"/>
                </a:lnTo>
                <a:lnTo>
                  <a:pt x="5992248" y="145640"/>
                </a:lnTo>
                <a:lnTo>
                  <a:pt x="5943788" y="132111"/>
                </a:lnTo>
                <a:lnTo>
                  <a:pt x="5895117" y="119173"/>
                </a:lnTo>
                <a:lnTo>
                  <a:pt x="5846246" y="106837"/>
                </a:lnTo>
                <a:lnTo>
                  <a:pt x="5797185" y="95113"/>
                </a:lnTo>
                <a:lnTo>
                  <a:pt x="5747945" y="84014"/>
                </a:lnTo>
                <a:lnTo>
                  <a:pt x="5698539" y="73550"/>
                </a:lnTo>
                <a:lnTo>
                  <a:pt x="5648977" y="63732"/>
                </a:lnTo>
                <a:lnTo>
                  <a:pt x="5599270" y="54572"/>
                </a:lnTo>
                <a:lnTo>
                  <a:pt x="5549429" y="46080"/>
                </a:lnTo>
                <a:lnTo>
                  <a:pt x="5499466" y="38269"/>
                </a:lnTo>
                <a:lnTo>
                  <a:pt x="5449391" y="31148"/>
                </a:lnTo>
                <a:lnTo>
                  <a:pt x="5399216" y="24730"/>
                </a:lnTo>
                <a:lnTo>
                  <a:pt x="5348952" y="19025"/>
                </a:lnTo>
                <a:lnTo>
                  <a:pt x="5298610" y="14044"/>
                </a:lnTo>
                <a:lnTo>
                  <a:pt x="5248201" y="9799"/>
                </a:lnTo>
                <a:lnTo>
                  <a:pt x="5197737" y="6301"/>
                </a:lnTo>
                <a:lnTo>
                  <a:pt x="5147228" y="3561"/>
                </a:lnTo>
                <a:lnTo>
                  <a:pt x="5096685" y="1590"/>
                </a:lnTo>
                <a:lnTo>
                  <a:pt x="5046120" y="399"/>
                </a:lnTo>
                <a:lnTo>
                  <a:pt x="4995545" y="0"/>
                </a:lnTo>
                <a:close/>
              </a:path>
            </a:pathLst>
          </a:custGeom>
          <a:solidFill>
            <a:srgbClr val="F5F7FB"/>
          </a:solid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0" name="object 3"/>
          <p:cNvSpPr/>
          <p:nvPr userDrawn="1"/>
        </p:nvSpPr>
        <p:spPr>
          <a:xfrm flipV="1">
            <a:off x="0" y="0"/>
            <a:ext cx="9906000" cy="22859"/>
          </a:xfrm>
          <a:custGeom>
            <a:avLst/>
            <a:gdLst/>
            <a:ahLst/>
            <a:cxnLst/>
            <a:rect l="l" t="t" r="r" b="b"/>
            <a:pathLst>
              <a:path w="8388350">
                <a:moveTo>
                  <a:pt x="0" y="0"/>
                </a:moveTo>
                <a:lnTo>
                  <a:pt x="8388096" y="0"/>
                </a:lnTo>
              </a:path>
            </a:pathLst>
          </a:custGeom>
          <a:ln w="45719">
            <a:solidFill>
              <a:srgbClr val="0A5294">
                <a:alpha val="100000"/>
              </a:srgbClr>
            </a:solidFill>
          </a:ln>
        </p:spPr>
        <p:txBody>
          <a:bodyPr wrap="square" lIns="0" tIns="0" rIns="0" bIns="0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object 6"/>
          <p:cNvSpPr/>
          <p:nvPr userDrawn="1"/>
        </p:nvSpPr>
        <p:spPr>
          <a:xfrm>
            <a:off x="7531607" y="35051"/>
            <a:ext cx="2374393" cy="297180"/>
          </a:xfrm>
          <a:custGeom>
            <a:avLst/>
            <a:gdLst/>
            <a:ahLst/>
            <a:cxnLst/>
            <a:rect l="l" t="t" r="r" b="b"/>
            <a:pathLst>
              <a:path w="1163320" h="297180">
                <a:moveTo>
                  <a:pt x="1162812" y="0"/>
                </a:moveTo>
                <a:lnTo>
                  <a:pt x="0" y="0"/>
                </a:lnTo>
                <a:lnTo>
                  <a:pt x="148082" y="243204"/>
                </a:lnTo>
                <a:lnTo>
                  <a:pt x="170797" y="268515"/>
                </a:lnTo>
                <a:lnTo>
                  <a:pt x="196929" y="285194"/>
                </a:lnTo>
                <a:lnTo>
                  <a:pt x="229181" y="294372"/>
                </a:lnTo>
                <a:lnTo>
                  <a:pt x="270256" y="297179"/>
                </a:lnTo>
                <a:lnTo>
                  <a:pt x="1162812" y="297179"/>
                </a:lnTo>
                <a:lnTo>
                  <a:pt x="1162812" y="0"/>
                </a:lnTo>
                <a:close/>
              </a:path>
            </a:pathLst>
          </a:custGeom>
          <a:solidFill>
            <a:srgbClr val="0A5294">
              <a:alpha val="100000"/>
            </a:srgbClr>
          </a:solidFill>
        </p:spPr>
        <p:txBody>
          <a:bodyPr wrap="square" lIns="0" tIns="0" rIns="0" bIns="0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15"/>
          <a:stretch>
            <a:fillRect/>
          </a:stretch>
        </p:blipFill>
        <p:spPr>
          <a:xfrm>
            <a:off x="128397" y="60527"/>
            <a:ext cx="1224153" cy="314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</p:sldLayoutIdLst>
  <p:transition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3462" y="0"/>
            <a:ext cx="9906000" cy="6525387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742950" y="1958975"/>
            <a:ext cx="8420098" cy="1470025"/>
          </a:xfrm>
          <a:ln>
            <a:noFill/>
          </a:ln>
        </p:spPr>
        <p:txBody>
          <a:bodyPr/>
          <a:lstStyle/>
          <a:p>
            <a:pPr lvl="0">
              <a:defRPr lang="ko-KR" altLang="en-US"/>
            </a:pPr>
            <a:r>
              <a:rPr lang="ko-KR" altLang="en-US" sz="4200" b="1" dirty="0">
                <a:solidFill>
                  <a:schemeClr val="lt1"/>
                </a:solidFill>
                <a:latin typeface="맑은 고딕"/>
                <a:ea typeface="맑은 고딕"/>
              </a:rPr>
              <a:t>사단법인 </a:t>
            </a:r>
          </a:p>
          <a:p>
            <a:pPr lvl="0">
              <a:defRPr lang="ko-KR" altLang="en-US"/>
            </a:pPr>
            <a:r>
              <a:rPr lang="ko-KR" altLang="en-US" sz="4200" b="1" dirty="0">
                <a:solidFill>
                  <a:schemeClr val="lt1"/>
                </a:solidFill>
                <a:latin typeface="맑은 고딕"/>
                <a:ea typeface="맑은 고딕"/>
              </a:rPr>
              <a:t>부산정보기술협회 소개서</a:t>
            </a:r>
            <a:r>
              <a:rPr lang="ko-KR" altLang="en-US" sz="4200" b="1" dirty="0">
                <a:solidFill>
                  <a:schemeClr val="lt1"/>
                </a:solidFill>
                <a:latin typeface="휴먼엑스포"/>
                <a:ea typeface="휴먼엑스포"/>
              </a:rPr>
              <a:t> </a:t>
            </a:r>
          </a:p>
        </p:txBody>
      </p:sp>
      <p:sp>
        <p:nvSpPr>
          <p:cNvPr id="13" name="object 3"/>
          <p:cNvSpPr/>
          <p:nvPr/>
        </p:nvSpPr>
        <p:spPr>
          <a:xfrm>
            <a:off x="0" y="3674110"/>
            <a:ext cx="9906000" cy="3183890"/>
          </a:xfrm>
          <a:custGeom>
            <a:avLst/>
            <a:gdLst/>
            <a:ahLst/>
            <a:cxnLst/>
            <a:rect l="l" t="t" r="r" b="b"/>
            <a:pathLst>
              <a:path w="9906000" h="3183890">
                <a:moveTo>
                  <a:pt x="0" y="2439276"/>
                </a:moveTo>
                <a:lnTo>
                  <a:pt x="0" y="3183635"/>
                </a:lnTo>
                <a:lnTo>
                  <a:pt x="9906000" y="3183635"/>
                </a:lnTo>
                <a:lnTo>
                  <a:pt x="9906000" y="2735046"/>
                </a:lnTo>
                <a:lnTo>
                  <a:pt x="2194306" y="2735046"/>
                </a:lnTo>
                <a:lnTo>
                  <a:pt x="2016196" y="2733506"/>
                </a:lnTo>
                <a:lnTo>
                  <a:pt x="1843108" y="2728940"/>
                </a:lnTo>
                <a:lnTo>
                  <a:pt x="1674874" y="2721432"/>
                </a:lnTo>
                <a:lnTo>
                  <a:pt x="1511327" y="2711065"/>
                </a:lnTo>
                <a:lnTo>
                  <a:pt x="1352301" y="2697922"/>
                </a:lnTo>
                <a:lnTo>
                  <a:pt x="1248712" y="2687660"/>
                </a:lnTo>
                <a:lnTo>
                  <a:pt x="1147009" y="2676225"/>
                </a:lnTo>
                <a:lnTo>
                  <a:pt x="1047141" y="2663644"/>
                </a:lnTo>
                <a:lnTo>
                  <a:pt x="949060" y="2649939"/>
                </a:lnTo>
                <a:lnTo>
                  <a:pt x="852716" y="2635137"/>
                </a:lnTo>
                <a:lnTo>
                  <a:pt x="758059" y="2619261"/>
                </a:lnTo>
                <a:lnTo>
                  <a:pt x="665040" y="2602337"/>
                </a:lnTo>
                <a:lnTo>
                  <a:pt x="573610" y="2584389"/>
                </a:lnTo>
                <a:lnTo>
                  <a:pt x="483719" y="2565441"/>
                </a:lnTo>
                <a:lnTo>
                  <a:pt x="395317" y="2545519"/>
                </a:lnTo>
                <a:lnTo>
                  <a:pt x="308355" y="2524647"/>
                </a:lnTo>
                <a:lnTo>
                  <a:pt x="222784" y="2502850"/>
                </a:lnTo>
                <a:lnTo>
                  <a:pt x="138554" y="2480152"/>
                </a:lnTo>
                <a:lnTo>
                  <a:pt x="96926" y="2468473"/>
                </a:lnTo>
                <a:lnTo>
                  <a:pt x="0" y="2439276"/>
                </a:lnTo>
                <a:close/>
              </a:path>
              <a:path w="9906000" h="3183890">
                <a:moveTo>
                  <a:pt x="9906000" y="0"/>
                </a:moveTo>
                <a:lnTo>
                  <a:pt x="5520301" y="1982611"/>
                </a:lnTo>
                <a:lnTo>
                  <a:pt x="5436939" y="2023640"/>
                </a:lnTo>
                <a:lnTo>
                  <a:pt x="5359680" y="2060528"/>
                </a:lnTo>
                <a:lnTo>
                  <a:pt x="5281278" y="2096794"/>
                </a:lnTo>
                <a:lnTo>
                  <a:pt x="5201715" y="2132408"/>
                </a:lnTo>
                <a:lnTo>
                  <a:pt x="5120975" y="2167336"/>
                </a:lnTo>
                <a:lnTo>
                  <a:pt x="5039043" y="2201545"/>
                </a:lnTo>
                <a:lnTo>
                  <a:pt x="4955901" y="2235002"/>
                </a:lnTo>
                <a:lnTo>
                  <a:pt x="4871533" y="2267676"/>
                </a:lnTo>
                <a:lnTo>
                  <a:pt x="4785924" y="2299534"/>
                </a:lnTo>
                <a:lnTo>
                  <a:pt x="4699056" y="2330542"/>
                </a:lnTo>
                <a:lnTo>
                  <a:pt x="4610914" y="2360669"/>
                </a:lnTo>
                <a:lnTo>
                  <a:pt x="4521481" y="2389880"/>
                </a:lnTo>
                <a:lnTo>
                  <a:pt x="4430740" y="2418145"/>
                </a:lnTo>
                <a:lnTo>
                  <a:pt x="4338676" y="2445430"/>
                </a:lnTo>
                <a:lnTo>
                  <a:pt x="4245272" y="2471702"/>
                </a:lnTo>
                <a:lnTo>
                  <a:pt x="4150512" y="2496929"/>
                </a:lnTo>
                <a:lnTo>
                  <a:pt x="4054379" y="2521078"/>
                </a:lnTo>
                <a:lnTo>
                  <a:pt x="3956858" y="2544117"/>
                </a:lnTo>
                <a:lnTo>
                  <a:pt x="3857931" y="2566012"/>
                </a:lnTo>
                <a:lnTo>
                  <a:pt x="3757583" y="2586732"/>
                </a:lnTo>
                <a:lnTo>
                  <a:pt x="3655796" y="2606243"/>
                </a:lnTo>
                <a:lnTo>
                  <a:pt x="3552556" y="2624512"/>
                </a:lnTo>
                <a:lnTo>
                  <a:pt x="3447845" y="2641508"/>
                </a:lnTo>
                <a:lnTo>
                  <a:pt x="3341648" y="2657198"/>
                </a:lnTo>
                <a:lnTo>
                  <a:pt x="3233947" y="2671548"/>
                </a:lnTo>
                <a:lnTo>
                  <a:pt x="3124727" y="2684526"/>
                </a:lnTo>
                <a:lnTo>
                  <a:pt x="3013971" y="2696100"/>
                </a:lnTo>
                <a:lnTo>
                  <a:pt x="2901663" y="2706237"/>
                </a:lnTo>
                <a:lnTo>
                  <a:pt x="2787786" y="2714903"/>
                </a:lnTo>
                <a:lnTo>
                  <a:pt x="2672325" y="2722068"/>
                </a:lnTo>
                <a:lnTo>
                  <a:pt x="2555262" y="2727697"/>
                </a:lnTo>
                <a:lnTo>
                  <a:pt x="2436583" y="2731758"/>
                </a:lnTo>
                <a:lnTo>
                  <a:pt x="2316269" y="2734219"/>
                </a:lnTo>
                <a:lnTo>
                  <a:pt x="2194306" y="2735046"/>
                </a:lnTo>
                <a:lnTo>
                  <a:pt x="9906000" y="2735046"/>
                </a:lnTo>
                <a:lnTo>
                  <a:pt x="990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>
              <a:defRPr/>
            </a:pP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29297" y="5805297"/>
            <a:ext cx="2044451" cy="52463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2003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9702198" y="0"/>
            <a:ext cx="2003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617" y="1325880"/>
            <a:ext cx="50406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err="1">
                <a:latin typeface="빙그레 싸만코체"/>
                <a:ea typeface="빙그레 싸만코체"/>
              </a:rPr>
              <a:t>호시우보</a:t>
            </a:r>
            <a:r>
              <a:rPr lang="ko-KR" altLang="en-US" dirty="0">
                <a:latin typeface="빙그레 싸만코체"/>
                <a:ea typeface="빙그레 싸만코체"/>
              </a:rPr>
              <a:t>(</a:t>
            </a:r>
            <a:r>
              <a:rPr lang="ko-KR" altLang="en-US" dirty="0" err="1">
                <a:latin typeface="빙그레 싸만코체"/>
                <a:ea typeface="빙그레 싸만코체"/>
              </a:rPr>
              <a:t>虎視牛步</a:t>
            </a:r>
            <a:r>
              <a:rPr lang="ko-KR" altLang="en-US" dirty="0">
                <a:latin typeface="빙그레 싸만코체"/>
                <a:ea typeface="빙그레 싸만코체"/>
              </a:rPr>
              <a:t>)라는 말이 있습니다.</a:t>
            </a:r>
          </a:p>
          <a:p>
            <a:pPr>
              <a:defRPr/>
            </a:pPr>
            <a:r>
              <a:rPr lang="ko-KR" altLang="en-US" dirty="0">
                <a:latin typeface="빙그레 싸만코체"/>
                <a:ea typeface="빙그레 싸만코체"/>
              </a:rPr>
              <a:t>호랑이 눈으로 매섭게 세상을 응시하며 황소걸음으로 우직하게 길을 간다는 뜻입니다.</a:t>
            </a:r>
          </a:p>
          <a:p>
            <a:pPr>
              <a:defRPr/>
            </a:pPr>
            <a:r>
              <a:rPr lang="ko-KR" altLang="en-US" dirty="0">
                <a:latin typeface="빙그레 싸만코체"/>
                <a:ea typeface="빙그레 싸만코체"/>
              </a:rPr>
              <a:t>우리 부산정보기술협회는 </a:t>
            </a:r>
            <a:r>
              <a:rPr lang="ko-KR" altLang="en-US" dirty="0" err="1">
                <a:latin typeface="빙그레 싸만코체"/>
                <a:ea typeface="빙그레 싸만코체"/>
              </a:rPr>
              <a:t>그동안</a:t>
            </a:r>
            <a:r>
              <a:rPr lang="ko-KR" altLang="en-US" dirty="0">
                <a:latin typeface="빙그레 싸만코체"/>
                <a:ea typeface="빙그레 싸만코체"/>
              </a:rPr>
              <a:t> 우직하게 부산 정보산업의 발전과 </a:t>
            </a:r>
          </a:p>
          <a:p>
            <a:pPr>
              <a:defRPr/>
            </a:pPr>
            <a:r>
              <a:rPr lang="ko-KR" altLang="en-US" dirty="0">
                <a:latin typeface="빙그레 싸만코체"/>
                <a:ea typeface="빙그레 싸만코체"/>
              </a:rPr>
              <a:t>지역경제 활성화를 위해 걸어 왔습니다.</a:t>
            </a:r>
          </a:p>
          <a:p>
            <a:pPr>
              <a:defRPr/>
            </a:pPr>
            <a:endParaRPr lang="ko-KR" altLang="en-US" dirty="0">
              <a:latin typeface="빙그레 싸만코체"/>
              <a:ea typeface="빙그레 싸만코체"/>
            </a:endParaRPr>
          </a:p>
          <a:p>
            <a:pPr>
              <a:defRPr/>
            </a:pPr>
            <a:r>
              <a:rPr lang="ko-KR" altLang="en-US" dirty="0">
                <a:latin typeface="빙그레 싸만코체"/>
                <a:ea typeface="빙그레 싸만코체"/>
              </a:rPr>
              <a:t>앞으로 우리가 </a:t>
            </a:r>
            <a:r>
              <a:rPr lang="ko-KR" altLang="en-US" dirty="0" err="1">
                <a:latin typeface="빙그레 싸만코체"/>
                <a:ea typeface="빙그레 싸만코체"/>
              </a:rPr>
              <a:t>나아가야할</a:t>
            </a:r>
            <a:r>
              <a:rPr lang="ko-KR" altLang="en-US" dirty="0">
                <a:latin typeface="빙그레 싸만코체"/>
                <a:ea typeface="빙그레 싸만코체"/>
              </a:rPr>
              <a:t> 곳을 </a:t>
            </a:r>
            <a:r>
              <a:rPr lang="ko-KR" altLang="en-US" dirty="0" err="1">
                <a:latin typeface="빙그레 싸만코체"/>
                <a:ea typeface="빙그레 싸만코체"/>
              </a:rPr>
              <a:t>호랑이눈으로</a:t>
            </a:r>
            <a:r>
              <a:rPr lang="ko-KR" altLang="en-US" dirty="0">
                <a:latin typeface="빙그레 싸만코체"/>
                <a:ea typeface="빙그레 싸만코체"/>
              </a:rPr>
              <a:t> 응시하고 걸음을 딛고자 합니다. </a:t>
            </a:r>
            <a:r>
              <a:rPr lang="ko-KR" altLang="en-US" dirty="0" err="1">
                <a:latin typeface="빙그레 싸만코체"/>
                <a:ea typeface="빙그레 싸만코체"/>
              </a:rPr>
              <a:t>회원사들의</a:t>
            </a:r>
            <a:r>
              <a:rPr lang="ko-KR" altLang="en-US" dirty="0">
                <a:latin typeface="빙그레 싸만코체"/>
                <a:ea typeface="빙그레 싸만코체"/>
              </a:rPr>
              <a:t> 권리증진을 위해 </a:t>
            </a:r>
            <a:r>
              <a:rPr lang="ko-KR" altLang="en-US" dirty="0" err="1">
                <a:latin typeface="빙그레 싸만코체"/>
                <a:ea typeface="빙그레 싸만코체"/>
              </a:rPr>
              <a:t>회원사들의</a:t>
            </a:r>
            <a:r>
              <a:rPr lang="ko-KR" altLang="en-US" dirty="0">
                <a:latin typeface="빙그레 싸만코체"/>
                <a:ea typeface="빙그레 싸만코체"/>
              </a:rPr>
              <a:t> 고견을 듣는 교류행사를 강화하겠습니다. 또한 부산지역 경제활성화를 위해 지역산업 </a:t>
            </a:r>
            <a:r>
              <a:rPr lang="ko-KR" altLang="en-US" dirty="0" err="1">
                <a:latin typeface="빙그레 싸만코체"/>
                <a:ea typeface="빙그레 싸만코체"/>
              </a:rPr>
              <a:t>회원사들과</a:t>
            </a:r>
            <a:r>
              <a:rPr lang="ko-KR" altLang="en-US" dirty="0">
                <a:latin typeface="빙그레 싸만코체"/>
                <a:ea typeface="빙그레 싸만코체"/>
              </a:rPr>
              <a:t> 공공기관, 대학과 연계하여 신 성장동력을 공동으로 찾는 정책제안도 하겠습니다.</a:t>
            </a:r>
          </a:p>
          <a:p>
            <a:pPr>
              <a:defRPr/>
            </a:pPr>
            <a:endParaRPr lang="ko-KR" altLang="en-US" dirty="0">
              <a:latin typeface="빙그레 싸만코체"/>
              <a:ea typeface="빙그레 싸만코체"/>
            </a:endParaRPr>
          </a:p>
          <a:p>
            <a:pPr>
              <a:defRPr/>
            </a:pPr>
            <a:r>
              <a:rPr lang="ko-KR" altLang="en-US" dirty="0">
                <a:latin typeface="빙그레 싸만코체"/>
                <a:ea typeface="빙그레 싸만코체"/>
              </a:rPr>
              <a:t>많은 관심과 참여를 보내주시길 바랍니다.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617" y="5373270"/>
            <a:ext cx="4443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b="1" dirty="0">
                <a:latin typeface="빙그레 메로나체" pitchFamily="34" charset="-127"/>
                <a:ea typeface="빙그레 메로나체" pitchFamily="34" charset="-127"/>
              </a:rPr>
              <a:t>사단법인 부산정보기술협회  회장   정 충 교 </a:t>
            </a:r>
            <a:r>
              <a:rPr lang="ko-KR" altLang="en-US" dirty="0">
                <a:latin typeface="빙그레 메로나체" pitchFamily="34" charset="-127"/>
                <a:ea typeface="빙그레 메로나체" pitchFamily="34" charset="-127"/>
              </a:rPr>
              <a:t>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13247" y="1718214"/>
            <a:ext cx="4321983" cy="3421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04073" y="0"/>
            <a:ext cx="853440" cy="362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chemeClr val="lt1"/>
                </a:solidFill>
              </a:rPr>
              <a:t>인사말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28"/>
          <p:cNvSpPr/>
          <p:nvPr/>
        </p:nvSpPr>
        <p:spPr>
          <a:xfrm>
            <a:off x="2209800" y="5362886"/>
            <a:ext cx="6127623" cy="874465"/>
          </a:xfrm>
          <a:custGeom>
            <a:avLst/>
            <a:gdLst/>
            <a:ahLst/>
            <a:cxnLst/>
            <a:rect l="l" t="t" r="r" b="b"/>
            <a:pathLst>
              <a:path w="8257540" h="585470">
                <a:moveTo>
                  <a:pt x="0" y="585215"/>
                </a:moveTo>
                <a:lnTo>
                  <a:pt x="8257032" y="585215"/>
                </a:lnTo>
                <a:lnTo>
                  <a:pt x="8257032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0A5294"/>
          </a:solid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object 2"/>
          <p:cNvSpPr/>
          <p:nvPr/>
        </p:nvSpPr>
        <p:spPr>
          <a:xfrm>
            <a:off x="2220467" y="1426463"/>
            <a:ext cx="2074926" cy="1973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8" name="object 5"/>
          <p:cNvSpPr/>
          <p:nvPr/>
        </p:nvSpPr>
        <p:spPr>
          <a:xfrm>
            <a:off x="2371344" y="4152900"/>
            <a:ext cx="477774" cy="17297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0" name="object 7"/>
          <p:cNvSpPr/>
          <p:nvPr/>
        </p:nvSpPr>
        <p:spPr>
          <a:xfrm>
            <a:off x="2354579" y="4578096"/>
            <a:ext cx="538733" cy="17145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2" name="object 9"/>
          <p:cNvSpPr/>
          <p:nvPr/>
        </p:nvSpPr>
        <p:spPr>
          <a:xfrm>
            <a:off x="2357627" y="5001767"/>
            <a:ext cx="616457" cy="17449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8" name="object 15"/>
          <p:cNvSpPr/>
          <p:nvPr/>
        </p:nvSpPr>
        <p:spPr>
          <a:xfrm>
            <a:off x="2209800" y="4142232"/>
            <a:ext cx="47625" cy="236220"/>
          </a:xfrm>
          <a:custGeom>
            <a:avLst/>
            <a:gdLst/>
            <a:ahLst/>
            <a:cxnLst/>
            <a:rect l="l" t="t" r="r" b="b"/>
            <a:pathLst>
              <a:path w="47625" h="236220">
                <a:moveTo>
                  <a:pt x="43687" y="0"/>
                </a:moveTo>
                <a:lnTo>
                  <a:pt x="3556" y="0"/>
                </a:lnTo>
                <a:lnTo>
                  <a:pt x="0" y="3556"/>
                </a:lnTo>
                <a:lnTo>
                  <a:pt x="0" y="232664"/>
                </a:lnTo>
                <a:lnTo>
                  <a:pt x="3556" y="236220"/>
                </a:lnTo>
                <a:lnTo>
                  <a:pt x="43687" y="236220"/>
                </a:lnTo>
                <a:lnTo>
                  <a:pt x="47243" y="232664"/>
                </a:lnTo>
                <a:lnTo>
                  <a:pt x="47243" y="3556"/>
                </a:lnTo>
                <a:lnTo>
                  <a:pt x="43687" y="0"/>
                </a:lnTo>
                <a:close/>
              </a:path>
            </a:pathLst>
          </a:custGeom>
          <a:solidFill>
            <a:srgbClr val="51AABB"/>
          </a:solid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object 16"/>
          <p:cNvSpPr/>
          <p:nvPr/>
        </p:nvSpPr>
        <p:spPr>
          <a:xfrm>
            <a:off x="2209800" y="4565903"/>
            <a:ext cx="47625" cy="238125"/>
          </a:xfrm>
          <a:custGeom>
            <a:avLst/>
            <a:gdLst/>
            <a:ahLst/>
            <a:cxnLst/>
            <a:rect l="l" t="t" r="r" b="b"/>
            <a:pathLst>
              <a:path w="47625" h="238125">
                <a:moveTo>
                  <a:pt x="43687" y="0"/>
                </a:moveTo>
                <a:lnTo>
                  <a:pt x="3556" y="0"/>
                </a:lnTo>
                <a:lnTo>
                  <a:pt x="0" y="3556"/>
                </a:lnTo>
                <a:lnTo>
                  <a:pt x="0" y="234188"/>
                </a:lnTo>
                <a:lnTo>
                  <a:pt x="3556" y="237744"/>
                </a:lnTo>
                <a:lnTo>
                  <a:pt x="43687" y="237744"/>
                </a:lnTo>
                <a:lnTo>
                  <a:pt x="47243" y="234188"/>
                </a:lnTo>
                <a:lnTo>
                  <a:pt x="47243" y="3556"/>
                </a:lnTo>
                <a:lnTo>
                  <a:pt x="43687" y="0"/>
                </a:lnTo>
                <a:close/>
              </a:path>
            </a:pathLst>
          </a:custGeom>
          <a:solidFill>
            <a:srgbClr val="51AABB"/>
          </a:solid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0" name="object 17"/>
          <p:cNvSpPr/>
          <p:nvPr/>
        </p:nvSpPr>
        <p:spPr>
          <a:xfrm>
            <a:off x="2209800" y="4991100"/>
            <a:ext cx="47625" cy="234950"/>
          </a:xfrm>
          <a:custGeom>
            <a:avLst/>
            <a:gdLst/>
            <a:ahLst/>
            <a:cxnLst/>
            <a:rect l="l" t="t" r="r" b="b"/>
            <a:pathLst>
              <a:path w="47625" h="234950">
                <a:moveTo>
                  <a:pt x="43687" y="0"/>
                </a:moveTo>
                <a:lnTo>
                  <a:pt x="3556" y="0"/>
                </a:lnTo>
                <a:lnTo>
                  <a:pt x="0" y="3556"/>
                </a:lnTo>
                <a:lnTo>
                  <a:pt x="0" y="231139"/>
                </a:lnTo>
                <a:lnTo>
                  <a:pt x="3556" y="234695"/>
                </a:lnTo>
                <a:lnTo>
                  <a:pt x="43687" y="234695"/>
                </a:lnTo>
                <a:lnTo>
                  <a:pt x="47243" y="231139"/>
                </a:lnTo>
                <a:lnTo>
                  <a:pt x="47243" y="3556"/>
                </a:lnTo>
                <a:lnTo>
                  <a:pt x="43687" y="0"/>
                </a:lnTo>
                <a:close/>
              </a:path>
            </a:pathLst>
          </a:custGeom>
          <a:solidFill>
            <a:srgbClr val="51AABB"/>
          </a:solid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3" name="object 20"/>
          <p:cNvSpPr/>
          <p:nvPr/>
        </p:nvSpPr>
        <p:spPr>
          <a:xfrm>
            <a:off x="871727" y="1240536"/>
            <a:ext cx="1012190" cy="1013460"/>
          </a:xfrm>
          <a:custGeom>
            <a:avLst/>
            <a:gdLst/>
            <a:ahLst/>
            <a:cxnLst/>
            <a:rect l="l" t="t" r="r" b="b"/>
            <a:pathLst>
              <a:path w="1012189" h="1013460">
                <a:moveTo>
                  <a:pt x="505968" y="0"/>
                </a:moveTo>
                <a:lnTo>
                  <a:pt x="457239" y="2319"/>
                </a:lnTo>
                <a:lnTo>
                  <a:pt x="409822" y="9135"/>
                </a:lnTo>
                <a:lnTo>
                  <a:pt x="363927" y="20236"/>
                </a:lnTo>
                <a:lnTo>
                  <a:pt x="319766" y="35409"/>
                </a:lnTo>
                <a:lnTo>
                  <a:pt x="277552" y="54443"/>
                </a:lnTo>
                <a:lnTo>
                  <a:pt x="237497" y="77125"/>
                </a:lnTo>
                <a:lnTo>
                  <a:pt x="199812" y="103243"/>
                </a:lnTo>
                <a:lnTo>
                  <a:pt x="164710" y="132585"/>
                </a:lnTo>
                <a:lnTo>
                  <a:pt x="132403" y="164939"/>
                </a:lnTo>
                <a:lnTo>
                  <a:pt x="103103" y="200092"/>
                </a:lnTo>
                <a:lnTo>
                  <a:pt x="77021" y="237833"/>
                </a:lnTo>
                <a:lnTo>
                  <a:pt x="54370" y="277949"/>
                </a:lnTo>
                <a:lnTo>
                  <a:pt x="35362" y="320228"/>
                </a:lnTo>
                <a:lnTo>
                  <a:pt x="20209" y="364457"/>
                </a:lnTo>
                <a:lnTo>
                  <a:pt x="9123" y="410426"/>
                </a:lnTo>
                <a:lnTo>
                  <a:pt x="2316" y="457920"/>
                </a:lnTo>
                <a:lnTo>
                  <a:pt x="0" y="506729"/>
                </a:lnTo>
                <a:lnTo>
                  <a:pt x="2316" y="555539"/>
                </a:lnTo>
                <a:lnTo>
                  <a:pt x="9123" y="603033"/>
                </a:lnTo>
                <a:lnTo>
                  <a:pt x="20209" y="649002"/>
                </a:lnTo>
                <a:lnTo>
                  <a:pt x="35362" y="693231"/>
                </a:lnTo>
                <a:lnTo>
                  <a:pt x="54370" y="735510"/>
                </a:lnTo>
                <a:lnTo>
                  <a:pt x="77021" y="775626"/>
                </a:lnTo>
                <a:lnTo>
                  <a:pt x="103103" y="813367"/>
                </a:lnTo>
                <a:lnTo>
                  <a:pt x="132403" y="848520"/>
                </a:lnTo>
                <a:lnTo>
                  <a:pt x="164710" y="880874"/>
                </a:lnTo>
                <a:lnTo>
                  <a:pt x="199812" y="910216"/>
                </a:lnTo>
                <a:lnTo>
                  <a:pt x="237497" y="936334"/>
                </a:lnTo>
                <a:lnTo>
                  <a:pt x="277552" y="959016"/>
                </a:lnTo>
                <a:lnTo>
                  <a:pt x="319766" y="978050"/>
                </a:lnTo>
                <a:lnTo>
                  <a:pt x="363927" y="993223"/>
                </a:lnTo>
                <a:lnTo>
                  <a:pt x="409822" y="1004324"/>
                </a:lnTo>
                <a:lnTo>
                  <a:pt x="457239" y="1011140"/>
                </a:lnTo>
                <a:lnTo>
                  <a:pt x="505968" y="1013460"/>
                </a:lnTo>
                <a:lnTo>
                  <a:pt x="554690" y="1011140"/>
                </a:lnTo>
                <a:lnTo>
                  <a:pt x="602103" y="1004324"/>
                </a:lnTo>
                <a:lnTo>
                  <a:pt x="647994" y="993223"/>
                </a:lnTo>
                <a:lnTo>
                  <a:pt x="692153" y="978050"/>
                </a:lnTo>
                <a:lnTo>
                  <a:pt x="734366" y="959016"/>
                </a:lnTo>
                <a:lnTo>
                  <a:pt x="774421" y="936334"/>
                </a:lnTo>
                <a:lnTo>
                  <a:pt x="812106" y="910216"/>
                </a:lnTo>
                <a:lnTo>
                  <a:pt x="847209" y="880874"/>
                </a:lnTo>
                <a:lnTo>
                  <a:pt x="879518" y="848520"/>
                </a:lnTo>
                <a:lnTo>
                  <a:pt x="908821" y="813367"/>
                </a:lnTo>
                <a:lnTo>
                  <a:pt x="934905" y="775626"/>
                </a:lnTo>
                <a:lnTo>
                  <a:pt x="957558" y="735510"/>
                </a:lnTo>
                <a:lnTo>
                  <a:pt x="976568" y="693231"/>
                </a:lnTo>
                <a:lnTo>
                  <a:pt x="991723" y="649002"/>
                </a:lnTo>
                <a:lnTo>
                  <a:pt x="1002811" y="603033"/>
                </a:lnTo>
                <a:lnTo>
                  <a:pt x="1009619" y="555539"/>
                </a:lnTo>
                <a:lnTo>
                  <a:pt x="1011935" y="506729"/>
                </a:lnTo>
                <a:lnTo>
                  <a:pt x="1009619" y="457920"/>
                </a:lnTo>
                <a:lnTo>
                  <a:pt x="1002811" y="410426"/>
                </a:lnTo>
                <a:lnTo>
                  <a:pt x="991723" y="364457"/>
                </a:lnTo>
                <a:lnTo>
                  <a:pt x="976568" y="320228"/>
                </a:lnTo>
                <a:lnTo>
                  <a:pt x="957558" y="277949"/>
                </a:lnTo>
                <a:lnTo>
                  <a:pt x="934905" y="237833"/>
                </a:lnTo>
                <a:lnTo>
                  <a:pt x="908821" y="200092"/>
                </a:lnTo>
                <a:lnTo>
                  <a:pt x="879518" y="164939"/>
                </a:lnTo>
                <a:lnTo>
                  <a:pt x="847209" y="132585"/>
                </a:lnTo>
                <a:lnTo>
                  <a:pt x="812106" y="103243"/>
                </a:lnTo>
                <a:lnTo>
                  <a:pt x="774421" y="77125"/>
                </a:lnTo>
                <a:lnTo>
                  <a:pt x="734366" y="54443"/>
                </a:lnTo>
                <a:lnTo>
                  <a:pt x="692153" y="35409"/>
                </a:lnTo>
                <a:lnTo>
                  <a:pt x="647994" y="20236"/>
                </a:lnTo>
                <a:lnTo>
                  <a:pt x="602103" y="9135"/>
                </a:lnTo>
                <a:lnTo>
                  <a:pt x="554690" y="2319"/>
                </a:lnTo>
                <a:lnTo>
                  <a:pt x="505968" y="0"/>
                </a:lnTo>
                <a:close/>
              </a:path>
            </a:pathLst>
          </a:custGeom>
          <a:solidFill>
            <a:srgbClr val="3B63BA"/>
          </a:solid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4" name="object 21"/>
          <p:cNvSpPr/>
          <p:nvPr/>
        </p:nvSpPr>
        <p:spPr>
          <a:xfrm>
            <a:off x="1016508" y="1386839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360425" y="0"/>
                </a:moveTo>
                <a:lnTo>
                  <a:pt x="311517" y="3291"/>
                </a:lnTo>
                <a:lnTo>
                  <a:pt x="264609" y="12878"/>
                </a:lnTo>
                <a:lnTo>
                  <a:pt x="220131" y="28330"/>
                </a:lnTo>
                <a:lnTo>
                  <a:pt x="178511" y="49219"/>
                </a:lnTo>
                <a:lnTo>
                  <a:pt x="140179" y="75114"/>
                </a:lnTo>
                <a:lnTo>
                  <a:pt x="105565" y="105584"/>
                </a:lnTo>
                <a:lnTo>
                  <a:pt x="75098" y="140201"/>
                </a:lnTo>
                <a:lnTo>
                  <a:pt x="49208" y="178533"/>
                </a:lnTo>
                <a:lnTo>
                  <a:pt x="28323" y="220152"/>
                </a:lnTo>
                <a:lnTo>
                  <a:pt x="12874" y="264627"/>
                </a:lnTo>
                <a:lnTo>
                  <a:pt x="3290" y="311528"/>
                </a:lnTo>
                <a:lnTo>
                  <a:pt x="0" y="360425"/>
                </a:lnTo>
                <a:lnTo>
                  <a:pt x="3290" y="409323"/>
                </a:lnTo>
                <a:lnTo>
                  <a:pt x="12874" y="456224"/>
                </a:lnTo>
                <a:lnTo>
                  <a:pt x="28323" y="500699"/>
                </a:lnTo>
                <a:lnTo>
                  <a:pt x="49208" y="542318"/>
                </a:lnTo>
                <a:lnTo>
                  <a:pt x="75098" y="580650"/>
                </a:lnTo>
                <a:lnTo>
                  <a:pt x="105565" y="615267"/>
                </a:lnTo>
                <a:lnTo>
                  <a:pt x="140179" y="645737"/>
                </a:lnTo>
                <a:lnTo>
                  <a:pt x="178511" y="671632"/>
                </a:lnTo>
                <a:lnTo>
                  <a:pt x="220131" y="692521"/>
                </a:lnTo>
                <a:lnTo>
                  <a:pt x="264609" y="707973"/>
                </a:lnTo>
                <a:lnTo>
                  <a:pt x="311517" y="717560"/>
                </a:lnTo>
                <a:lnTo>
                  <a:pt x="360425" y="720851"/>
                </a:lnTo>
                <a:lnTo>
                  <a:pt x="409323" y="717560"/>
                </a:lnTo>
                <a:lnTo>
                  <a:pt x="456224" y="707973"/>
                </a:lnTo>
                <a:lnTo>
                  <a:pt x="500699" y="692521"/>
                </a:lnTo>
                <a:lnTo>
                  <a:pt x="542318" y="671632"/>
                </a:lnTo>
                <a:lnTo>
                  <a:pt x="580650" y="645737"/>
                </a:lnTo>
                <a:lnTo>
                  <a:pt x="615267" y="615267"/>
                </a:lnTo>
                <a:lnTo>
                  <a:pt x="645737" y="580650"/>
                </a:lnTo>
                <a:lnTo>
                  <a:pt x="671632" y="542318"/>
                </a:lnTo>
                <a:lnTo>
                  <a:pt x="692521" y="500699"/>
                </a:lnTo>
                <a:lnTo>
                  <a:pt x="707973" y="456224"/>
                </a:lnTo>
                <a:lnTo>
                  <a:pt x="717560" y="409323"/>
                </a:lnTo>
                <a:lnTo>
                  <a:pt x="720852" y="360425"/>
                </a:lnTo>
                <a:lnTo>
                  <a:pt x="717560" y="311528"/>
                </a:lnTo>
                <a:lnTo>
                  <a:pt x="707973" y="264627"/>
                </a:lnTo>
                <a:lnTo>
                  <a:pt x="692521" y="220152"/>
                </a:lnTo>
                <a:lnTo>
                  <a:pt x="671632" y="178533"/>
                </a:lnTo>
                <a:lnTo>
                  <a:pt x="645737" y="140201"/>
                </a:lnTo>
                <a:lnTo>
                  <a:pt x="615267" y="105584"/>
                </a:lnTo>
                <a:lnTo>
                  <a:pt x="580650" y="75114"/>
                </a:lnTo>
                <a:lnTo>
                  <a:pt x="542318" y="49219"/>
                </a:lnTo>
                <a:lnTo>
                  <a:pt x="500699" y="28330"/>
                </a:lnTo>
                <a:lnTo>
                  <a:pt x="456224" y="12878"/>
                </a:lnTo>
                <a:lnTo>
                  <a:pt x="409323" y="3291"/>
                </a:lnTo>
                <a:lnTo>
                  <a:pt x="360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5" name="object 22"/>
          <p:cNvSpPr txBox="1"/>
          <p:nvPr/>
        </p:nvSpPr>
        <p:spPr>
          <a:xfrm>
            <a:off x="1092809" y="1310513"/>
            <a:ext cx="568325" cy="594487"/>
          </a:xfrm>
          <a:prstGeom prst="rect">
            <a:avLst/>
          </a:prstGeom>
        </p:spPr>
        <p:txBody>
          <a:bodyPr vert="horz" wrap="square" lIns="0" tIns="120014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43"/>
              </a:spcBef>
              <a:defRPr/>
            </a:pPr>
            <a:r>
              <a:rPr sz="1200" b="1" spc="25">
                <a:latin typeface="함초롬돋움"/>
                <a:cs typeface="함초롬돋움"/>
              </a:rPr>
              <a:t>01</a:t>
            </a:r>
          </a:p>
          <a:p>
            <a:pPr algn="ctr">
              <a:lnSpc>
                <a:spcPct val="100000"/>
              </a:lnSpc>
              <a:spcBef>
                <a:spcPts val="843"/>
              </a:spcBef>
              <a:defRPr/>
            </a:pPr>
            <a:r>
              <a:rPr sz="1200" b="1" spc="-100">
                <a:latin typeface="함초롬돋움"/>
                <a:cs typeface="함초롬돋움"/>
              </a:rPr>
              <a:t>설립근거</a:t>
            </a:r>
            <a:endParaRPr sz="1200">
              <a:latin typeface="함초롬돋움"/>
              <a:cs typeface="함초롬돋움"/>
            </a:endParaRPr>
          </a:p>
        </p:txBody>
      </p:sp>
      <p:sp>
        <p:nvSpPr>
          <p:cNvPr id="26" name="object 23"/>
          <p:cNvSpPr/>
          <p:nvPr/>
        </p:nvSpPr>
        <p:spPr>
          <a:xfrm>
            <a:off x="871727" y="2584704"/>
            <a:ext cx="1012190" cy="1012190"/>
          </a:xfrm>
          <a:custGeom>
            <a:avLst/>
            <a:gdLst/>
            <a:ahLst/>
            <a:cxnLst/>
            <a:rect l="l" t="t" r="r" b="b"/>
            <a:pathLst>
              <a:path w="1012189" h="1012189">
                <a:moveTo>
                  <a:pt x="505968" y="0"/>
                </a:moveTo>
                <a:lnTo>
                  <a:pt x="457239" y="2316"/>
                </a:lnTo>
                <a:lnTo>
                  <a:pt x="409822" y="9124"/>
                </a:lnTo>
                <a:lnTo>
                  <a:pt x="363927" y="20212"/>
                </a:lnTo>
                <a:lnTo>
                  <a:pt x="319766" y="35367"/>
                </a:lnTo>
                <a:lnTo>
                  <a:pt x="277552" y="54377"/>
                </a:lnTo>
                <a:lnTo>
                  <a:pt x="237497" y="77030"/>
                </a:lnTo>
                <a:lnTo>
                  <a:pt x="199812" y="103114"/>
                </a:lnTo>
                <a:lnTo>
                  <a:pt x="164710" y="132417"/>
                </a:lnTo>
                <a:lnTo>
                  <a:pt x="132403" y="164726"/>
                </a:lnTo>
                <a:lnTo>
                  <a:pt x="103103" y="199829"/>
                </a:lnTo>
                <a:lnTo>
                  <a:pt x="77021" y="237514"/>
                </a:lnTo>
                <a:lnTo>
                  <a:pt x="54370" y="277569"/>
                </a:lnTo>
                <a:lnTo>
                  <a:pt x="35362" y="319782"/>
                </a:lnTo>
                <a:lnTo>
                  <a:pt x="20209" y="363941"/>
                </a:lnTo>
                <a:lnTo>
                  <a:pt x="9123" y="409832"/>
                </a:lnTo>
                <a:lnTo>
                  <a:pt x="2316" y="457245"/>
                </a:lnTo>
                <a:lnTo>
                  <a:pt x="0" y="505968"/>
                </a:lnTo>
                <a:lnTo>
                  <a:pt x="2316" y="554690"/>
                </a:lnTo>
                <a:lnTo>
                  <a:pt x="9123" y="602103"/>
                </a:lnTo>
                <a:lnTo>
                  <a:pt x="20209" y="647994"/>
                </a:lnTo>
                <a:lnTo>
                  <a:pt x="35362" y="692153"/>
                </a:lnTo>
                <a:lnTo>
                  <a:pt x="54370" y="734366"/>
                </a:lnTo>
                <a:lnTo>
                  <a:pt x="77021" y="774421"/>
                </a:lnTo>
                <a:lnTo>
                  <a:pt x="103103" y="812106"/>
                </a:lnTo>
                <a:lnTo>
                  <a:pt x="132403" y="847209"/>
                </a:lnTo>
                <a:lnTo>
                  <a:pt x="164710" y="879518"/>
                </a:lnTo>
                <a:lnTo>
                  <a:pt x="199812" y="908821"/>
                </a:lnTo>
                <a:lnTo>
                  <a:pt x="237497" y="934905"/>
                </a:lnTo>
                <a:lnTo>
                  <a:pt x="277552" y="957558"/>
                </a:lnTo>
                <a:lnTo>
                  <a:pt x="319766" y="976568"/>
                </a:lnTo>
                <a:lnTo>
                  <a:pt x="363927" y="991723"/>
                </a:lnTo>
                <a:lnTo>
                  <a:pt x="409822" y="1002811"/>
                </a:lnTo>
                <a:lnTo>
                  <a:pt x="457239" y="1009619"/>
                </a:lnTo>
                <a:lnTo>
                  <a:pt x="505968" y="1011936"/>
                </a:lnTo>
                <a:lnTo>
                  <a:pt x="554690" y="1009619"/>
                </a:lnTo>
                <a:lnTo>
                  <a:pt x="602103" y="1002811"/>
                </a:lnTo>
                <a:lnTo>
                  <a:pt x="647994" y="991723"/>
                </a:lnTo>
                <a:lnTo>
                  <a:pt x="692153" y="976568"/>
                </a:lnTo>
                <a:lnTo>
                  <a:pt x="734366" y="957558"/>
                </a:lnTo>
                <a:lnTo>
                  <a:pt x="774421" y="934905"/>
                </a:lnTo>
                <a:lnTo>
                  <a:pt x="812106" y="908821"/>
                </a:lnTo>
                <a:lnTo>
                  <a:pt x="847209" y="879518"/>
                </a:lnTo>
                <a:lnTo>
                  <a:pt x="879518" y="847209"/>
                </a:lnTo>
                <a:lnTo>
                  <a:pt x="908821" y="812106"/>
                </a:lnTo>
                <a:lnTo>
                  <a:pt x="934905" y="774421"/>
                </a:lnTo>
                <a:lnTo>
                  <a:pt x="957558" y="734366"/>
                </a:lnTo>
                <a:lnTo>
                  <a:pt x="976568" y="692153"/>
                </a:lnTo>
                <a:lnTo>
                  <a:pt x="991723" y="647994"/>
                </a:lnTo>
                <a:lnTo>
                  <a:pt x="1002811" y="602103"/>
                </a:lnTo>
                <a:lnTo>
                  <a:pt x="1009619" y="554690"/>
                </a:lnTo>
                <a:lnTo>
                  <a:pt x="1011935" y="505968"/>
                </a:lnTo>
                <a:lnTo>
                  <a:pt x="1009619" y="457245"/>
                </a:lnTo>
                <a:lnTo>
                  <a:pt x="1002811" y="409832"/>
                </a:lnTo>
                <a:lnTo>
                  <a:pt x="991723" y="363941"/>
                </a:lnTo>
                <a:lnTo>
                  <a:pt x="976568" y="319782"/>
                </a:lnTo>
                <a:lnTo>
                  <a:pt x="957558" y="277569"/>
                </a:lnTo>
                <a:lnTo>
                  <a:pt x="934905" y="237514"/>
                </a:lnTo>
                <a:lnTo>
                  <a:pt x="908821" y="199829"/>
                </a:lnTo>
                <a:lnTo>
                  <a:pt x="879518" y="164726"/>
                </a:lnTo>
                <a:lnTo>
                  <a:pt x="847209" y="132417"/>
                </a:lnTo>
                <a:lnTo>
                  <a:pt x="812106" y="103114"/>
                </a:lnTo>
                <a:lnTo>
                  <a:pt x="774421" y="77030"/>
                </a:lnTo>
                <a:lnTo>
                  <a:pt x="734366" y="54377"/>
                </a:lnTo>
                <a:lnTo>
                  <a:pt x="692153" y="35367"/>
                </a:lnTo>
                <a:lnTo>
                  <a:pt x="647994" y="20212"/>
                </a:lnTo>
                <a:lnTo>
                  <a:pt x="602103" y="9124"/>
                </a:lnTo>
                <a:lnTo>
                  <a:pt x="554690" y="2316"/>
                </a:lnTo>
                <a:lnTo>
                  <a:pt x="505968" y="0"/>
                </a:lnTo>
                <a:close/>
              </a:path>
            </a:pathLst>
          </a:custGeom>
          <a:solidFill>
            <a:srgbClr val="488EBB"/>
          </a:solid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7" name="object 24"/>
          <p:cNvSpPr/>
          <p:nvPr/>
        </p:nvSpPr>
        <p:spPr>
          <a:xfrm>
            <a:off x="1018032" y="2731007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359664" y="0"/>
                </a:moveTo>
                <a:lnTo>
                  <a:pt x="310858" y="3283"/>
                </a:lnTo>
                <a:lnTo>
                  <a:pt x="264049" y="12848"/>
                </a:lnTo>
                <a:lnTo>
                  <a:pt x="219664" y="28265"/>
                </a:lnTo>
                <a:lnTo>
                  <a:pt x="178133" y="49106"/>
                </a:lnTo>
                <a:lnTo>
                  <a:pt x="139882" y="74943"/>
                </a:lnTo>
                <a:lnTo>
                  <a:pt x="105341" y="105346"/>
                </a:lnTo>
                <a:lnTo>
                  <a:pt x="74939" y="139887"/>
                </a:lnTo>
                <a:lnTo>
                  <a:pt x="49103" y="178138"/>
                </a:lnTo>
                <a:lnTo>
                  <a:pt x="28263" y="219670"/>
                </a:lnTo>
                <a:lnTo>
                  <a:pt x="12847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7" y="455273"/>
                </a:lnTo>
                <a:lnTo>
                  <a:pt x="28263" y="499657"/>
                </a:lnTo>
                <a:lnTo>
                  <a:pt x="49103" y="541189"/>
                </a:lnTo>
                <a:lnTo>
                  <a:pt x="74939" y="579440"/>
                </a:lnTo>
                <a:lnTo>
                  <a:pt x="105341" y="613981"/>
                </a:lnTo>
                <a:lnTo>
                  <a:pt x="139882" y="644384"/>
                </a:lnTo>
                <a:lnTo>
                  <a:pt x="178133" y="670221"/>
                </a:lnTo>
                <a:lnTo>
                  <a:pt x="219664" y="691062"/>
                </a:lnTo>
                <a:lnTo>
                  <a:pt x="264049" y="706479"/>
                </a:lnTo>
                <a:lnTo>
                  <a:pt x="310858" y="716044"/>
                </a:lnTo>
                <a:lnTo>
                  <a:pt x="359664" y="719327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8" name="object 25"/>
          <p:cNvSpPr txBox="1"/>
          <p:nvPr/>
        </p:nvSpPr>
        <p:spPr>
          <a:xfrm>
            <a:off x="1092809" y="2716402"/>
            <a:ext cx="568325" cy="588773"/>
          </a:xfrm>
          <a:prstGeom prst="rect">
            <a:avLst/>
          </a:prstGeom>
        </p:spPr>
        <p:txBody>
          <a:bodyPr vert="horz" wrap="square" lIns="0" tIns="120014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43"/>
              </a:spcBef>
              <a:defRPr/>
            </a:pPr>
            <a:r>
              <a:rPr sz="1200" b="1" spc="25">
                <a:latin typeface="함초롬돋움"/>
                <a:cs typeface="함초롬돋움"/>
              </a:rPr>
              <a:t>02</a:t>
            </a:r>
          </a:p>
          <a:p>
            <a:pPr algn="ctr">
              <a:lnSpc>
                <a:spcPct val="100000"/>
              </a:lnSpc>
              <a:spcBef>
                <a:spcPts val="843"/>
              </a:spcBef>
              <a:defRPr/>
            </a:pPr>
            <a:r>
              <a:rPr sz="1200" b="1" spc="-100">
                <a:latin typeface="함초롬돋움"/>
                <a:cs typeface="함초롬돋움"/>
              </a:rPr>
              <a:t>설립목적</a:t>
            </a:r>
            <a:endParaRPr sz="1200">
              <a:latin typeface="함초롬돋움"/>
              <a:cs typeface="함초롬돋움"/>
            </a:endParaRPr>
          </a:p>
        </p:txBody>
      </p:sp>
      <p:sp>
        <p:nvSpPr>
          <p:cNvPr id="29" name="object 26"/>
          <p:cNvSpPr/>
          <p:nvPr/>
        </p:nvSpPr>
        <p:spPr>
          <a:xfrm>
            <a:off x="871727" y="4094988"/>
            <a:ext cx="1012190" cy="1012190"/>
          </a:xfrm>
          <a:custGeom>
            <a:avLst/>
            <a:gdLst/>
            <a:ahLst/>
            <a:cxnLst/>
            <a:rect l="l" t="t" r="r" b="b"/>
            <a:pathLst>
              <a:path w="1012189" h="1012189">
                <a:moveTo>
                  <a:pt x="505968" y="0"/>
                </a:moveTo>
                <a:lnTo>
                  <a:pt x="457239" y="2316"/>
                </a:lnTo>
                <a:lnTo>
                  <a:pt x="409822" y="9124"/>
                </a:lnTo>
                <a:lnTo>
                  <a:pt x="363927" y="20212"/>
                </a:lnTo>
                <a:lnTo>
                  <a:pt x="319766" y="35367"/>
                </a:lnTo>
                <a:lnTo>
                  <a:pt x="277552" y="54377"/>
                </a:lnTo>
                <a:lnTo>
                  <a:pt x="237497" y="77030"/>
                </a:lnTo>
                <a:lnTo>
                  <a:pt x="199812" y="103114"/>
                </a:lnTo>
                <a:lnTo>
                  <a:pt x="164710" y="132417"/>
                </a:lnTo>
                <a:lnTo>
                  <a:pt x="132403" y="164726"/>
                </a:lnTo>
                <a:lnTo>
                  <a:pt x="103103" y="199829"/>
                </a:lnTo>
                <a:lnTo>
                  <a:pt x="77021" y="237514"/>
                </a:lnTo>
                <a:lnTo>
                  <a:pt x="54370" y="277569"/>
                </a:lnTo>
                <a:lnTo>
                  <a:pt x="35362" y="319782"/>
                </a:lnTo>
                <a:lnTo>
                  <a:pt x="20209" y="363941"/>
                </a:lnTo>
                <a:lnTo>
                  <a:pt x="9123" y="409832"/>
                </a:lnTo>
                <a:lnTo>
                  <a:pt x="2316" y="457245"/>
                </a:lnTo>
                <a:lnTo>
                  <a:pt x="0" y="505968"/>
                </a:lnTo>
                <a:lnTo>
                  <a:pt x="2316" y="554690"/>
                </a:lnTo>
                <a:lnTo>
                  <a:pt x="9123" y="602103"/>
                </a:lnTo>
                <a:lnTo>
                  <a:pt x="20209" y="647994"/>
                </a:lnTo>
                <a:lnTo>
                  <a:pt x="35362" y="692153"/>
                </a:lnTo>
                <a:lnTo>
                  <a:pt x="54370" y="734366"/>
                </a:lnTo>
                <a:lnTo>
                  <a:pt x="77021" y="774421"/>
                </a:lnTo>
                <a:lnTo>
                  <a:pt x="103103" y="812106"/>
                </a:lnTo>
                <a:lnTo>
                  <a:pt x="132403" y="847209"/>
                </a:lnTo>
                <a:lnTo>
                  <a:pt x="164710" y="879518"/>
                </a:lnTo>
                <a:lnTo>
                  <a:pt x="199812" y="908821"/>
                </a:lnTo>
                <a:lnTo>
                  <a:pt x="237497" y="934905"/>
                </a:lnTo>
                <a:lnTo>
                  <a:pt x="277552" y="957558"/>
                </a:lnTo>
                <a:lnTo>
                  <a:pt x="319766" y="976568"/>
                </a:lnTo>
                <a:lnTo>
                  <a:pt x="363927" y="991723"/>
                </a:lnTo>
                <a:lnTo>
                  <a:pt x="409822" y="1002811"/>
                </a:lnTo>
                <a:lnTo>
                  <a:pt x="457239" y="1009619"/>
                </a:lnTo>
                <a:lnTo>
                  <a:pt x="505968" y="1011936"/>
                </a:lnTo>
                <a:lnTo>
                  <a:pt x="554690" y="1009619"/>
                </a:lnTo>
                <a:lnTo>
                  <a:pt x="602103" y="1002811"/>
                </a:lnTo>
                <a:lnTo>
                  <a:pt x="647994" y="991723"/>
                </a:lnTo>
                <a:lnTo>
                  <a:pt x="692153" y="976568"/>
                </a:lnTo>
                <a:lnTo>
                  <a:pt x="734366" y="957558"/>
                </a:lnTo>
                <a:lnTo>
                  <a:pt x="774421" y="934905"/>
                </a:lnTo>
                <a:lnTo>
                  <a:pt x="812106" y="908821"/>
                </a:lnTo>
                <a:lnTo>
                  <a:pt x="847209" y="879518"/>
                </a:lnTo>
                <a:lnTo>
                  <a:pt x="879518" y="847209"/>
                </a:lnTo>
                <a:lnTo>
                  <a:pt x="908821" y="812106"/>
                </a:lnTo>
                <a:lnTo>
                  <a:pt x="934905" y="774421"/>
                </a:lnTo>
                <a:lnTo>
                  <a:pt x="957558" y="734366"/>
                </a:lnTo>
                <a:lnTo>
                  <a:pt x="976568" y="692153"/>
                </a:lnTo>
                <a:lnTo>
                  <a:pt x="991723" y="647994"/>
                </a:lnTo>
                <a:lnTo>
                  <a:pt x="1002811" y="602103"/>
                </a:lnTo>
                <a:lnTo>
                  <a:pt x="1009619" y="554690"/>
                </a:lnTo>
                <a:lnTo>
                  <a:pt x="1011935" y="505968"/>
                </a:lnTo>
                <a:lnTo>
                  <a:pt x="1009619" y="457245"/>
                </a:lnTo>
                <a:lnTo>
                  <a:pt x="1002811" y="409832"/>
                </a:lnTo>
                <a:lnTo>
                  <a:pt x="991723" y="363941"/>
                </a:lnTo>
                <a:lnTo>
                  <a:pt x="976568" y="319782"/>
                </a:lnTo>
                <a:lnTo>
                  <a:pt x="957558" y="277569"/>
                </a:lnTo>
                <a:lnTo>
                  <a:pt x="934905" y="237514"/>
                </a:lnTo>
                <a:lnTo>
                  <a:pt x="908821" y="199829"/>
                </a:lnTo>
                <a:lnTo>
                  <a:pt x="879518" y="164726"/>
                </a:lnTo>
                <a:lnTo>
                  <a:pt x="847209" y="132417"/>
                </a:lnTo>
                <a:lnTo>
                  <a:pt x="812106" y="103114"/>
                </a:lnTo>
                <a:lnTo>
                  <a:pt x="774421" y="77030"/>
                </a:lnTo>
                <a:lnTo>
                  <a:pt x="734366" y="54377"/>
                </a:lnTo>
                <a:lnTo>
                  <a:pt x="692153" y="35367"/>
                </a:lnTo>
                <a:lnTo>
                  <a:pt x="647994" y="20212"/>
                </a:lnTo>
                <a:lnTo>
                  <a:pt x="602103" y="9124"/>
                </a:lnTo>
                <a:lnTo>
                  <a:pt x="554690" y="2316"/>
                </a:lnTo>
                <a:lnTo>
                  <a:pt x="505968" y="0"/>
                </a:lnTo>
                <a:close/>
              </a:path>
            </a:pathLst>
          </a:custGeom>
          <a:solidFill>
            <a:srgbClr val="B7BDC7"/>
          </a:solid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30" name="object 27"/>
          <p:cNvSpPr/>
          <p:nvPr/>
        </p:nvSpPr>
        <p:spPr>
          <a:xfrm>
            <a:off x="1018032" y="4239767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5" h="721360">
                <a:moveTo>
                  <a:pt x="359664" y="0"/>
                </a:moveTo>
                <a:lnTo>
                  <a:pt x="310858" y="3291"/>
                </a:lnTo>
                <a:lnTo>
                  <a:pt x="264049" y="12878"/>
                </a:lnTo>
                <a:lnTo>
                  <a:pt x="219664" y="28330"/>
                </a:lnTo>
                <a:lnTo>
                  <a:pt x="178133" y="49219"/>
                </a:lnTo>
                <a:lnTo>
                  <a:pt x="139882" y="75114"/>
                </a:lnTo>
                <a:lnTo>
                  <a:pt x="105341" y="105584"/>
                </a:lnTo>
                <a:lnTo>
                  <a:pt x="74939" y="140201"/>
                </a:lnTo>
                <a:lnTo>
                  <a:pt x="49103" y="178533"/>
                </a:lnTo>
                <a:lnTo>
                  <a:pt x="28263" y="220152"/>
                </a:lnTo>
                <a:lnTo>
                  <a:pt x="12847" y="264627"/>
                </a:lnTo>
                <a:lnTo>
                  <a:pt x="3283" y="311528"/>
                </a:lnTo>
                <a:lnTo>
                  <a:pt x="0" y="360425"/>
                </a:lnTo>
                <a:lnTo>
                  <a:pt x="3283" y="409323"/>
                </a:lnTo>
                <a:lnTo>
                  <a:pt x="12847" y="456224"/>
                </a:lnTo>
                <a:lnTo>
                  <a:pt x="28263" y="500699"/>
                </a:lnTo>
                <a:lnTo>
                  <a:pt x="49103" y="542318"/>
                </a:lnTo>
                <a:lnTo>
                  <a:pt x="74939" y="580650"/>
                </a:lnTo>
                <a:lnTo>
                  <a:pt x="105341" y="615267"/>
                </a:lnTo>
                <a:lnTo>
                  <a:pt x="139882" y="645737"/>
                </a:lnTo>
                <a:lnTo>
                  <a:pt x="178133" y="671632"/>
                </a:lnTo>
                <a:lnTo>
                  <a:pt x="219664" y="692521"/>
                </a:lnTo>
                <a:lnTo>
                  <a:pt x="264049" y="707973"/>
                </a:lnTo>
                <a:lnTo>
                  <a:pt x="310858" y="717560"/>
                </a:lnTo>
                <a:lnTo>
                  <a:pt x="359664" y="720851"/>
                </a:lnTo>
                <a:lnTo>
                  <a:pt x="408466" y="717560"/>
                </a:lnTo>
                <a:lnTo>
                  <a:pt x="455273" y="707973"/>
                </a:lnTo>
                <a:lnTo>
                  <a:pt x="499657" y="692521"/>
                </a:lnTo>
                <a:lnTo>
                  <a:pt x="541189" y="671632"/>
                </a:lnTo>
                <a:lnTo>
                  <a:pt x="579440" y="645737"/>
                </a:lnTo>
                <a:lnTo>
                  <a:pt x="613981" y="615267"/>
                </a:lnTo>
                <a:lnTo>
                  <a:pt x="644384" y="580650"/>
                </a:lnTo>
                <a:lnTo>
                  <a:pt x="670221" y="542318"/>
                </a:lnTo>
                <a:lnTo>
                  <a:pt x="691062" y="500699"/>
                </a:lnTo>
                <a:lnTo>
                  <a:pt x="706479" y="456224"/>
                </a:lnTo>
                <a:lnTo>
                  <a:pt x="716044" y="409323"/>
                </a:lnTo>
                <a:lnTo>
                  <a:pt x="719328" y="360425"/>
                </a:lnTo>
                <a:lnTo>
                  <a:pt x="716044" y="311528"/>
                </a:lnTo>
                <a:lnTo>
                  <a:pt x="706479" y="264627"/>
                </a:lnTo>
                <a:lnTo>
                  <a:pt x="691062" y="220152"/>
                </a:lnTo>
                <a:lnTo>
                  <a:pt x="670221" y="178533"/>
                </a:lnTo>
                <a:lnTo>
                  <a:pt x="644384" y="140201"/>
                </a:lnTo>
                <a:lnTo>
                  <a:pt x="613981" y="105584"/>
                </a:lnTo>
                <a:lnTo>
                  <a:pt x="579440" y="75114"/>
                </a:lnTo>
                <a:lnTo>
                  <a:pt x="541189" y="49219"/>
                </a:lnTo>
                <a:lnTo>
                  <a:pt x="499657" y="28330"/>
                </a:lnTo>
                <a:lnTo>
                  <a:pt x="455273" y="12878"/>
                </a:lnTo>
                <a:lnTo>
                  <a:pt x="408466" y="3291"/>
                </a:lnTo>
                <a:lnTo>
                  <a:pt x="359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31" name="object 28"/>
          <p:cNvSpPr txBox="1"/>
          <p:nvPr/>
        </p:nvSpPr>
        <p:spPr>
          <a:xfrm>
            <a:off x="1132433" y="4167622"/>
            <a:ext cx="496570" cy="699653"/>
          </a:xfrm>
          <a:prstGeom prst="rect">
            <a:avLst/>
          </a:prstGeom>
        </p:spPr>
        <p:txBody>
          <a:bodyPr vert="horz" wrap="square" lIns="0" tIns="8636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  <a:defRPr/>
            </a:pPr>
            <a:r>
              <a:rPr sz="1200" b="1" spc="30">
                <a:latin typeface="함초롬돋움"/>
                <a:cs typeface="함초롬돋움"/>
              </a:rPr>
              <a:t>03</a:t>
            </a:r>
          </a:p>
          <a:p>
            <a:pPr marL="13970" algn="ctr">
              <a:lnSpc>
                <a:spcPct val="100000"/>
              </a:lnSpc>
              <a:spcBef>
                <a:spcPts val="580"/>
              </a:spcBef>
              <a:defRPr/>
            </a:pPr>
            <a:r>
              <a:rPr sz="1200" b="1" spc="-254">
                <a:latin typeface="함초롬돋움"/>
                <a:cs typeface="함초롬돋움"/>
              </a:rPr>
              <a:t>조</a:t>
            </a:r>
            <a:r>
              <a:rPr sz="1200" b="1" spc="-95">
                <a:latin typeface="함초롬돋움"/>
                <a:cs typeface="함초롬돋움"/>
              </a:rPr>
              <a:t>직</a:t>
            </a:r>
            <a:r>
              <a:rPr sz="1200" b="1" spc="-245">
                <a:latin typeface="함초롬돋움"/>
                <a:cs typeface="함초롬돋움"/>
              </a:rPr>
              <a:t> </a:t>
            </a:r>
            <a:r>
              <a:rPr sz="1200" b="1" spc="-95">
                <a:latin typeface="함초롬돋움"/>
                <a:cs typeface="함초롬돋움"/>
              </a:rPr>
              <a:t>및</a:t>
            </a:r>
          </a:p>
          <a:p>
            <a:pPr algn="ctr">
              <a:lnSpc>
                <a:spcPct val="100000"/>
              </a:lnSpc>
              <a:defRPr/>
            </a:pPr>
            <a:r>
              <a:rPr sz="1200" b="1" spc="-260">
                <a:latin typeface="함초롬돋움"/>
                <a:cs typeface="함초롬돋움"/>
              </a:rPr>
              <a:t>회원구성</a:t>
            </a:r>
            <a:endParaRPr sz="1200">
              <a:latin typeface="함초롬돋움"/>
              <a:cs typeface="함초롬돋움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8955" y="2369374"/>
            <a:ext cx="6224016" cy="122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500" b="1" dirty="0">
                <a:latin typeface="맑은 고딕"/>
                <a:ea typeface="맑은 고딕"/>
              </a:rPr>
              <a:t>본 협회는 정보기술 및 벤처 관련 기업의 경영진들로 구성된 비영리단체로서, 회원 상호간 정보의 교환, 공동협력 및 경영관련 지식의 교류를 활성화하여 ICT 및 제조, 신기술 연구 및 상호교류, 인재양성 등을 통하여 상호이익의 도모와 지역 경제발전 및 국가 경쟁력 강화에 기여함을 목적으로 한다.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84957" y="4114384"/>
            <a:ext cx="2816733" cy="293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 err="1">
                <a:latin typeface="맑은 고딕"/>
                <a:ea typeface="맑은 고딕"/>
              </a:rPr>
              <a:t>정충교</a:t>
            </a:r>
            <a:r>
              <a:rPr lang="ko-KR" altLang="en-US" sz="1400" b="1" dirty="0">
                <a:latin typeface="맑은 고딕"/>
                <a:ea typeface="맑은 고딕"/>
              </a:rPr>
              <a:t> 회장 </a:t>
            </a:r>
            <a:r>
              <a:rPr lang="en-US" altLang="ko-KR" sz="1400" b="1" dirty="0">
                <a:latin typeface="맑은 고딕"/>
                <a:ea typeface="맑은 고딕"/>
              </a:rPr>
              <a:t>(</a:t>
            </a:r>
            <a:r>
              <a:rPr lang="ko-KR" altLang="en-US" sz="1400" b="1" dirty="0">
                <a:latin typeface="맑은 고딕"/>
                <a:ea typeface="맑은 고딕"/>
              </a:rPr>
              <a:t>다운정보통신 대표</a:t>
            </a:r>
            <a:r>
              <a:rPr lang="en-US" altLang="ko-KR" sz="1400" b="1" dirty="0">
                <a:latin typeface="맑은 고딕"/>
                <a:ea typeface="맑은 고딕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4956" y="4565903"/>
            <a:ext cx="5750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 dirty="0">
                <a:latin typeface="맑은 고딕"/>
                <a:ea typeface="맑은 고딕"/>
              </a:rPr>
              <a:t>4</a:t>
            </a:r>
            <a:r>
              <a:rPr lang="ko-KR" altLang="en-US" sz="1400" b="1">
                <a:latin typeface="맑은 고딕"/>
                <a:ea typeface="맑은 고딕"/>
              </a:rPr>
              <a:t>인 </a:t>
            </a:r>
            <a:r>
              <a:rPr lang="en-US" altLang="ko-KR" sz="1400" b="1">
                <a:latin typeface="맑은 고딕"/>
                <a:ea typeface="맑은 고딕"/>
              </a:rPr>
              <a:t>(</a:t>
            </a:r>
            <a:r>
              <a:rPr lang="ko-KR" altLang="en-US" sz="1400" b="1">
                <a:latin typeface="맑은 고딕"/>
                <a:ea typeface="맑은 고딕"/>
              </a:rPr>
              <a:t>사무국장 정기철</a:t>
            </a:r>
            <a:r>
              <a:rPr lang="en-US" altLang="ko-KR" sz="1400" b="1">
                <a:latin typeface="맑은 고딕"/>
                <a:ea typeface="맑은 고딕"/>
              </a:rPr>
              <a:t>)</a:t>
            </a:r>
            <a:endParaRPr lang="en-US" altLang="ko-KR" sz="1400" b="1" dirty="0">
              <a:latin typeface="맑은 고딕"/>
              <a:ea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84957" y="4963379"/>
            <a:ext cx="2523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>
                <a:latin typeface="맑은 고딕"/>
                <a:ea typeface="맑은 고딕"/>
              </a:rPr>
              <a:t>350</a:t>
            </a:r>
            <a:r>
              <a:rPr lang="ko-KR" altLang="en-US" sz="1400" b="1">
                <a:latin typeface="맑은 고딕"/>
                <a:ea typeface="맑은 고딕"/>
              </a:rPr>
              <a:t>개 부산지역 </a:t>
            </a:r>
            <a:r>
              <a:rPr lang="en-US" altLang="ko-KR" sz="1400" b="1">
                <a:latin typeface="맑은 고딕"/>
                <a:ea typeface="맑은 고딕"/>
              </a:rPr>
              <a:t>IT </a:t>
            </a:r>
            <a:r>
              <a:rPr lang="ko-KR" altLang="en-US" sz="1400" b="1">
                <a:latin typeface="맑은 고딕"/>
                <a:ea typeface="맑은 고딕"/>
              </a:rPr>
              <a:t>기업회원</a:t>
            </a:r>
            <a:endParaRPr lang="ko-KR" altLang="en-US" sz="1400" b="1" dirty="0">
              <a:latin typeface="맑은 고딕"/>
              <a:ea typeface="맑은 고딕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72665" y="5362886"/>
            <a:ext cx="477887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300" b="1" dirty="0" err="1">
                <a:solidFill>
                  <a:schemeClr val="lt1"/>
                </a:solidFill>
                <a:latin typeface="맑은 고딕"/>
                <a:ea typeface="맑은 고딕"/>
              </a:rPr>
              <a:t>사업자</a:t>
            </a:r>
            <a:r>
              <a:rPr lang="en-US" altLang="ko-KR" sz="1300" b="1" dirty="0">
                <a:solidFill>
                  <a:schemeClr val="lt1"/>
                </a:solidFill>
                <a:latin typeface="맑은 고딕"/>
                <a:ea typeface="맑은 고딕"/>
              </a:rPr>
              <a:t> </a:t>
            </a:r>
            <a:r>
              <a:rPr lang="en-US" altLang="ko-KR" sz="1300" b="1" dirty="0" err="1">
                <a:solidFill>
                  <a:schemeClr val="lt1"/>
                </a:solidFill>
                <a:latin typeface="맑은 고딕"/>
                <a:ea typeface="맑은 고딕"/>
              </a:rPr>
              <a:t>등록번호</a:t>
            </a:r>
            <a:r>
              <a:rPr lang="en-US" altLang="ko-KR" sz="1300" b="1" dirty="0">
                <a:solidFill>
                  <a:schemeClr val="lt1"/>
                </a:solidFill>
                <a:latin typeface="맑은 고딕"/>
                <a:ea typeface="맑은 고딕"/>
              </a:rPr>
              <a:t> : 617-82-05551 </a:t>
            </a:r>
          </a:p>
          <a:p>
            <a:pPr>
              <a:defRPr/>
            </a:pPr>
            <a:r>
              <a:rPr lang="en-US" altLang="ko-KR" sz="1300" b="1" dirty="0" err="1">
                <a:solidFill>
                  <a:schemeClr val="lt1"/>
                </a:solidFill>
                <a:latin typeface="맑은 고딕"/>
                <a:ea typeface="맑은 고딕"/>
              </a:rPr>
              <a:t>전화</a:t>
            </a:r>
            <a:r>
              <a:rPr lang="en-US" altLang="ko-KR" sz="1300" b="1" dirty="0">
                <a:solidFill>
                  <a:schemeClr val="lt1"/>
                </a:solidFill>
                <a:latin typeface="맑은 고딕"/>
                <a:ea typeface="맑은 고딕"/>
              </a:rPr>
              <a:t> : 051) 610-0110 </a:t>
            </a:r>
            <a:r>
              <a:rPr lang="en-US" altLang="ko-KR" sz="1300" b="1" dirty="0" err="1">
                <a:solidFill>
                  <a:schemeClr val="lt1"/>
                </a:solidFill>
                <a:latin typeface="맑은 고딕"/>
                <a:ea typeface="맑은 고딕"/>
              </a:rPr>
              <a:t>팩스</a:t>
            </a:r>
            <a:r>
              <a:rPr lang="en-US" altLang="ko-KR" sz="1300" b="1" dirty="0">
                <a:solidFill>
                  <a:schemeClr val="lt1"/>
                </a:solidFill>
                <a:latin typeface="맑은 고딕"/>
                <a:ea typeface="맑은 고딕"/>
              </a:rPr>
              <a:t> : 051) 610-1900</a:t>
            </a:r>
          </a:p>
          <a:p>
            <a:pPr>
              <a:defRPr/>
            </a:pPr>
            <a:r>
              <a:rPr lang="en-US" altLang="ko-KR" sz="1300" b="1" dirty="0" err="1">
                <a:solidFill>
                  <a:schemeClr val="lt1"/>
                </a:solidFill>
                <a:latin typeface="맑은 고딕"/>
                <a:ea typeface="맑은 고딕"/>
              </a:rPr>
              <a:t>주소</a:t>
            </a:r>
            <a:r>
              <a:rPr lang="en-US" altLang="ko-KR" sz="1300" b="1" dirty="0">
                <a:solidFill>
                  <a:schemeClr val="lt1"/>
                </a:solidFill>
                <a:latin typeface="맑은 고딕"/>
                <a:ea typeface="맑은 고딕"/>
              </a:rPr>
              <a:t> : </a:t>
            </a:r>
            <a:r>
              <a:rPr lang="en-US" altLang="ko-KR" sz="1300" b="1" dirty="0" err="1">
                <a:solidFill>
                  <a:schemeClr val="lt1"/>
                </a:solidFill>
                <a:latin typeface="맑은 고딕"/>
                <a:ea typeface="맑은 고딕"/>
              </a:rPr>
              <a:t>부산광역시</a:t>
            </a:r>
            <a:r>
              <a:rPr lang="en-US" altLang="ko-KR" sz="1300" b="1" dirty="0">
                <a:solidFill>
                  <a:schemeClr val="lt1"/>
                </a:solidFill>
                <a:latin typeface="맑은 고딕"/>
                <a:ea typeface="맑은 고딕"/>
              </a:rPr>
              <a:t> </a:t>
            </a:r>
            <a:r>
              <a:rPr lang="en-US" altLang="ko-KR" sz="1300" b="1" dirty="0" err="1">
                <a:solidFill>
                  <a:schemeClr val="lt1"/>
                </a:solidFill>
                <a:latin typeface="맑은 고딕"/>
                <a:ea typeface="맑은 고딕"/>
              </a:rPr>
              <a:t>남구</a:t>
            </a:r>
            <a:r>
              <a:rPr lang="en-US" altLang="ko-KR" sz="1300" b="1" dirty="0">
                <a:solidFill>
                  <a:schemeClr val="lt1"/>
                </a:solidFill>
                <a:latin typeface="맑은 고딕"/>
                <a:ea typeface="맑은 고딕"/>
              </a:rPr>
              <a:t> </a:t>
            </a:r>
            <a:r>
              <a:rPr lang="en-US" altLang="ko-KR" sz="1300" b="1" dirty="0" err="1">
                <a:solidFill>
                  <a:schemeClr val="lt1"/>
                </a:solidFill>
                <a:latin typeface="맑은 고딕"/>
                <a:ea typeface="맑은 고딕"/>
              </a:rPr>
              <a:t>수영로</a:t>
            </a:r>
            <a:r>
              <a:rPr lang="en-US" altLang="ko-KR" sz="1300" b="1" dirty="0">
                <a:solidFill>
                  <a:schemeClr val="lt1"/>
                </a:solidFill>
                <a:latin typeface="맑은 고딕"/>
                <a:ea typeface="맑은 고딕"/>
              </a:rPr>
              <a:t> 312, 21센츄리시티 8층 834호</a:t>
            </a:r>
          </a:p>
          <a:p>
            <a:pPr>
              <a:defRPr/>
            </a:pPr>
            <a:r>
              <a:rPr lang="ko-KR" altLang="en-US" sz="1300" b="1" dirty="0">
                <a:solidFill>
                  <a:schemeClr val="lt1"/>
                </a:solidFill>
                <a:latin typeface="맑은 고딕"/>
                <a:ea typeface="맑은 고딕"/>
              </a:rPr>
              <a:t>홈페이지 </a:t>
            </a:r>
            <a:r>
              <a:rPr lang="en-US" altLang="ko-KR" sz="1300" b="1" dirty="0">
                <a:solidFill>
                  <a:schemeClr val="lt1"/>
                </a:solidFill>
                <a:latin typeface="맑은 고딕"/>
                <a:ea typeface="맑은 고딕"/>
              </a:rPr>
              <a:t>: www.pipa.or.kr  </a:t>
            </a:r>
            <a:r>
              <a:rPr lang="en-US" altLang="ko-KR" sz="1300" b="1" dirty="0" err="1">
                <a:solidFill>
                  <a:schemeClr val="lt1"/>
                </a:solidFill>
                <a:latin typeface="맑은 고딕"/>
                <a:ea typeface="맑은 고딕"/>
              </a:rPr>
              <a:t>전자우편</a:t>
            </a:r>
            <a:r>
              <a:rPr lang="en-US" altLang="ko-KR" sz="1300" b="1" dirty="0">
                <a:solidFill>
                  <a:schemeClr val="lt1"/>
                </a:solidFill>
                <a:latin typeface="맑은 고딕"/>
                <a:ea typeface="맑은 고딕"/>
              </a:rPr>
              <a:t> : pipa2100@pipa.or.kr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19503" y="1755648"/>
            <a:ext cx="5687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>
                <a:latin typeface="맑은 고딕"/>
                <a:ea typeface="맑은 고딕"/>
              </a:rPr>
              <a:t>부산체신청 제</a:t>
            </a:r>
            <a:r>
              <a:rPr lang="en-US" altLang="ko-KR" sz="1400" b="1">
                <a:latin typeface="맑은 고딕"/>
                <a:ea typeface="맑은 고딕"/>
              </a:rPr>
              <a:t>2001-2</a:t>
            </a:r>
            <a:r>
              <a:rPr lang="ko-KR" altLang="en-US" sz="1400" b="1">
                <a:latin typeface="맑은 고딕"/>
                <a:ea typeface="맑은 고딕"/>
              </a:rPr>
              <a:t>호 </a:t>
            </a:r>
            <a:r>
              <a:rPr lang="en-US" altLang="ko-KR" sz="1400" b="1">
                <a:latin typeface="맑은 고딕"/>
                <a:ea typeface="맑은 고딕"/>
              </a:rPr>
              <a:t>(2001.7.31) </a:t>
            </a:r>
          </a:p>
          <a:p>
            <a:pPr>
              <a:defRPr/>
            </a:pPr>
            <a:r>
              <a:rPr lang="en-US" altLang="ko-KR" sz="1400" b="1">
                <a:latin typeface="맑은 고딕"/>
                <a:ea typeface="맑은 고딕"/>
              </a:rPr>
              <a:t>-&gt; </a:t>
            </a:r>
            <a:r>
              <a:rPr lang="ko-KR" altLang="en-US" sz="1400" b="1">
                <a:latin typeface="맑은 고딕"/>
                <a:ea typeface="맑은 고딕"/>
              </a:rPr>
              <a:t>이관  과기부 부산전파관리소 제</a:t>
            </a:r>
            <a:r>
              <a:rPr lang="en-US" altLang="ko-KR" sz="1400" b="1">
                <a:latin typeface="맑은 고딕"/>
                <a:ea typeface="맑은 고딕"/>
              </a:rPr>
              <a:t>200132006</a:t>
            </a:r>
            <a:r>
              <a:rPr lang="ko-KR" altLang="en-US" sz="1400" b="1">
                <a:latin typeface="맑은 고딕"/>
                <a:ea typeface="맑은 고딕"/>
              </a:rPr>
              <a:t>호 </a:t>
            </a:r>
            <a:r>
              <a:rPr lang="en-US" altLang="ko-KR" sz="1400" b="1">
                <a:latin typeface="맑은 고딕"/>
                <a:ea typeface="맑은 고딕"/>
              </a:rPr>
              <a:t>(2022.03.24)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04073" y="0"/>
            <a:ext cx="631317" cy="362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chemeClr val="lt1"/>
                </a:solidFill>
              </a:rPr>
              <a:t>개요</a:t>
            </a:r>
          </a:p>
        </p:txBody>
      </p:sp>
      <p:pic>
        <p:nvPicPr>
          <p:cNvPr id="42" name="Picture 284" descr="템플릿-02"/>
          <p:cNvPicPr>
            <a:picLocks noChangeAspect="1" noChangeArrowheads="1"/>
          </p:cNvPicPr>
          <p:nvPr/>
        </p:nvPicPr>
        <p:blipFill rotWithShape="1">
          <a:blip r:embed="rId6"/>
          <a:stretch>
            <a:fillRect/>
          </a:stretch>
        </p:blipFill>
        <p:spPr>
          <a:xfrm flipH="1">
            <a:off x="6199687" y="181356"/>
            <a:ext cx="3706312" cy="1914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/>
          <p:cNvSpPr txBox="1"/>
          <p:nvPr/>
        </p:nvSpPr>
        <p:spPr>
          <a:xfrm>
            <a:off x="4261103" y="541654"/>
            <a:ext cx="1083310" cy="287021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algn="ctr">
              <a:lnSpc>
                <a:spcPts val="2160"/>
              </a:lnSpc>
              <a:spcBef>
                <a:spcPts val="104"/>
              </a:spcBef>
              <a:defRPr/>
            </a:pPr>
            <a:r>
              <a:rPr lang="ko-KR" altLang="en-US" sz="2000" b="1" spc="30">
                <a:solidFill>
                  <a:srgbClr val="FFFFFF"/>
                </a:solidFill>
                <a:latin typeface="함초롬돋움"/>
                <a:cs typeface="함초롬돋움"/>
              </a:rPr>
              <a:t>연혁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04073" y="0"/>
            <a:ext cx="631317" cy="362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chemeClr val="lt1"/>
                </a:solidFill>
              </a:rPr>
              <a:t>연혁</a:t>
            </a:r>
          </a:p>
        </p:txBody>
      </p:sp>
      <p:grpSp>
        <p:nvGrpSpPr>
          <p:cNvPr id="27" name="그룹 15"/>
          <p:cNvGrpSpPr/>
          <p:nvPr/>
        </p:nvGrpSpPr>
        <p:grpSpPr>
          <a:xfrm>
            <a:off x="698302" y="2292547"/>
            <a:ext cx="8208911" cy="1352479"/>
            <a:chOff x="3007837" y="2492896"/>
            <a:chExt cx="5400913" cy="1352479"/>
          </a:xfrm>
        </p:grpSpPr>
        <p:grpSp>
          <p:nvGrpSpPr>
            <p:cNvPr id="28" name="그룹 16"/>
            <p:cNvGrpSpPr/>
            <p:nvPr/>
          </p:nvGrpSpPr>
          <p:grpSpPr>
            <a:xfrm>
              <a:off x="3007837" y="2494566"/>
              <a:ext cx="5400913" cy="1350809"/>
              <a:chOff x="1450975" y="3284538"/>
              <a:chExt cx="2538910" cy="635001"/>
            </a:xfrm>
          </p:grpSpPr>
          <p:sp>
            <p:nvSpPr>
              <p:cNvPr id="29" name="Freeform 114"/>
              <p:cNvSpPr/>
              <p:nvPr/>
            </p:nvSpPr>
            <p:spPr>
              <a:xfrm>
                <a:off x="1450975" y="3800476"/>
                <a:ext cx="709613" cy="80963"/>
              </a:xfrm>
              <a:custGeom>
                <a:avLst/>
                <a:gdLst/>
                <a:ahLst/>
                <a:cxnLst>
                  <a:cxn ang="0">
                    <a:pos x="403" y="51"/>
                  </a:cxn>
                  <a:cxn ang="0">
                    <a:pos x="0" y="51"/>
                  </a:cxn>
                  <a:cxn ang="0">
                    <a:pos x="123" y="0"/>
                  </a:cxn>
                  <a:cxn ang="0">
                    <a:pos x="447" y="0"/>
                  </a:cxn>
                  <a:cxn ang="0">
                    <a:pos x="403" y="51"/>
                  </a:cxn>
                </a:cxnLst>
                <a:rect l="0" t="0" r="r" b="b"/>
                <a:pathLst>
                  <a:path w="447" h="51">
                    <a:moveTo>
                      <a:pt x="403" y="51"/>
                    </a:moveTo>
                    <a:lnTo>
                      <a:pt x="0" y="51"/>
                    </a:lnTo>
                    <a:lnTo>
                      <a:pt x="123" y="0"/>
                    </a:lnTo>
                    <a:lnTo>
                      <a:pt x="447" y="0"/>
                    </a:lnTo>
                    <a:lnTo>
                      <a:pt x="403" y="5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30" name="Rectangle 127"/>
              <p:cNvSpPr>
                <a:spLocks noChangeArrowheads="1"/>
              </p:cNvSpPr>
              <p:nvPr/>
            </p:nvSpPr>
            <p:spPr>
              <a:xfrm>
                <a:off x="1450975" y="3881438"/>
                <a:ext cx="639763" cy="38100"/>
              </a:xfrm>
              <a:prstGeom prst="rect">
                <a:avLst/>
              </a:prstGeom>
              <a:solidFill>
                <a:srgbClr val="A7A095"/>
              </a:solidFill>
              <a:ln w="9525">
                <a:noFill/>
                <a:miter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31" name="Freeform 128"/>
              <p:cNvSpPr/>
              <p:nvPr/>
            </p:nvSpPr>
            <p:spPr>
              <a:xfrm>
                <a:off x="2306638" y="3541713"/>
                <a:ext cx="709613" cy="82550"/>
              </a:xfrm>
              <a:custGeom>
                <a:avLst/>
                <a:gdLst/>
                <a:ahLst/>
                <a:cxnLst>
                  <a:cxn ang="0">
                    <a:pos x="403" y="52"/>
                  </a:cxn>
                  <a:cxn ang="0">
                    <a:pos x="0" y="52"/>
                  </a:cxn>
                  <a:cxn ang="0">
                    <a:pos x="122" y="0"/>
                  </a:cxn>
                  <a:cxn ang="0">
                    <a:pos x="447" y="0"/>
                  </a:cxn>
                  <a:cxn ang="0">
                    <a:pos x="403" y="52"/>
                  </a:cxn>
                </a:cxnLst>
                <a:rect l="0" t="0" r="r" b="b"/>
                <a:pathLst>
                  <a:path w="447" h="52">
                    <a:moveTo>
                      <a:pt x="403" y="52"/>
                    </a:moveTo>
                    <a:lnTo>
                      <a:pt x="0" y="52"/>
                    </a:lnTo>
                    <a:lnTo>
                      <a:pt x="122" y="0"/>
                    </a:lnTo>
                    <a:lnTo>
                      <a:pt x="447" y="0"/>
                    </a:lnTo>
                    <a:lnTo>
                      <a:pt x="403" y="5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32" name="Freeform 129"/>
              <p:cNvSpPr/>
              <p:nvPr/>
            </p:nvSpPr>
            <p:spPr>
              <a:xfrm>
                <a:off x="2090738" y="3644901"/>
                <a:ext cx="296863" cy="274638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05" y="91"/>
                  </a:cxn>
                  <a:cxn ang="0">
                    <a:pos x="187" y="3"/>
                  </a:cxn>
                  <a:cxn ang="0">
                    <a:pos x="133" y="0"/>
                  </a:cxn>
                  <a:cxn ang="0">
                    <a:pos x="0" y="157"/>
                  </a:cxn>
                  <a:cxn ang="0">
                    <a:pos x="0" y="173"/>
                  </a:cxn>
                </a:cxnLst>
                <a:rect l="0" t="0" r="r" b="b"/>
                <a:pathLst>
                  <a:path w="187" h="173">
                    <a:moveTo>
                      <a:pt x="0" y="173"/>
                    </a:moveTo>
                    <a:lnTo>
                      <a:pt x="105" y="91"/>
                    </a:lnTo>
                    <a:lnTo>
                      <a:pt x="187" y="3"/>
                    </a:lnTo>
                    <a:lnTo>
                      <a:pt x="133" y="0"/>
                    </a:lnTo>
                    <a:lnTo>
                      <a:pt x="0" y="157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9676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33" name="Freeform 130"/>
              <p:cNvSpPr/>
              <p:nvPr/>
            </p:nvSpPr>
            <p:spPr>
              <a:xfrm>
                <a:off x="2066925" y="3622676"/>
                <a:ext cx="263525" cy="296863"/>
              </a:xfrm>
              <a:custGeom>
                <a:avLst/>
                <a:gdLst/>
                <a:ahLst/>
                <a:cxnLst>
                  <a:cxn ang="0">
                    <a:pos x="166" y="14"/>
                  </a:cxn>
                  <a:cxn ang="0">
                    <a:pos x="15" y="187"/>
                  </a:cxn>
                  <a:cxn ang="0">
                    <a:pos x="0" y="173"/>
                  </a:cxn>
                  <a:cxn ang="0">
                    <a:pos x="151" y="0"/>
                  </a:cxn>
                  <a:cxn ang="0">
                    <a:pos x="166" y="14"/>
                  </a:cxn>
                </a:cxnLst>
                <a:rect l="0" t="0" r="r" b="b"/>
                <a:pathLst>
                  <a:path w="166" h="187">
                    <a:moveTo>
                      <a:pt x="166" y="14"/>
                    </a:moveTo>
                    <a:lnTo>
                      <a:pt x="15" y="187"/>
                    </a:lnTo>
                    <a:lnTo>
                      <a:pt x="0" y="173"/>
                    </a:lnTo>
                    <a:lnTo>
                      <a:pt x="151" y="0"/>
                    </a:lnTo>
                    <a:lnTo>
                      <a:pt x="166" y="14"/>
                    </a:lnTo>
                    <a:close/>
                  </a:path>
                </a:pathLst>
              </a:custGeom>
              <a:solidFill>
                <a:srgbClr val="A7A09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34" name="Rectangle 131"/>
              <p:cNvSpPr>
                <a:spLocks noChangeArrowheads="1"/>
              </p:cNvSpPr>
              <p:nvPr/>
            </p:nvSpPr>
            <p:spPr>
              <a:xfrm>
                <a:off x="2306638" y="3622676"/>
                <a:ext cx="639763" cy="39688"/>
              </a:xfrm>
              <a:prstGeom prst="rect">
                <a:avLst/>
              </a:prstGeom>
              <a:solidFill>
                <a:srgbClr val="A7A095"/>
              </a:solidFill>
              <a:ln w="9525">
                <a:noFill/>
                <a:miter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35" name="Freeform 132"/>
              <p:cNvSpPr/>
              <p:nvPr/>
            </p:nvSpPr>
            <p:spPr>
              <a:xfrm>
                <a:off x="3162300" y="3284538"/>
                <a:ext cx="827585" cy="80963"/>
              </a:xfrm>
              <a:custGeom>
                <a:avLst/>
                <a:gdLst/>
                <a:ahLst/>
                <a:cxnLst>
                  <a:cxn ang="0">
                    <a:pos x="403" y="51"/>
                  </a:cxn>
                  <a:cxn ang="0">
                    <a:pos x="0" y="51"/>
                  </a:cxn>
                  <a:cxn ang="0">
                    <a:pos x="122" y="0"/>
                  </a:cxn>
                  <a:cxn ang="0">
                    <a:pos x="447" y="0"/>
                  </a:cxn>
                  <a:cxn ang="0">
                    <a:pos x="403" y="51"/>
                  </a:cxn>
                </a:cxnLst>
                <a:rect l="0" t="0" r="r" b="b"/>
                <a:pathLst>
                  <a:path w="447" h="51">
                    <a:moveTo>
                      <a:pt x="403" y="51"/>
                    </a:moveTo>
                    <a:lnTo>
                      <a:pt x="0" y="51"/>
                    </a:lnTo>
                    <a:lnTo>
                      <a:pt x="122" y="0"/>
                    </a:lnTo>
                    <a:lnTo>
                      <a:pt x="447" y="0"/>
                    </a:lnTo>
                    <a:lnTo>
                      <a:pt x="403" y="5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36" name="Freeform 133"/>
              <p:cNvSpPr/>
              <p:nvPr/>
            </p:nvSpPr>
            <p:spPr>
              <a:xfrm>
                <a:off x="2946400" y="3386138"/>
                <a:ext cx="296863" cy="274638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06" y="91"/>
                  </a:cxn>
                  <a:cxn ang="0">
                    <a:pos x="187" y="3"/>
                  </a:cxn>
                  <a:cxn ang="0">
                    <a:pos x="133" y="0"/>
                  </a:cxn>
                  <a:cxn ang="0">
                    <a:pos x="0" y="157"/>
                  </a:cxn>
                  <a:cxn ang="0">
                    <a:pos x="0" y="173"/>
                  </a:cxn>
                </a:cxnLst>
                <a:rect l="0" t="0" r="r" b="b"/>
                <a:pathLst>
                  <a:path w="187" h="173">
                    <a:moveTo>
                      <a:pt x="0" y="173"/>
                    </a:moveTo>
                    <a:lnTo>
                      <a:pt x="106" y="91"/>
                    </a:lnTo>
                    <a:lnTo>
                      <a:pt x="187" y="3"/>
                    </a:lnTo>
                    <a:lnTo>
                      <a:pt x="133" y="0"/>
                    </a:lnTo>
                    <a:lnTo>
                      <a:pt x="0" y="157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9676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37" name="Freeform 134"/>
              <p:cNvSpPr/>
              <p:nvPr/>
            </p:nvSpPr>
            <p:spPr>
              <a:xfrm>
                <a:off x="2922588" y="3365501"/>
                <a:ext cx="263525" cy="296863"/>
              </a:xfrm>
              <a:custGeom>
                <a:avLst/>
                <a:gdLst/>
                <a:ahLst/>
                <a:cxnLst>
                  <a:cxn ang="0">
                    <a:pos x="166" y="14"/>
                  </a:cxn>
                  <a:cxn ang="0">
                    <a:pos x="15" y="187"/>
                  </a:cxn>
                  <a:cxn ang="0">
                    <a:pos x="0" y="173"/>
                  </a:cxn>
                  <a:cxn ang="0">
                    <a:pos x="151" y="0"/>
                  </a:cxn>
                  <a:cxn ang="0">
                    <a:pos x="166" y="14"/>
                  </a:cxn>
                </a:cxnLst>
                <a:rect l="0" t="0" r="r" b="b"/>
                <a:pathLst>
                  <a:path w="166" h="187">
                    <a:moveTo>
                      <a:pt x="166" y="14"/>
                    </a:moveTo>
                    <a:lnTo>
                      <a:pt x="15" y="187"/>
                    </a:lnTo>
                    <a:lnTo>
                      <a:pt x="0" y="173"/>
                    </a:lnTo>
                    <a:lnTo>
                      <a:pt x="151" y="0"/>
                    </a:lnTo>
                    <a:lnTo>
                      <a:pt x="166" y="14"/>
                    </a:lnTo>
                    <a:close/>
                  </a:path>
                </a:pathLst>
              </a:custGeom>
              <a:solidFill>
                <a:srgbClr val="A7A09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38" name="Rectangle 135"/>
              <p:cNvSpPr>
                <a:spLocks noChangeArrowheads="1"/>
              </p:cNvSpPr>
              <p:nvPr/>
            </p:nvSpPr>
            <p:spPr>
              <a:xfrm>
                <a:off x="3162300" y="3365501"/>
                <a:ext cx="749107" cy="42158"/>
              </a:xfrm>
              <a:prstGeom prst="rect">
                <a:avLst/>
              </a:prstGeom>
              <a:solidFill>
                <a:srgbClr val="A7A095"/>
              </a:solidFill>
              <a:ln w="9525">
                <a:noFill/>
                <a:miter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</p:grpSp>
        <p:sp>
          <p:nvSpPr>
            <p:cNvPr id="39" name="자유형 17"/>
            <p:cNvSpPr/>
            <p:nvPr/>
          </p:nvSpPr>
          <p:spPr>
            <a:xfrm>
              <a:off x="8241807" y="2492896"/>
              <a:ext cx="143256" cy="263581"/>
            </a:xfrm>
            <a:custGeom>
              <a:avLst/>
              <a:gdLst>
                <a:gd name="connsiteX0" fmla="*/ 0 w 936104"/>
                <a:gd name="connsiteY0" fmla="*/ 0 h 144016"/>
                <a:gd name="connsiteX1" fmla="*/ 936104 w 936104"/>
                <a:gd name="connsiteY1" fmla="*/ 0 h 144016"/>
                <a:gd name="connsiteX2" fmla="*/ 936104 w 936104"/>
                <a:gd name="connsiteY2" fmla="*/ 144016 h 144016"/>
                <a:gd name="connsiteX3" fmla="*/ 0 w 936104"/>
                <a:gd name="connsiteY3" fmla="*/ 144016 h 144016"/>
                <a:gd name="connsiteX4" fmla="*/ 0 w 936104"/>
                <a:gd name="connsiteY4" fmla="*/ 0 h 144016"/>
                <a:gd name="connsiteX0" fmla="*/ 0 w 936104"/>
                <a:gd name="connsiteY0" fmla="*/ 432048 h 576064"/>
                <a:gd name="connsiteX1" fmla="*/ 504056 w 936104"/>
                <a:gd name="connsiteY1" fmla="*/ 0 h 576064"/>
                <a:gd name="connsiteX2" fmla="*/ 936104 w 936104"/>
                <a:gd name="connsiteY2" fmla="*/ 576064 h 576064"/>
                <a:gd name="connsiteX3" fmla="*/ 0 w 936104"/>
                <a:gd name="connsiteY3" fmla="*/ 576064 h 576064"/>
                <a:gd name="connsiteX4" fmla="*/ 0 w 936104"/>
                <a:gd name="connsiteY4" fmla="*/ 432048 h 576064"/>
                <a:gd name="connsiteX0" fmla="*/ 0 w 576064"/>
                <a:gd name="connsiteY0" fmla="*/ 432048 h 576064"/>
                <a:gd name="connsiteX1" fmla="*/ 504056 w 576064"/>
                <a:gd name="connsiteY1" fmla="*/ 0 h 576064"/>
                <a:gd name="connsiteX2" fmla="*/ 576064 w 576064"/>
                <a:gd name="connsiteY2" fmla="*/ 144016 h 576064"/>
                <a:gd name="connsiteX3" fmla="*/ 0 w 576064"/>
                <a:gd name="connsiteY3" fmla="*/ 576064 h 576064"/>
                <a:gd name="connsiteX4" fmla="*/ 0 w 576064"/>
                <a:gd name="connsiteY4" fmla="*/ 432048 h 576064"/>
                <a:gd name="connsiteX0" fmla="*/ 0 w 576064"/>
                <a:gd name="connsiteY0" fmla="*/ 288032 h 432048"/>
                <a:gd name="connsiteX1" fmla="*/ 144016 w 576064"/>
                <a:gd name="connsiteY1" fmla="*/ 95823 h 432048"/>
                <a:gd name="connsiteX2" fmla="*/ 576064 w 576064"/>
                <a:gd name="connsiteY2" fmla="*/ 0 h 432048"/>
                <a:gd name="connsiteX3" fmla="*/ 0 w 576064"/>
                <a:gd name="connsiteY3" fmla="*/ 432048 h 432048"/>
                <a:gd name="connsiteX4" fmla="*/ 0 w 576064"/>
                <a:gd name="connsiteY4" fmla="*/ 288032 h 432048"/>
                <a:gd name="connsiteX0" fmla="*/ 0 w 144016"/>
                <a:gd name="connsiteY0" fmla="*/ 192209 h 336225"/>
                <a:gd name="connsiteX1" fmla="*/ 144016 w 144016"/>
                <a:gd name="connsiteY1" fmla="*/ 0 h 336225"/>
                <a:gd name="connsiteX2" fmla="*/ 144016 w 144016"/>
                <a:gd name="connsiteY2" fmla="*/ 72008 h 336225"/>
                <a:gd name="connsiteX3" fmla="*/ 0 w 144016"/>
                <a:gd name="connsiteY3" fmla="*/ 336225 h 336225"/>
                <a:gd name="connsiteX4" fmla="*/ 0 w 144016"/>
                <a:gd name="connsiteY4" fmla="*/ 192209 h 336225"/>
                <a:gd name="connsiteX0" fmla="*/ 0 w 144016"/>
                <a:gd name="connsiteY0" fmla="*/ 192209 h 216024"/>
                <a:gd name="connsiteX1" fmla="*/ 144016 w 144016"/>
                <a:gd name="connsiteY1" fmla="*/ 0 h 216024"/>
                <a:gd name="connsiteX2" fmla="*/ 144016 w 144016"/>
                <a:gd name="connsiteY2" fmla="*/ 72008 h 216024"/>
                <a:gd name="connsiteX3" fmla="*/ 0 w 144016"/>
                <a:gd name="connsiteY3" fmla="*/ 216024 h 216024"/>
                <a:gd name="connsiteX4" fmla="*/ 0 w 144016"/>
                <a:gd name="connsiteY4" fmla="*/ 192209 h 216024"/>
                <a:gd name="connsiteX0" fmla="*/ 0 w 144016"/>
                <a:gd name="connsiteY0" fmla="*/ 192209 h 288032"/>
                <a:gd name="connsiteX1" fmla="*/ 144016 w 144016"/>
                <a:gd name="connsiteY1" fmla="*/ 0 h 288032"/>
                <a:gd name="connsiteX2" fmla="*/ 144016 w 144016"/>
                <a:gd name="connsiteY2" fmla="*/ 72008 h 288032"/>
                <a:gd name="connsiteX3" fmla="*/ 0 w 144016"/>
                <a:gd name="connsiteY3" fmla="*/ 288032 h 288032"/>
                <a:gd name="connsiteX4" fmla="*/ 0 w 144016"/>
                <a:gd name="connsiteY4" fmla="*/ 192209 h 288032"/>
                <a:gd name="connsiteX0" fmla="*/ 0 w 148779"/>
                <a:gd name="connsiteY0" fmla="*/ 177920 h 273743"/>
                <a:gd name="connsiteX1" fmla="*/ 148779 w 148779"/>
                <a:gd name="connsiteY1" fmla="*/ 0 h 273743"/>
                <a:gd name="connsiteX2" fmla="*/ 144016 w 148779"/>
                <a:gd name="connsiteY2" fmla="*/ 57719 h 273743"/>
                <a:gd name="connsiteX3" fmla="*/ 0 w 148779"/>
                <a:gd name="connsiteY3" fmla="*/ 273743 h 273743"/>
                <a:gd name="connsiteX4" fmla="*/ 0 w 148779"/>
                <a:gd name="connsiteY4" fmla="*/ 177920 h 273743"/>
                <a:gd name="connsiteX0" fmla="*/ 0 w 148779"/>
                <a:gd name="connsiteY0" fmla="*/ 177920 h 273743"/>
                <a:gd name="connsiteX1" fmla="*/ 148779 w 148779"/>
                <a:gd name="connsiteY1" fmla="*/ 0 h 273743"/>
                <a:gd name="connsiteX2" fmla="*/ 148779 w 148779"/>
                <a:gd name="connsiteY2" fmla="*/ 72008 h 273743"/>
                <a:gd name="connsiteX3" fmla="*/ 0 w 148779"/>
                <a:gd name="connsiteY3" fmla="*/ 273743 h 273743"/>
                <a:gd name="connsiteX4" fmla="*/ 0 w 148779"/>
                <a:gd name="connsiteY4" fmla="*/ 177920 h 27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779" h="273743">
                  <a:moveTo>
                    <a:pt x="0" y="177920"/>
                  </a:moveTo>
                  <a:lnTo>
                    <a:pt x="148779" y="0"/>
                  </a:lnTo>
                  <a:lnTo>
                    <a:pt x="148779" y="72008"/>
                  </a:lnTo>
                  <a:lnTo>
                    <a:pt x="0" y="273743"/>
                  </a:lnTo>
                  <a:lnTo>
                    <a:pt x="0" y="177920"/>
                  </a:lnTo>
                  <a:close/>
                </a:path>
              </a:pathLst>
            </a:custGeom>
            <a:solidFill>
              <a:srgbClr val="696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40" name="object 14"/>
          <p:cNvSpPr txBox="1"/>
          <p:nvPr/>
        </p:nvSpPr>
        <p:spPr>
          <a:xfrm>
            <a:off x="626936" y="3645027"/>
            <a:ext cx="2885864" cy="126701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endParaRPr sz="1800" b="0" spc="-35" dirty="0">
              <a:solidFill>
                <a:srgbClr val="0A5294"/>
              </a:solidFill>
              <a:latin typeface="바탕"/>
              <a:cs typeface="바탕"/>
            </a:endParaRPr>
          </a:p>
          <a:p>
            <a:pPr marL="135890" indent="-123189">
              <a:lnSpc>
                <a:spcPct val="100000"/>
              </a:lnSpc>
              <a:spcBef>
                <a:spcPts val="1070"/>
              </a:spcBef>
              <a:buChar char="-"/>
              <a:tabLst>
                <a:tab pos="136525" algn="l"/>
              </a:tabLst>
              <a:defRPr/>
            </a:pPr>
            <a:r>
              <a:rPr 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2001. 07 지정 법인 설립 허가 취득</a:t>
            </a:r>
          </a:p>
          <a:p>
            <a:pPr marL="135890" indent="-123189">
              <a:lnSpc>
                <a:spcPct val="100000"/>
              </a:lnSpc>
              <a:spcBef>
                <a:spcPts val="1070"/>
              </a:spcBef>
              <a:buChar char="-"/>
              <a:tabLst>
                <a:tab pos="136525" algn="l"/>
              </a:tabLst>
              <a:defRPr/>
            </a:pPr>
            <a:r>
              <a:rPr 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2001. 09 한국IT중소벤처기업연합회와</a:t>
            </a:r>
            <a:endParaRPr lang="en-US" altLang="ko-KR" sz="1200" b="1" spc="25" dirty="0">
              <a:solidFill>
                <a:srgbClr val="0A5294"/>
              </a:solidFill>
              <a:latin typeface="함초롬돋움"/>
              <a:cs typeface="함초롬돋움"/>
            </a:endParaRPr>
          </a:p>
          <a:p>
            <a:pPr marL="12701">
              <a:lnSpc>
                <a:spcPct val="100000"/>
              </a:lnSpc>
              <a:spcBef>
                <a:spcPts val="1070"/>
              </a:spcBef>
              <a:tabLst>
                <a:tab pos="136525" algn="l"/>
              </a:tabLst>
              <a:defRPr/>
            </a:pPr>
            <a:r>
              <a:rPr lang="en-US" alt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 </a:t>
            </a:r>
            <a:r>
              <a:rPr 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 부산지부 개설 협정 </a:t>
            </a:r>
          </a:p>
        </p:txBody>
      </p:sp>
      <p:sp>
        <p:nvSpPr>
          <p:cNvPr id="42" name="object 14"/>
          <p:cNvSpPr txBox="1"/>
          <p:nvPr/>
        </p:nvSpPr>
        <p:spPr>
          <a:xfrm>
            <a:off x="3430120" y="2852920"/>
            <a:ext cx="3010424" cy="298286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1" indent="0">
              <a:lnSpc>
                <a:spcPct val="100000"/>
              </a:lnSpc>
              <a:spcBef>
                <a:spcPts val="1070"/>
              </a:spcBef>
              <a:buNone/>
              <a:defRPr/>
            </a:pPr>
            <a:endParaRPr sz="1800" b="0" spc="-35" dirty="0">
              <a:solidFill>
                <a:srgbClr val="0A5294"/>
              </a:solidFill>
              <a:latin typeface="바탕"/>
              <a:cs typeface="바탕"/>
            </a:endParaRPr>
          </a:p>
          <a:p>
            <a:pPr marL="135890" indent="-123189">
              <a:lnSpc>
                <a:spcPct val="100000"/>
              </a:lnSpc>
              <a:spcBef>
                <a:spcPts val="1070"/>
              </a:spcBef>
              <a:buChar char="-"/>
              <a:tabLst>
                <a:tab pos="136525" algn="l"/>
              </a:tabLst>
              <a:defRPr/>
            </a:pPr>
            <a:r>
              <a:rPr 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2015. 12 ICT관련 일자리 창출 및 지역 경제 활성화 MOU체결(부산시) </a:t>
            </a:r>
          </a:p>
          <a:p>
            <a:pPr marL="135890" indent="-123189">
              <a:lnSpc>
                <a:spcPct val="100000"/>
              </a:lnSpc>
              <a:spcBef>
                <a:spcPts val="1070"/>
              </a:spcBef>
              <a:buChar char="-"/>
              <a:tabLst>
                <a:tab pos="136525" algn="l"/>
              </a:tabLst>
              <a:defRPr/>
            </a:pPr>
            <a:r>
              <a:rPr 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2016. 09 말레이시아 IT협회(PICOM) MOU 체결</a:t>
            </a:r>
          </a:p>
          <a:p>
            <a:pPr marL="135890" indent="-123189">
              <a:lnSpc>
                <a:spcPct val="100000"/>
              </a:lnSpc>
              <a:spcBef>
                <a:spcPts val="1070"/>
              </a:spcBef>
              <a:buChar char="-"/>
              <a:tabLst>
                <a:tab pos="136525" algn="l"/>
              </a:tabLst>
              <a:defRPr/>
            </a:pPr>
            <a:r>
              <a:rPr 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2018. 04 PIPA, </a:t>
            </a:r>
            <a:r>
              <a:rPr lang="ko-KR" sz="1200" b="1" spc="25" dirty="0" err="1">
                <a:solidFill>
                  <a:srgbClr val="0A5294"/>
                </a:solidFill>
                <a:latin typeface="함초롬돋움"/>
                <a:cs typeface="함초롬돋움"/>
              </a:rPr>
              <a:t>텐진인큐베이터센터</a:t>
            </a:r>
            <a:r>
              <a:rPr 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 MOU체결 </a:t>
            </a:r>
          </a:p>
          <a:p>
            <a:pPr marL="135890" indent="-123189">
              <a:lnSpc>
                <a:spcPct val="100000"/>
              </a:lnSpc>
              <a:spcBef>
                <a:spcPts val="1070"/>
              </a:spcBef>
              <a:buChar char="-"/>
              <a:tabLst>
                <a:tab pos="136525" algn="l"/>
              </a:tabLst>
              <a:defRPr/>
            </a:pPr>
            <a:r>
              <a:rPr 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2018. 06 PIPA, (사)국제산업정보보안협회와 MOU </a:t>
            </a:r>
          </a:p>
          <a:p>
            <a:pPr marL="135890" indent="-123189">
              <a:lnSpc>
                <a:spcPct val="100000"/>
              </a:lnSpc>
              <a:spcBef>
                <a:spcPts val="1070"/>
              </a:spcBef>
              <a:buChar char="-"/>
              <a:tabLst>
                <a:tab pos="136525" algn="l"/>
              </a:tabLst>
              <a:defRPr/>
            </a:pPr>
            <a:r>
              <a:rPr lang="ko-KR" sz="1200" b="1" spc="-150" dirty="0">
                <a:solidFill>
                  <a:srgbClr val="0A5294"/>
                </a:solidFill>
                <a:latin typeface="함초롬돋움"/>
                <a:cs typeface="함초롬돋움"/>
              </a:rPr>
              <a:t>2018. 09 부산 IT.CT 가치성장 위원회 출범 </a:t>
            </a:r>
          </a:p>
          <a:p>
            <a:pPr marL="12701" indent="0">
              <a:lnSpc>
                <a:spcPct val="100000"/>
              </a:lnSpc>
              <a:spcBef>
                <a:spcPts val="1070"/>
              </a:spcBef>
              <a:buNone/>
              <a:tabLst>
                <a:tab pos="136525" algn="l"/>
              </a:tabLst>
              <a:defRPr/>
            </a:pPr>
            <a:endParaRPr lang="ko-KR" sz="1200" b="1" spc="25" dirty="0">
              <a:solidFill>
                <a:srgbClr val="0A5294"/>
              </a:solidFill>
              <a:latin typeface="함초롬돋움"/>
              <a:cs typeface="함초롬돋움"/>
            </a:endParaRPr>
          </a:p>
        </p:txBody>
      </p:sp>
      <p:sp>
        <p:nvSpPr>
          <p:cNvPr id="43" name="object 14"/>
          <p:cNvSpPr txBox="1"/>
          <p:nvPr/>
        </p:nvSpPr>
        <p:spPr>
          <a:xfrm>
            <a:off x="6457833" y="2653472"/>
            <a:ext cx="2883387" cy="182101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endParaRPr sz="1800" b="0" spc="-35" dirty="0">
              <a:solidFill>
                <a:srgbClr val="0A5294"/>
              </a:solidFill>
              <a:latin typeface="바탕"/>
              <a:cs typeface="바탕"/>
            </a:endParaRPr>
          </a:p>
          <a:p>
            <a:pPr marL="135890" indent="-123189">
              <a:lnSpc>
                <a:spcPct val="100000"/>
              </a:lnSpc>
              <a:spcBef>
                <a:spcPts val="1070"/>
              </a:spcBef>
              <a:buChar char="-"/>
              <a:tabLst>
                <a:tab pos="136525" algn="l"/>
              </a:tabLst>
              <a:defRPr/>
            </a:pPr>
            <a:r>
              <a:rPr 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2019. 04 중국 </a:t>
            </a:r>
            <a:r>
              <a:rPr lang="ko-KR" sz="1200" b="1" spc="25" dirty="0" err="1">
                <a:solidFill>
                  <a:srgbClr val="0A5294"/>
                </a:solidFill>
                <a:latin typeface="함초롬돋움"/>
                <a:cs typeface="함초롬돋움"/>
              </a:rPr>
              <a:t>북경시</a:t>
            </a:r>
            <a:r>
              <a:rPr 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 경제교류 간담회 개최</a:t>
            </a:r>
          </a:p>
          <a:p>
            <a:pPr marL="135890" indent="-123189">
              <a:lnSpc>
                <a:spcPct val="100000"/>
              </a:lnSpc>
              <a:spcBef>
                <a:spcPts val="1070"/>
              </a:spcBef>
              <a:buChar char="-"/>
              <a:tabLst>
                <a:tab pos="136525" algn="l"/>
              </a:tabLst>
              <a:defRPr/>
            </a:pPr>
            <a:r>
              <a:rPr 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2019. 11 </a:t>
            </a:r>
            <a:r>
              <a:rPr lang="ko-KR" sz="1200" b="1" spc="25" dirty="0" err="1">
                <a:solidFill>
                  <a:srgbClr val="0A5294"/>
                </a:solidFill>
                <a:latin typeface="함초롬돋움"/>
                <a:cs typeface="함초롬돋움"/>
              </a:rPr>
              <a:t>부산형</a:t>
            </a:r>
            <a:r>
              <a:rPr 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 기업가정신 네트워크 포럼 개최 </a:t>
            </a:r>
          </a:p>
          <a:p>
            <a:pPr marL="135890" indent="-123189">
              <a:lnSpc>
                <a:spcPct val="100000"/>
              </a:lnSpc>
              <a:spcBef>
                <a:spcPts val="1070"/>
              </a:spcBef>
              <a:buChar char="-"/>
              <a:tabLst>
                <a:tab pos="136525" algn="l"/>
              </a:tabLst>
              <a:defRPr/>
            </a:pPr>
            <a:r>
              <a:rPr lang="ko-KR" sz="1200" b="1" spc="25" dirty="0">
                <a:solidFill>
                  <a:srgbClr val="0A5294"/>
                </a:solidFill>
                <a:latin typeface="함초롬돋움"/>
                <a:cs typeface="함초롬돋움"/>
              </a:rPr>
              <a:t>2020. 09 ~  지역ICT이노베이션스퀘어 조성사업 </a:t>
            </a:r>
          </a:p>
        </p:txBody>
      </p:sp>
      <p:sp>
        <p:nvSpPr>
          <p:cNvPr id="44" name="오른쪽 화살표 11"/>
          <p:cNvSpPr/>
          <p:nvPr/>
        </p:nvSpPr>
        <p:spPr>
          <a:xfrm>
            <a:off x="574304" y="5445252"/>
            <a:ext cx="8627227" cy="1267036"/>
          </a:xfrm>
          <a:prstGeom prst="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2060">
                  <a:alpha val="100000"/>
                </a:srgbClr>
              </a:gs>
              <a:gs pos="58000">
                <a:srgbClr val="C0CDEF">
                  <a:alpha val="100000"/>
                </a:srgbClr>
              </a:gs>
              <a:gs pos="100000">
                <a:srgbClr val="F2F2F2">
                  <a:alpha val="100000"/>
                </a:srgbClr>
              </a:gs>
              <a:gs pos="53960">
                <a:srgbClr val="A6A7D8">
                  <a:alpha val="10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anchor="ctr" anchorCtr="0">
            <a:prstTxWarp prst="textNoShape">
              <a:avLst/>
            </a:prstTxWarp>
          </a:bodyPr>
          <a:lstStyle/>
          <a:p>
            <a:pPr marL="0" marR="0" indent="0" algn="ctr" defTabSz="82073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산돌고딕B"/>
              <a:ea typeface="산돌고딕B"/>
            </a:endParaRPr>
          </a:p>
        </p:txBody>
      </p:sp>
      <p:pic>
        <p:nvPicPr>
          <p:cNvPr id="45" name="Picture 167" descr="02"/>
          <p:cNvPicPr>
            <a:picLocks noChangeAspect="1" noChangeArrowheads="1"/>
          </p:cNvPicPr>
          <p:nvPr/>
        </p:nvPicPr>
        <p:blipFill rotWithShape="1">
          <a:blip r:embed="rId2"/>
          <a:srcRect l="50120" t="8450" r="2920" b="25340"/>
          <a:stretch>
            <a:fillRect/>
          </a:stretch>
        </p:blipFill>
        <p:spPr>
          <a:xfrm>
            <a:off x="255608" y="636701"/>
            <a:ext cx="2751116" cy="14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5" descr="C:\Users\udforce02\Desktop\오목눈이\무제-13.png"/>
          <p:cNvPicPr>
            <a:picLocks noChangeAspect="1" noChangeArrowheads="1"/>
          </p:cNvPicPr>
          <p:nvPr/>
        </p:nvPicPr>
        <p:blipFill rotWithShape="1">
          <a:blip r:embed="rId3"/>
          <a:srcRect b="48820"/>
          <a:stretch>
            <a:fillRect/>
          </a:stretch>
        </p:blipFill>
        <p:spPr>
          <a:xfrm flipH="1">
            <a:off x="574304" y="1445189"/>
            <a:ext cx="1186630" cy="607282"/>
          </a:xfrm>
          <a:prstGeom prst="rect">
            <a:avLst/>
          </a:prstGeom>
          <a:noFill/>
        </p:spPr>
      </p:pic>
      <p:pic>
        <p:nvPicPr>
          <p:cNvPr id="47" name="Picture 17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617333" y="597831"/>
            <a:ext cx="2141018" cy="169471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8" name="TextBox 47"/>
          <p:cNvSpPr txBox="1"/>
          <p:nvPr/>
        </p:nvSpPr>
        <p:spPr>
          <a:xfrm>
            <a:off x="5633085" y="5928846"/>
            <a:ext cx="3568446" cy="298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>
                <a:latin typeface="맑은 고딕"/>
                <a:ea typeface="맑은 고딕"/>
              </a:rPr>
              <a:t>부산지역 경제 활성화와 정보산업 중흥 </a:t>
            </a:r>
          </a:p>
        </p:txBody>
      </p:sp>
      <p:sp>
        <p:nvSpPr>
          <p:cNvPr id="49" name="object 22"/>
          <p:cNvSpPr txBox="1"/>
          <p:nvPr/>
        </p:nvSpPr>
        <p:spPr>
          <a:xfrm>
            <a:off x="1255630" y="2730027"/>
            <a:ext cx="1121048" cy="698973"/>
          </a:xfrm>
          <a:prstGeom prst="rect">
            <a:avLst/>
          </a:prstGeom>
        </p:spPr>
        <p:txBody>
          <a:bodyPr vert="horz" wrap="square" lIns="0" tIns="120014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43"/>
              </a:spcBef>
              <a:defRPr/>
            </a:pPr>
            <a:r>
              <a:rPr lang="ko-KR" altLang="en-US" sz="1500" b="1" spc="25">
                <a:latin typeface="함초롬돋움"/>
                <a:cs typeface="함초롬돋움"/>
              </a:rPr>
              <a:t>태동</a:t>
            </a:r>
          </a:p>
          <a:p>
            <a:pPr algn="ctr">
              <a:lnSpc>
                <a:spcPct val="100000"/>
              </a:lnSpc>
              <a:spcBef>
                <a:spcPts val="943"/>
              </a:spcBef>
              <a:defRPr/>
            </a:pPr>
            <a:r>
              <a:rPr lang="en-US" altLang="ko-KR" sz="1500" b="1" spc="25">
                <a:latin typeface="함초롬돋움"/>
                <a:cs typeface="함초롬돋움"/>
              </a:rPr>
              <a:t>(2001-2010)</a:t>
            </a:r>
          </a:p>
        </p:txBody>
      </p:sp>
      <p:sp>
        <p:nvSpPr>
          <p:cNvPr id="50" name="object 22"/>
          <p:cNvSpPr txBox="1"/>
          <p:nvPr/>
        </p:nvSpPr>
        <p:spPr>
          <a:xfrm>
            <a:off x="4215765" y="2063947"/>
            <a:ext cx="1072388" cy="698303"/>
          </a:xfrm>
          <a:prstGeom prst="rect">
            <a:avLst/>
          </a:prstGeom>
        </p:spPr>
        <p:txBody>
          <a:bodyPr vert="horz" wrap="square" lIns="0" tIns="120014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43"/>
              </a:spcBef>
              <a:defRPr/>
            </a:pPr>
            <a:r>
              <a:rPr lang="ko-KR" altLang="en-US" sz="1500" b="1" spc="25">
                <a:latin typeface="함초롬돋움"/>
                <a:cs typeface="함초롬돋움"/>
              </a:rPr>
              <a:t>발전</a:t>
            </a:r>
          </a:p>
          <a:p>
            <a:pPr algn="ctr">
              <a:lnSpc>
                <a:spcPct val="100000"/>
              </a:lnSpc>
              <a:spcBef>
                <a:spcPts val="943"/>
              </a:spcBef>
              <a:defRPr/>
            </a:pPr>
            <a:r>
              <a:rPr lang="en-US" altLang="ko-KR" sz="1500" b="1" spc="25">
                <a:latin typeface="함초롬돋움"/>
                <a:cs typeface="함초롬돋움"/>
              </a:rPr>
              <a:t>(2015-2018)</a:t>
            </a:r>
          </a:p>
        </p:txBody>
      </p:sp>
      <p:sp>
        <p:nvSpPr>
          <p:cNvPr id="51" name="object 22"/>
          <p:cNvSpPr txBox="1"/>
          <p:nvPr/>
        </p:nvSpPr>
        <p:spPr>
          <a:xfrm>
            <a:off x="7417308" y="1522252"/>
            <a:ext cx="1076262" cy="697073"/>
          </a:xfrm>
          <a:prstGeom prst="rect">
            <a:avLst/>
          </a:prstGeom>
        </p:spPr>
        <p:txBody>
          <a:bodyPr vert="horz" wrap="square" lIns="0" tIns="120014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43"/>
              </a:spcBef>
              <a:defRPr/>
            </a:pPr>
            <a:r>
              <a:rPr lang="ko-KR" altLang="en-US" sz="1500" b="1" spc="25">
                <a:latin typeface="함초롬돋움"/>
                <a:cs typeface="함초롬돋움"/>
              </a:rPr>
              <a:t>교류확대</a:t>
            </a:r>
          </a:p>
          <a:p>
            <a:pPr algn="ctr">
              <a:lnSpc>
                <a:spcPct val="100000"/>
              </a:lnSpc>
              <a:spcBef>
                <a:spcPts val="943"/>
              </a:spcBef>
              <a:defRPr/>
            </a:pPr>
            <a:r>
              <a:rPr lang="en-US" altLang="ko-KR" sz="1500" b="1" spc="25">
                <a:latin typeface="함초롬돋움"/>
                <a:cs typeface="함초롬돋움"/>
              </a:rPr>
              <a:t>(2019-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70"/>
          <p:cNvSpPr/>
          <p:nvPr/>
        </p:nvSpPr>
        <p:spPr bwMode="gray">
          <a:xfrm>
            <a:off x="1400040" y="1047055"/>
            <a:ext cx="7109066" cy="65992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" algn="ctr">
            <a:solidFill>
              <a:schemeClr val="bg1">
                <a:lumMod val="75000"/>
              </a:schemeClr>
            </a:solidFill>
            <a:miter/>
          </a:ln>
        </p:spPr>
        <p:txBody>
          <a:bodyPr wrap="square" lIns="32659" tIns="32659" rIns="32659" bIns="32659" anchor="t"/>
          <a:lstStyle/>
          <a:p>
            <a:pPr algn="ctr" defTabSz="898646">
              <a:spcAft>
                <a:spcPts val="272"/>
              </a:spcAft>
              <a:buSzPct val="100000"/>
              <a:tabLst>
                <a:tab pos="4942550" algn="r"/>
              </a:tabLst>
              <a:defRPr/>
            </a:pPr>
            <a:endParaRPr lang="ko-KR" altLang="en-US" sz="1089" b="0" spc="-91">
              <a:solidFill>
                <a:prstClr val="black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>
          <a:xfrm>
            <a:off x="4009156" y="908685"/>
            <a:ext cx="1959513" cy="25387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lIns="81646" tIns="326585" rIns="81646" bIns="326585" anchor="ctr"/>
          <a:lstStyle/>
          <a:p>
            <a:pPr algn="ctr">
              <a:defRPr/>
            </a:pPr>
            <a:r>
              <a:rPr lang="ko-KR" altLang="en-US" sz="1400" b="1" kern="0">
                <a:solidFill>
                  <a:srgbClr val="FFFFFF"/>
                </a:solidFill>
              </a:rPr>
              <a:t>슬로건</a:t>
            </a:r>
          </a:p>
        </p:txBody>
      </p:sp>
      <p:sp>
        <p:nvSpPr>
          <p:cNvPr id="4" name="모서리가 둥근 직사각형 8"/>
          <p:cNvSpPr/>
          <p:nvPr/>
        </p:nvSpPr>
        <p:spPr>
          <a:xfrm>
            <a:off x="1527566" y="1307837"/>
            <a:ext cx="6965168" cy="262789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/>
          </a:ln>
          <a:effectLst/>
        </p:spPr>
        <p:txBody>
          <a:bodyPr lIns="65317" tIns="32659" rIns="65317" bIns="32659" anchor="ctr" anchorCtr="0"/>
          <a:lstStyle/>
          <a:p>
            <a:pPr marL="95052" defTabSz="1161361">
              <a:defRPr/>
            </a:pPr>
            <a:r>
              <a:rPr lang="ko-KR" altLang="en-US" sz="1814" b="1" ker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중고딕"/>
                <a:ea typeface="HY중고딕"/>
              </a:rPr>
              <a:t>             </a:t>
            </a:r>
            <a:r>
              <a:rPr lang="ko-KR" altLang="en-US" b="1" ker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위기를 기회로 </a:t>
            </a:r>
            <a:r>
              <a:rPr lang="en-US" altLang="ko-KR" b="1" ker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4</a:t>
            </a:r>
            <a:r>
              <a:rPr lang="ko-KR" altLang="en-US" b="1" ker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차산업혁명의 르네상스를 열자 </a:t>
            </a:r>
            <a:endParaRPr lang="en-US" altLang="ko-KR" b="1" ker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>
          <a:xfrm>
            <a:off x="1400040" y="1845348"/>
            <a:ext cx="7109067" cy="113822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81646" tIns="424561" rIns="81646" bIns="326585" anchor="ctr"/>
          <a:lstStyle/>
          <a:p>
            <a:pPr algn="ctr">
              <a:defRPr/>
            </a:pPr>
            <a:r>
              <a:rPr lang="en-US" altLang="ko-KR" sz="2800" b="1" kern="0">
                <a:solidFill>
                  <a:srgbClr val="012169"/>
                </a:solidFill>
              </a:rPr>
              <a:t>‘</a:t>
            </a:r>
            <a:r>
              <a:rPr lang="ko-KR" altLang="en-US" sz="2800" b="1" kern="0">
                <a:solidFill>
                  <a:srgbClr val="012169"/>
                </a:solidFill>
              </a:rPr>
              <a:t>포스트 코로나의 뉴딜정책</a:t>
            </a:r>
            <a:r>
              <a:rPr lang="en-US" altLang="ko-KR" sz="2800" b="1" kern="0">
                <a:solidFill>
                  <a:srgbClr val="012169"/>
                </a:solidFill>
              </a:rPr>
              <a:t>’</a:t>
            </a:r>
            <a:r>
              <a:rPr lang="ko-KR" altLang="en-US" sz="2800" b="1" kern="0">
                <a:solidFill>
                  <a:srgbClr val="012169"/>
                </a:solidFill>
              </a:rPr>
              <a:t>에 대응해 </a:t>
            </a:r>
          </a:p>
          <a:p>
            <a:pPr algn="ctr">
              <a:defRPr/>
            </a:pPr>
            <a:r>
              <a:rPr lang="ko-KR" altLang="en-US" sz="2800" b="1" kern="0">
                <a:solidFill>
                  <a:srgbClr val="012169"/>
                </a:solidFill>
              </a:rPr>
              <a:t>협회의 중흥과 회원사의 상생실현 </a:t>
            </a:r>
            <a:endParaRPr lang="en-US" altLang="ko-KR" sz="2800" b="1" kern="0">
              <a:solidFill>
                <a:srgbClr val="01216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>
          <a:xfrm>
            <a:off x="4009156" y="1765259"/>
            <a:ext cx="1959513" cy="23902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lIns="81646" tIns="326585" rIns="81646" bIns="326585" anchor="ctr"/>
          <a:lstStyle/>
          <a:p>
            <a:pPr algn="ctr">
              <a:defRPr/>
            </a:pPr>
            <a:r>
              <a:rPr lang="ko-KR" altLang="en-US" sz="1400" b="1" kern="0">
                <a:solidFill>
                  <a:srgbClr val="FFFFFF"/>
                </a:solidFill>
              </a:rPr>
              <a:t>비전</a:t>
            </a:r>
          </a:p>
        </p:txBody>
      </p:sp>
      <p:sp>
        <p:nvSpPr>
          <p:cNvPr id="7" name="모서리가 둥근 직사각형 29"/>
          <p:cNvSpPr/>
          <p:nvPr/>
        </p:nvSpPr>
        <p:spPr bwMode="gray">
          <a:xfrm>
            <a:off x="1404322" y="3415103"/>
            <a:ext cx="7109066" cy="261013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" algn="ctr">
            <a:solidFill>
              <a:schemeClr val="bg1">
                <a:lumMod val="75000"/>
              </a:schemeClr>
            </a:solidFill>
            <a:miter/>
          </a:ln>
        </p:spPr>
        <p:txBody>
          <a:bodyPr wrap="square" lIns="32659" tIns="32659" rIns="32659" bIns="32659" anchor="t"/>
          <a:lstStyle/>
          <a:p>
            <a:pPr algn="ctr" defTabSz="898646">
              <a:spcAft>
                <a:spcPts val="272"/>
              </a:spcAft>
              <a:buSzPct val="100000"/>
              <a:tabLst>
                <a:tab pos="4942550" algn="r"/>
              </a:tabLst>
              <a:defRPr/>
            </a:pPr>
            <a:endParaRPr lang="ko-KR" altLang="en-US" sz="1089" b="0" spc="-91">
              <a:solidFill>
                <a:prstClr val="black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>
          <a:xfrm>
            <a:off x="3979097" y="3276734"/>
            <a:ext cx="1959513" cy="25387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lIns="81646" tIns="326585" rIns="81646" bIns="326585" anchor="ctr"/>
          <a:lstStyle/>
          <a:p>
            <a:pPr algn="ctr">
              <a:defRPr/>
            </a:pPr>
            <a:r>
              <a:rPr lang="ko-KR" altLang="en-US" sz="1400" b="1" kern="0">
                <a:solidFill>
                  <a:srgbClr val="FFFFFF"/>
                </a:solidFill>
              </a:rPr>
              <a:t>추진 전략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467852" y="3939104"/>
            <a:ext cx="2136379" cy="654133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/>
          </a:ln>
          <a:effectLst/>
        </p:spPr>
        <p:txBody>
          <a:bodyPr lIns="65317" tIns="65317" rIns="65317" bIns="65317" anchor="ctr" anchorCtr="0"/>
          <a:lstStyle/>
          <a:p>
            <a:pPr algn="ctr" defTabSz="1161361" eaLnBrk="0" hangingPunct="0">
              <a:defRPr/>
            </a:pPr>
            <a:r>
              <a:rPr lang="ko-KR" altLang="en-US" sz="997" kern="0">
                <a:gradFill>
                  <a:gsLst>
                    <a:gs pos="0">
                      <a:srgbClr val="313131"/>
                    </a:gs>
                    <a:gs pos="100000">
                      <a:srgbClr val="313131"/>
                    </a:gs>
                  </a:gsLst>
                  <a:lin ang="5400000" scaled="0"/>
                </a:gradFill>
                <a:sym typeface="Arial"/>
              </a:rPr>
              <a:t>기존회원과의 소통강화와 </a:t>
            </a:r>
          </a:p>
          <a:p>
            <a:pPr algn="ctr" defTabSz="1161361" eaLnBrk="0" hangingPunct="0">
              <a:defRPr/>
            </a:pPr>
            <a:r>
              <a:rPr lang="ko-KR" altLang="en-US" sz="997" kern="0">
                <a:gradFill>
                  <a:gsLst>
                    <a:gs pos="0">
                      <a:srgbClr val="313131"/>
                    </a:gs>
                    <a:gs pos="100000">
                      <a:srgbClr val="313131"/>
                    </a:gs>
                  </a:gsLst>
                  <a:lin ang="5400000" scaled="0"/>
                </a:gradFill>
                <a:sym typeface="Arial"/>
              </a:rPr>
              <a:t>신규회원 확대를 통한 협회강화 </a:t>
            </a:r>
          </a:p>
        </p:txBody>
      </p:sp>
      <p:sp>
        <p:nvSpPr>
          <p:cNvPr id="10" name="모서리가 둥근 직사각형 8"/>
          <p:cNvSpPr/>
          <p:nvPr/>
        </p:nvSpPr>
        <p:spPr>
          <a:xfrm>
            <a:off x="6296641" y="3908122"/>
            <a:ext cx="2136379" cy="654133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/>
          </a:ln>
          <a:effectLst/>
        </p:spPr>
        <p:txBody>
          <a:bodyPr lIns="65317" tIns="65317" rIns="65317" bIns="65317" anchor="ctr" anchorCtr="0"/>
          <a:lstStyle/>
          <a:p>
            <a:pPr algn="ctr" defTabSz="1161361" eaLnBrk="0">
              <a:defRPr/>
            </a:pPr>
            <a:r>
              <a:rPr lang="ko-KR" altLang="en-US" sz="997" kern="0">
                <a:gradFill>
                  <a:gsLst>
                    <a:gs pos="0">
                      <a:srgbClr val="313131"/>
                    </a:gs>
                    <a:gs pos="100000">
                      <a:srgbClr val="313131"/>
                    </a:gs>
                  </a:gsLst>
                  <a:lin ang="5400000" scaled="0"/>
                </a:gradFill>
                <a:sym typeface="Arial"/>
              </a:rPr>
              <a:t>선배기업과 창업기업과의</a:t>
            </a:r>
          </a:p>
          <a:p>
            <a:pPr algn="ctr" defTabSz="1161361" eaLnBrk="0">
              <a:defRPr/>
            </a:pPr>
            <a:r>
              <a:rPr lang="ko-KR" altLang="en-US" sz="997" kern="0">
                <a:gradFill>
                  <a:gsLst>
                    <a:gs pos="0">
                      <a:srgbClr val="313131"/>
                    </a:gs>
                    <a:gs pos="100000">
                      <a:srgbClr val="313131"/>
                    </a:gs>
                  </a:gsLst>
                  <a:lin ang="5400000" scaled="0"/>
                </a:gradFill>
                <a:sym typeface="Arial"/>
              </a:rPr>
              <a:t> 멘토링 활성화와 협업지원 </a:t>
            </a:r>
          </a:p>
        </p:txBody>
      </p:sp>
      <p:sp>
        <p:nvSpPr>
          <p:cNvPr id="11" name="모서리가 둥근 직사각형 8"/>
          <p:cNvSpPr/>
          <p:nvPr/>
        </p:nvSpPr>
        <p:spPr>
          <a:xfrm>
            <a:off x="3890635" y="3939105"/>
            <a:ext cx="2136379" cy="654133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/>
          </a:ln>
          <a:effectLst/>
        </p:spPr>
        <p:txBody>
          <a:bodyPr lIns="65317" tIns="65317" rIns="65317" bIns="65317" anchor="ctr" anchorCtr="0"/>
          <a:lstStyle/>
          <a:p>
            <a:pPr algn="ctr" defTabSz="1161361" eaLnBrk="0" hangingPunct="0">
              <a:defRPr/>
            </a:pPr>
            <a:r>
              <a:rPr lang="ko-KR" altLang="en-US" sz="997" kern="0">
                <a:gradFill>
                  <a:gsLst>
                    <a:gs pos="0">
                      <a:srgbClr val="313131"/>
                    </a:gs>
                    <a:gs pos="100000">
                      <a:srgbClr val="313131"/>
                    </a:gs>
                  </a:gsLst>
                  <a:lin ang="5400000" scaled="0"/>
                </a:gradFill>
                <a:sym typeface="Arial"/>
              </a:rPr>
              <a:t>뉴딜정책에 따른 사업 및 규제개선제안</a:t>
            </a:r>
            <a:r>
              <a:rPr lang="en-US" altLang="ko-KR" sz="997" kern="0">
                <a:gradFill>
                  <a:gsLst>
                    <a:gs pos="0">
                      <a:srgbClr val="313131"/>
                    </a:gs>
                    <a:gs pos="100000">
                      <a:srgbClr val="313131"/>
                    </a:gs>
                  </a:gsLst>
                  <a:lin ang="5400000" scaled="0"/>
                </a:gradFill>
                <a:sym typeface="Arial"/>
              </a:rPr>
              <a:t>, </a:t>
            </a:r>
            <a:r>
              <a:rPr lang="ko-KR" altLang="en-US" sz="997" kern="0">
                <a:gradFill>
                  <a:gsLst>
                    <a:gs pos="0">
                      <a:srgbClr val="313131"/>
                    </a:gs>
                    <a:gs pos="100000">
                      <a:srgbClr val="313131"/>
                    </a:gs>
                  </a:gsLst>
                  <a:lin ang="5400000" scaled="0"/>
                </a:gradFill>
                <a:sym typeface="Arial"/>
              </a:rPr>
              <a:t>산업실태 조사와 연구를 통한 유관 기관과의 협력과 조율역할  </a:t>
            </a:r>
            <a:endParaRPr lang="ko-KR" altLang="en-US" sz="997" kern="0">
              <a:gradFill>
                <a:gsLst>
                  <a:gs pos="0">
                    <a:srgbClr val="313131"/>
                  </a:gs>
                  <a:gs pos="100000">
                    <a:srgbClr val="313131"/>
                  </a:gs>
                </a:gsLst>
                <a:lin ang="5400000" scaled="0"/>
              </a:gradFill>
            </a:endParaRPr>
          </a:p>
        </p:txBody>
      </p:sp>
      <p:sp>
        <p:nvSpPr>
          <p:cNvPr id="12" name="직사각형 19"/>
          <p:cNvSpPr/>
          <p:nvPr/>
        </p:nvSpPr>
        <p:spPr>
          <a:xfrm>
            <a:off x="1467852" y="3564043"/>
            <a:ext cx="2136379" cy="375414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rnd" cmpd="sng" algn="ctr">
            <a:solidFill>
              <a:sysClr val="window" lastClr="FFFFFF">
                <a:lumMod val="50000"/>
              </a:sysClr>
            </a:solidFill>
            <a:prstDash val="solid"/>
            <a:miter/>
            <a:tailEnd type="triangle"/>
          </a:ln>
          <a:effectLst/>
        </p:spPr>
        <p:txBody>
          <a:bodyPr anchor="ctr"/>
          <a:lstStyle/>
          <a:p>
            <a:pPr algn="ctr" defTabSz="1161361">
              <a:defRPr/>
            </a:pPr>
            <a:r>
              <a:rPr lang="ko-KR" altLang="en-US" sz="1400" b="1" kern="0">
                <a:solidFill>
                  <a:prstClr val="white"/>
                </a:solidFill>
              </a:rPr>
              <a:t>협회위상강화</a:t>
            </a:r>
            <a:endParaRPr lang="ko-KR" altLang="en-US" sz="1400" b="1" i="1" kern="0">
              <a:solidFill>
                <a:prstClr val="white"/>
              </a:solidFill>
            </a:endParaRPr>
          </a:p>
        </p:txBody>
      </p:sp>
      <p:sp>
        <p:nvSpPr>
          <p:cNvPr id="13" name="직사각형 20"/>
          <p:cNvSpPr/>
          <p:nvPr/>
        </p:nvSpPr>
        <p:spPr>
          <a:xfrm>
            <a:off x="6296641" y="3564044"/>
            <a:ext cx="2136379" cy="375414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rnd" cmpd="sng" algn="ctr">
            <a:solidFill>
              <a:sysClr val="window" lastClr="FFFFFF">
                <a:lumMod val="50000"/>
              </a:sysClr>
            </a:solidFill>
            <a:prstDash val="solid"/>
            <a:miter/>
            <a:tailEnd type="triangle"/>
          </a:ln>
          <a:effectLst/>
        </p:spPr>
        <p:txBody>
          <a:bodyPr anchor="ctr"/>
          <a:lstStyle/>
          <a:p>
            <a:pPr algn="ctr" defTabSz="1161361">
              <a:defRPr/>
            </a:pPr>
            <a:r>
              <a:rPr lang="ko-KR" altLang="en-US" sz="1400" b="1" kern="0">
                <a:solidFill>
                  <a:prstClr val="white"/>
                </a:solidFill>
              </a:rPr>
              <a:t>기업간 협업지원</a:t>
            </a:r>
            <a:endParaRPr lang="ko-KR" altLang="en-US" sz="1400" b="1" i="1" kern="0">
              <a:solidFill>
                <a:prstClr val="white"/>
              </a:solidFill>
            </a:endParaRPr>
          </a:p>
        </p:txBody>
      </p:sp>
      <p:sp>
        <p:nvSpPr>
          <p:cNvPr id="14" name="직사각형 21"/>
          <p:cNvSpPr/>
          <p:nvPr/>
        </p:nvSpPr>
        <p:spPr>
          <a:xfrm>
            <a:off x="3890635" y="3564044"/>
            <a:ext cx="2136379" cy="375414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rnd" cmpd="sng" algn="ctr">
            <a:solidFill>
              <a:sysClr val="window" lastClr="FFFFFF">
                <a:lumMod val="50000"/>
              </a:sysClr>
            </a:solidFill>
            <a:prstDash val="solid"/>
            <a:miter/>
            <a:tailEnd type="triangle"/>
          </a:ln>
          <a:effectLst/>
        </p:spPr>
        <p:txBody>
          <a:bodyPr anchor="ctr"/>
          <a:lstStyle/>
          <a:p>
            <a:pPr algn="ctr" defTabSz="1161361">
              <a:defRPr/>
            </a:pPr>
            <a:r>
              <a:rPr lang="ko-KR" altLang="en-US" sz="1400" b="1" kern="0">
                <a:solidFill>
                  <a:prstClr val="white"/>
                </a:solidFill>
              </a:rPr>
              <a:t>정책 및 규제개선 제안</a:t>
            </a:r>
            <a:endParaRPr lang="ko-KR" altLang="en-US" sz="1400" b="1" i="1" kern="0">
              <a:solidFill>
                <a:prstClr val="white"/>
              </a:solidFill>
            </a:endParaRPr>
          </a:p>
        </p:txBody>
      </p:sp>
      <p:sp>
        <p:nvSpPr>
          <p:cNvPr id="15" name="모서리가 둥근 직사각형 8"/>
          <p:cNvSpPr/>
          <p:nvPr/>
        </p:nvSpPr>
        <p:spPr>
          <a:xfrm>
            <a:off x="1494157" y="5219275"/>
            <a:ext cx="2136379" cy="654133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/>
          </a:ln>
          <a:effectLst/>
        </p:spPr>
        <p:txBody>
          <a:bodyPr lIns="65317" tIns="65317" rIns="65317" bIns="65317" anchor="ctr" anchorCtr="0"/>
          <a:lstStyle/>
          <a:p>
            <a:pPr algn="ctr" defTabSz="1161361" eaLnBrk="0" hangingPunct="0">
              <a:defRPr/>
            </a:pPr>
            <a:r>
              <a:rPr lang="ko-KR" altLang="en-US" sz="997" kern="0">
                <a:gradFill>
                  <a:gsLst>
                    <a:gs pos="0">
                      <a:srgbClr val="313131"/>
                    </a:gs>
                    <a:gs pos="100000">
                      <a:srgbClr val="313131"/>
                    </a:gs>
                  </a:gsLst>
                  <a:lin ang="5400000" scaled="0"/>
                </a:gradFill>
                <a:sym typeface="Arial"/>
              </a:rPr>
              <a:t>분과 협의회와 기획위원회를 통한 </a:t>
            </a:r>
          </a:p>
          <a:p>
            <a:pPr algn="ctr" defTabSz="1161361" eaLnBrk="0" hangingPunct="0">
              <a:defRPr/>
            </a:pPr>
            <a:r>
              <a:rPr lang="ko-KR" altLang="en-US" sz="997" kern="0">
                <a:gradFill>
                  <a:gsLst>
                    <a:gs pos="0">
                      <a:srgbClr val="313131"/>
                    </a:gs>
                    <a:gs pos="100000">
                      <a:srgbClr val="313131"/>
                    </a:gs>
                  </a:gsLst>
                  <a:lin ang="5400000" scaled="0"/>
                </a:gradFill>
                <a:sym typeface="Arial"/>
              </a:rPr>
              <a:t>사업 추진 체계화 </a:t>
            </a:r>
          </a:p>
        </p:txBody>
      </p:sp>
      <p:sp>
        <p:nvSpPr>
          <p:cNvPr id="16" name="모서리가 둥근 직사각형 8"/>
          <p:cNvSpPr/>
          <p:nvPr/>
        </p:nvSpPr>
        <p:spPr>
          <a:xfrm>
            <a:off x="6322945" y="5188293"/>
            <a:ext cx="2136379" cy="654133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/>
          </a:ln>
          <a:effectLst/>
        </p:spPr>
        <p:txBody>
          <a:bodyPr lIns="65317" tIns="65317" rIns="65317" bIns="65317" anchor="ctr" anchorCtr="0"/>
          <a:lstStyle/>
          <a:p>
            <a:pPr algn="ctr" defTabSz="1161361" eaLnBrk="0">
              <a:defRPr/>
            </a:pPr>
            <a:r>
              <a:rPr lang="ko-KR" altLang="en-US" sz="997" kern="0">
                <a:gradFill>
                  <a:gsLst>
                    <a:gs pos="0">
                      <a:srgbClr val="313131"/>
                    </a:gs>
                    <a:gs pos="100000">
                      <a:srgbClr val="313131"/>
                    </a:gs>
                  </a:gsLst>
                  <a:lin ang="5400000" scaled="0"/>
                </a:gradFill>
                <a:sym typeface="Arial"/>
              </a:rPr>
              <a:t>정관에 기반한 협회 운영 구조의</a:t>
            </a:r>
          </a:p>
          <a:p>
            <a:pPr algn="ctr" defTabSz="1161361" eaLnBrk="0">
              <a:defRPr/>
            </a:pPr>
            <a:r>
              <a:rPr lang="ko-KR" altLang="en-US" sz="997" kern="0">
                <a:gradFill>
                  <a:gsLst>
                    <a:gs pos="0">
                      <a:srgbClr val="313131"/>
                    </a:gs>
                    <a:gs pos="100000">
                      <a:srgbClr val="313131"/>
                    </a:gs>
                  </a:gsLst>
                  <a:lin ang="5400000" scaled="0"/>
                </a:gradFill>
                <a:sym typeface="Arial"/>
              </a:rPr>
              <a:t> 투명성 강화 </a:t>
            </a:r>
          </a:p>
        </p:txBody>
      </p:sp>
      <p:sp>
        <p:nvSpPr>
          <p:cNvPr id="17" name="모서리가 둥근 직사각형 8"/>
          <p:cNvSpPr/>
          <p:nvPr/>
        </p:nvSpPr>
        <p:spPr>
          <a:xfrm>
            <a:off x="3916939" y="5219276"/>
            <a:ext cx="2136379" cy="654133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/>
          </a:ln>
          <a:effectLst/>
        </p:spPr>
        <p:txBody>
          <a:bodyPr lIns="65317" tIns="65317" rIns="65317" bIns="65317" anchor="ctr" anchorCtr="0"/>
          <a:lstStyle/>
          <a:p>
            <a:pPr algn="ctr" defTabSz="1161361" eaLnBrk="0" hangingPunct="0">
              <a:defRPr/>
            </a:pPr>
            <a:r>
              <a:rPr lang="ko-KR" altLang="en-US" sz="997" kern="0">
                <a:gradFill>
                  <a:gsLst>
                    <a:gs pos="0">
                      <a:srgbClr val="313131"/>
                    </a:gs>
                    <a:gs pos="100000">
                      <a:srgbClr val="313131"/>
                    </a:gs>
                  </a:gsLst>
                  <a:lin ang="5400000" scaled="0"/>
                </a:gradFill>
                <a:sym typeface="Arial"/>
              </a:rPr>
              <a:t>이업종간 교류 및 외부 협회와 교류</a:t>
            </a:r>
          </a:p>
          <a:p>
            <a:pPr algn="ctr" defTabSz="1161361" eaLnBrk="0" hangingPunct="0">
              <a:defRPr/>
            </a:pPr>
            <a:r>
              <a:rPr lang="ko-KR" altLang="en-US" sz="997" kern="0">
                <a:gradFill>
                  <a:gsLst>
                    <a:gs pos="0">
                      <a:srgbClr val="313131"/>
                    </a:gs>
                    <a:gs pos="100000">
                      <a:srgbClr val="313131"/>
                    </a:gs>
                  </a:gsLst>
                  <a:lin ang="5400000" scaled="0"/>
                </a:gradFill>
                <a:sym typeface="Arial"/>
              </a:rPr>
              <a:t>고문단과의 정기적 소통</a:t>
            </a:r>
            <a:endParaRPr lang="ko-KR" altLang="en-US" sz="997" kern="0">
              <a:gradFill>
                <a:gsLst>
                  <a:gs pos="0">
                    <a:srgbClr val="313131"/>
                  </a:gs>
                  <a:gs pos="100000">
                    <a:srgbClr val="313131"/>
                  </a:gs>
                </a:gsLst>
                <a:lin ang="5400000" scaled="0"/>
              </a:gradFill>
            </a:endParaRPr>
          </a:p>
        </p:txBody>
      </p:sp>
      <p:sp>
        <p:nvSpPr>
          <p:cNvPr id="18" name="직사각형 41"/>
          <p:cNvSpPr/>
          <p:nvPr/>
        </p:nvSpPr>
        <p:spPr>
          <a:xfrm>
            <a:off x="1494157" y="4844214"/>
            <a:ext cx="2136379" cy="375414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rnd" cmpd="sng" algn="ctr">
            <a:solidFill>
              <a:sysClr val="window" lastClr="FFFFFF">
                <a:lumMod val="50000"/>
              </a:sysClr>
            </a:solidFill>
            <a:prstDash val="solid"/>
            <a:miter/>
            <a:tailEnd type="triangle"/>
          </a:ln>
          <a:effectLst/>
        </p:spPr>
        <p:txBody>
          <a:bodyPr anchor="ctr"/>
          <a:lstStyle/>
          <a:p>
            <a:pPr algn="ctr" defTabSz="1161361">
              <a:defRPr/>
            </a:pPr>
            <a:r>
              <a:rPr lang="ko-KR" altLang="en-US" sz="1400" b="1" kern="0">
                <a:solidFill>
                  <a:prstClr val="white"/>
                </a:solidFill>
              </a:rPr>
              <a:t>협의회 활성화 </a:t>
            </a:r>
            <a:endParaRPr lang="ko-KR" altLang="en-US" sz="1400" b="1" i="1" kern="0">
              <a:solidFill>
                <a:prstClr val="white"/>
              </a:solidFill>
            </a:endParaRPr>
          </a:p>
        </p:txBody>
      </p:sp>
      <p:sp>
        <p:nvSpPr>
          <p:cNvPr id="19" name="직사각형 42"/>
          <p:cNvSpPr/>
          <p:nvPr/>
        </p:nvSpPr>
        <p:spPr>
          <a:xfrm>
            <a:off x="6322945" y="4844215"/>
            <a:ext cx="2136379" cy="375414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rnd" cmpd="sng" algn="ctr">
            <a:solidFill>
              <a:sysClr val="window" lastClr="FFFFFF">
                <a:lumMod val="50000"/>
              </a:sysClr>
            </a:solidFill>
            <a:prstDash val="solid"/>
            <a:miter/>
            <a:tailEnd type="triangle"/>
          </a:ln>
          <a:effectLst/>
        </p:spPr>
        <p:txBody>
          <a:bodyPr anchor="ctr"/>
          <a:lstStyle/>
          <a:p>
            <a:pPr algn="ctr" defTabSz="1161361">
              <a:defRPr/>
            </a:pPr>
            <a:r>
              <a:rPr lang="ko-KR" altLang="en-US" sz="1400" b="1" kern="0">
                <a:solidFill>
                  <a:prstClr val="white"/>
                </a:solidFill>
              </a:rPr>
              <a:t>운영 체계 정립</a:t>
            </a:r>
          </a:p>
        </p:txBody>
      </p:sp>
      <p:sp>
        <p:nvSpPr>
          <p:cNvPr id="20" name="직사각형 43"/>
          <p:cNvSpPr/>
          <p:nvPr/>
        </p:nvSpPr>
        <p:spPr>
          <a:xfrm>
            <a:off x="3916939" y="4844215"/>
            <a:ext cx="2136379" cy="375414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rnd" cmpd="sng" algn="ctr">
            <a:solidFill>
              <a:sysClr val="window" lastClr="FFFFFF">
                <a:lumMod val="50000"/>
              </a:sysClr>
            </a:solidFill>
            <a:prstDash val="solid"/>
            <a:miter/>
            <a:tailEnd type="triangle"/>
          </a:ln>
          <a:effectLst/>
        </p:spPr>
        <p:txBody>
          <a:bodyPr anchor="ctr"/>
          <a:lstStyle/>
          <a:p>
            <a:pPr algn="ctr" defTabSz="1161361">
              <a:defRPr/>
            </a:pPr>
            <a:r>
              <a:rPr lang="ko-KR" altLang="en-US" sz="1400" b="1" kern="0">
                <a:solidFill>
                  <a:prstClr val="white"/>
                </a:solidFill>
              </a:rPr>
              <a:t>교류 및 정보공유 강화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04073" y="0"/>
            <a:ext cx="631316" cy="362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chemeClr val="lt1"/>
                </a:solidFill>
              </a:rPr>
              <a:t>비전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13"/>
          <p:cNvGrpSpPr/>
          <p:nvPr/>
        </p:nvGrpSpPr>
        <p:grpSpPr>
          <a:xfrm>
            <a:off x="202709" y="362712"/>
            <a:ext cx="9703291" cy="3654659"/>
            <a:chOff x="-70096" y="0"/>
            <a:chExt cx="9214093" cy="6858000"/>
          </a:xfrm>
        </p:grpSpPr>
        <p:pic>
          <p:nvPicPr>
            <p:cNvPr id="39" name="Picture 4" descr="X:\07 Produktion\00_Bilder Bibliothek Charteo\Fotolia_14870491_X.jpg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"/>
                      </a14:imgEffect>
                      <a14:imgEffect>
                        <a14:saturation sat="268000"/>
                      </a14:imgEffect>
                      <a14:imgEffect>
                        <a14:brightnessContrast bright="25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0"/>
              <a:ext cx="91440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hteck 15"/>
            <p:cNvSpPr/>
            <p:nvPr/>
          </p:nvSpPr>
          <p:spPr bwMode="auto">
            <a:xfrm>
              <a:off x="-70096" y="0"/>
              <a:ext cx="4888064" cy="6858000"/>
            </a:xfrm>
            <a:prstGeom prst="rect">
              <a:avLst/>
            </a:prstGeom>
            <a:gradFill>
              <a:gsLst>
                <a:gs pos="0">
                  <a:srgbClr val="FFFFFF">
                    <a:alpha val="7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latinLnBrk="0"/>
              <a:endParaRPr lang="de-DE" dirty="0">
                <a:solidFill>
                  <a:prstClr val="black"/>
                </a:solidFill>
              </a:endParaRPr>
            </a:p>
          </p:txBody>
        </p:sp>
      </p:grpSp>
      <p:sp>
        <p:nvSpPr>
          <p:cNvPr id="42" name="object 3"/>
          <p:cNvSpPr/>
          <p:nvPr/>
        </p:nvSpPr>
        <p:spPr>
          <a:xfrm>
            <a:off x="4958589" y="3139058"/>
            <a:ext cx="3270250" cy="0"/>
          </a:xfrm>
          <a:custGeom>
            <a:avLst/>
            <a:gdLst/>
            <a:ahLst/>
            <a:cxnLst/>
            <a:rect l="l" t="t" r="r" b="b"/>
            <a:pathLst>
              <a:path w="3270250">
                <a:moveTo>
                  <a:pt x="0" y="0"/>
                </a:moveTo>
                <a:lnTo>
                  <a:pt x="3270122" y="0"/>
                </a:lnTo>
              </a:path>
            </a:pathLst>
          </a:custGeom>
          <a:ln w="19812">
            <a:solidFill>
              <a:srgbClr val="48536B"/>
            </a:solidFill>
          </a:ln>
        </p:spPr>
        <p:txBody>
          <a:bodyPr vert="horz" wrap="square" lIns="0" tIns="0" rIns="0" bIns="0" anchor="ctr" anchorCtr="0"/>
          <a:lstStyle/>
          <a:p>
            <a:pPr>
              <a:defRPr/>
            </a:pPr>
            <a:endParaRPr lang="ko-KR" altLang="en-US"/>
          </a:p>
        </p:txBody>
      </p:sp>
      <p:sp>
        <p:nvSpPr>
          <p:cNvPr id="43" name="object 4"/>
          <p:cNvSpPr/>
          <p:nvPr/>
        </p:nvSpPr>
        <p:spPr>
          <a:xfrm>
            <a:off x="4958588" y="1471422"/>
            <a:ext cx="0" cy="588645"/>
          </a:xfrm>
          <a:custGeom>
            <a:avLst/>
            <a:gdLst/>
            <a:ahLst/>
            <a:cxnLst/>
            <a:rect l="l" t="t" r="r" b="b"/>
            <a:pathLst>
              <a:path h="588644">
                <a:moveTo>
                  <a:pt x="0" y="0"/>
                </a:moveTo>
                <a:lnTo>
                  <a:pt x="0" y="588263"/>
                </a:lnTo>
              </a:path>
            </a:pathLst>
          </a:custGeom>
          <a:ln w="19811">
            <a:solidFill>
              <a:srgbClr val="48536B"/>
            </a:solidFill>
          </a:ln>
        </p:spPr>
        <p:txBody>
          <a:bodyPr vert="horz" wrap="square" lIns="0" tIns="0" rIns="0" bIns="0" anchor="ctr" anchorCtr="0"/>
          <a:lstStyle/>
          <a:p>
            <a:pPr>
              <a:defRPr/>
            </a:pPr>
            <a:endParaRPr lang="ko-KR" altLang="en-US"/>
          </a:p>
        </p:txBody>
      </p:sp>
      <p:sp>
        <p:nvSpPr>
          <p:cNvPr id="44" name="object 5"/>
          <p:cNvSpPr/>
          <p:nvPr/>
        </p:nvSpPr>
        <p:spPr>
          <a:xfrm>
            <a:off x="4941444" y="2132800"/>
            <a:ext cx="45719" cy="472097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0"/>
                </a:moveTo>
                <a:lnTo>
                  <a:pt x="0" y="242315"/>
                </a:lnTo>
              </a:path>
            </a:pathLst>
          </a:custGeom>
          <a:ln w="19811">
            <a:solidFill>
              <a:srgbClr val="48536B"/>
            </a:solidFill>
          </a:ln>
        </p:spPr>
        <p:txBody>
          <a:bodyPr vert="horz" wrap="square" lIns="0" tIns="0" rIns="0" bIns="0" anchor="ctr" anchorCtr="0"/>
          <a:lstStyle/>
          <a:p>
            <a:pPr>
              <a:defRPr/>
            </a:pPr>
            <a:endParaRPr lang="ko-KR" altLang="en-US"/>
          </a:p>
        </p:txBody>
      </p:sp>
      <p:sp>
        <p:nvSpPr>
          <p:cNvPr id="45" name="object 6"/>
          <p:cNvSpPr/>
          <p:nvPr/>
        </p:nvSpPr>
        <p:spPr>
          <a:xfrm>
            <a:off x="4958589" y="2813685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2731"/>
                </a:lnTo>
              </a:path>
            </a:pathLst>
          </a:custGeom>
          <a:ln w="19811">
            <a:solidFill>
              <a:srgbClr val="48536B"/>
            </a:solidFill>
          </a:ln>
        </p:spPr>
        <p:txBody>
          <a:bodyPr vert="horz" wrap="square" lIns="0" tIns="0" rIns="0" bIns="0" anchor="ctr" anchorCtr="0"/>
          <a:lstStyle/>
          <a:p>
            <a:pPr>
              <a:defRPr/>
            </a:pPr>
            <a:endParaRPr lang="ko-KR" altLang="en-US"/>
          </a:p>
        </p:txBody>
      </p:sp>
      <p:sp>
        <p:nvSpPr>
          <p:cNvPr id="46" name="object 7"/>
          <p:cNvSpPr txBox="1"/>
          <p:nvPr/>
        </p:nvSpPr>
        <p:spPr>
          <a:xfrm>
            <a:off x="4178173" y="1257108"/>
            <a:ext cx="1560830" cy="252000"/>
          </a:xfrm>
          <a:prstGeom prst="rect">
            <a:avLst/>
          </a:prstGeom>
          <a:solidFill>
            <a:srgbClr val="002F53"/>
          </a:solidFill>
        </p:spPr>
        <p:txBody>
          <a:bodyPr vert="horz" wrap="square" lIns="0" tIns="0" rIns="0" bIns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sz="1250" b="0" spc="-140" dirty="0">
                <a:solidFill>
                  <a:srgbClr val="FFFFFF"/>
                </a:solidFill>
                <a:latin typeface="바탕"/>
                <a:cs typeface="바탕"/>
              </a:rPr>
              <a:t>회장</a:t>
            </a:r>
            <a:r>
              <a:rPr lang="en-US" altLang="ko-KR" sz="1250" b="0" spc="-140" dirty="0">
                <a:solidFill>
                  <a:srgbClr val="FFFFFF"/>
                </a:solidFill>
                <a:latin typeface="바탕"/>
                <a:cs typeface="바탕"/>
              </a:rPr>
              <a:t>:</a:t>
            </a: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 정충교</a:t>
            </a:r>
          </a:p>
        </p:txBody>
      </p:sp>
      <p:sp>
        <p:nvSpPr>
          <p:cNvPr id="47" name="object 8"/>
          <p:cNvSpPr txBox="1"/>
          <p:nvPr/>
        </p:nvSpPr>
        <p:spPr>
          <a:xfrm>
            <a:off x="4178172" y="2036620"/>
            <a:ext cx="1494928" cy="252000"/>
          </a:xfrm>
          <a:prstGeom prst="rect">
            <a:avLst/>
          </a:prstGeom>
          <a:solidFill>
            <a:srgbClr val="2F7691"/>
          </a:solidFill>
        </p:spPr>
        <p:txBody>
          <a:bodyPr vert="horz" wrap="square" lIns="0" tIns="0" rIns="0" bIns="0" anchor="ctr" anchorCtr="0">
            <a:spAutoFit/>
          </a:bodyPr>
          <a:lstStyle/>
          <a:p>
            <a:pPr marL="180022">
              <a:spcBef>
                <a:spcPts val="1014"/>
              </a:spcBef>
              <a:defRPr/>
            </a:pP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수석</a:t>
            </a:r>
            <a:r>
              <a:rPr sz="1250" b="0" spc="-140" dirty="0">
                <a:solidFill>
                  <a:srgbClr val="FFFFFF"/>
                </a:solidFill>
                <a:latin typeface="바탕"/>
                <a:cs typeface="바탕"/>
              </a:rPr>
              <a:t>부회장</a:t>
            </a:r>
            <a:r>
              <a:rPr lang="en-US" altLang="ko-KR" sz="1250" b="0" spc="-140" dirty="0">
                <a:solidFill>
                  <a:srgbClr val="FFFFFF"/>
                </a:solidFill>
                <a:latin typeface="바탕"/>
                <a:cs typeface="바탕"/>
              </a:rPr>
              <a:t>:</a:t>
            </a: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김태원</a:t>
            </a:r>
          </a:p>
        </p:txBody>
      </p:sp>
      <p:sp>
        <p:nvSpPr>
          <p:cNvPr id="49" name="object 10"/>
          <p:cNvSpPr/>
          <p:nvPr/>
        </p:nvSpPr>
        <p:spPr>
          <a:xfrm>
            <a:off x="1685036" y="3139058"/>
            <a:ext cx="3274060" cy="0"/>
          </a:xfrm>
          <a:custGeom>
            <a:avLst/>
            <a:gdLst/>
            <a:ahLst/>
            <a:cxnLst/>
            <a:rect l="l" t="t" r="r" b="b"/>
            <a:pathLst>
              <a:path w="3274060">
                <a:moveTo>
                  <a:pt x="0" y="0"/>
                </a:moveTo>
                <a:lnTo>
                  <a:pt x="3273805" y="0"/>
                </a:lnTo>
              </a:path>
            </a:pathLst>
          </a:custGeom>
          <a:ln w="19812">
            <a:solidFill>
              <a:srgbClr val="48536B"/>
            </a:solidFill>
          </a:ln>
        </p:spPr>
        <p:txBody>
          <a:bodyPr vert="horz" wrap="square" lIns="0" tIns="0" rIns="0" bIns="0" anchor="ctr" anchorCtr="0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0" name="object 11"/>
          <p:cNvSpPr/>
          <p:nvPr/>
        </p:nvSpPr>
        <p:spPr>
          <a:xfrm>
            <a:off x="3755499" y="1765740"/>
            <a:ext cx="2497282" cy="45719"/>
          </a:xfrm>
          <a:custGeom>
            <a:avLst/>
            <a:gdLst/>
            <a:ahLst/>
            <a:cxnLst/>
            <a:rect l="l" t="t" r="r" b="b"/>
            <a:pathLst>
              <a:path w="1946909">
                <a:moveTo>
                  <a:pt x="0" y="0"/>
                </a:moveTo>
                <a:lnTo>
                  <a:pt x="1946909" y="0"/>
                </a:lnTo>
              </a:path>
            </a:pathLst>
          </a:custGeom>
          <a:ln w="19811">
            <a:solidFill>
              <a:srgbClr val="48536B"/>
            </a:solidFill>
          </a:ln>
        </p:spPr>
        <p:txBody>
          <a:bodyPr vert="horz" wrap="square" lIns="0" tIns="0" rIns="0" bIns="0" anchor="ctr" anchorCtr="0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1" name="object 12"/>
          <p:cNvSpPr/>
          <p:nvPr/>
        </p:nvSpPr>
        <p:spPr>
          <a:xfrm>
            <a:off x="1685036" y="3136011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406"/>
                </a:lnTo>
              </a:path>
            </a:pathLst>
          </a:custGeom>
          <a:ln w="19812">
            <a:solidFill>
              <a:srgbClr val="48536B"/>
            </a:solidFill>
          </a:ln>
        </p:spPr>
        <p:txBody>
          <a:bodyPr vert="horz" wrap="square" lIns="0" tIns="0" rIns="0" bIns="0" anchor="ctr" anchorCtr="0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2" name="object 13"/>
          <p:cNvSpPr/>
          <p:nvPr/>
        </p:nvSpPr>
        <p:spPr>
          <a:xfrm>
            <a:off x="1685036" y="3149726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19812">
            <a:solidFill>
              <a:srgbClr val="48536B"/>
            </a:solidFill>
          </a:ln>
        </p:spPr>
        <p:txBody>
          <a:bodyPr vert="horz" wrap="square" lIns="0" tIns="0" rIns="0" bIns="0" anchor="ctr" anchorCtr="0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3" name="object 14"/>
          <p:cNvSpPr/>
          <p:nvPr/>
        </p:nvSpPr>
        <p:spPr>
          <a:xfrm>
            <a:off x="3332481" y="3136011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406"/>
                </a:lnTo>
              </a:path>
            </a:pathLst>
          </a:custGeom>
          <a:ln w="19812">
            <a:solidFill>
              <a:srgbClr val="48536B"/>
            </a:solidFill>
          </a:ln>
        </p:spPr>
        <p:txBody>
          <a:bodyPr vert="horz" wrap="square" lIns="0" tIns="0" rIns="0" bIns="0" anchor="ctr" anchorCtr="0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4" name="object 15"/>
          <p:cNvSpPr/>
          <p:nvPr/>
        </p:nvSpPr>
        <p:spPr>
          <a:xfrm>
            <a:off x="4958589" y="3136011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406"/>
                </a:lnTo>
              </a:path>
            </a:pathLst>
          </a:custGeom>
          <a:ln w="19811">
            <a:solidFill>
              <a:srgbClr val="48536B"/>
            </a:solidFill>
          </a:ln>
        </p:spPr>
        <p:txBody>
          <a:bodyPr vert="horz" wrap="square" lIns="0" tIns="0" rIns="0" bIns="0" anchor="ctr" anchorCtr="0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5" name="object 16"/>
          <p:cNvSpPr/>
          <p:nvPr/>
        </p:nvSpPr>
        <p:spPr>
          <a:xfrm>
            <a:off x="6599936" y="3136011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406"/>
                </a:lnTo>
              </a:path>
            </a:pathLst>
          </a:custGeom>
          <a:ln w="19811">
            <a:solidFill>
              <a:srgbClr val="48536B"/>
            </a:solidFill>
          </a:ln>
        </p:spPr>
        <p:txBody>
          <a:bodyPr vert="horz" wrap="square" lIns="0" tIns="0" rIns="0" bIns="0" anchor="ctr" anchorCtr="0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6" name="object 17"/>
          <p:cNvSpPr/>
          <p:nvPr/>
        </p:nvSpPr>
        <p:spPr>
          <a:xfrm>
            <a:off x="8218424" y="3136011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406"/>
                </a:lnTo>
              </a:path>
            </a:pathLst>
          </a:custGeom>
          <a:ln w="19811">
            <a:solidFill>
              <a:srgbClr val="48536B"/>
            </a:solidFill>
          </a:ln>
        </p:spPr>
        <p:txBody>
          <a:bodyPr vert="horz" wrap="square" lIns="0" tIns="0" rIns="0" bIns="0" anchor="ctr" anchorCtr="0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9" name="object 22"/>
          <p:cNvSpPr txBox="1"/>
          <p:nvPr/>
        </p:nvSpPr>
        <p:spPr>
          <a:xfrm>
            <a:off x="1249427" y="3450808"/>
            <a:ext cx="876300" cy="204543"/>
          </a:xfrm>
          <a:prstGeom prst="rect">
            <a:avLst/>
          </a:prstGeom>
        </p:spPr>
        <p:txBody>
          <a:bodyPr vert="horz" wrap="square" lIns="0" tIns="12065" rIns="0" bIns="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250" b="0" spc="-140" dirty="0" err="1">
                <a:solidFill>
                  <a:srgbClr val="FFFFFF"/>
                </a:solidFill>
                <a:latin typeface="바탕"/>
                <a:cs typeface="바탕"/>
              </a:rPr>
              <a:t>경영지원본부</a:t>
            </a:r>
            <a:endParaRPr sz="1250" dirty="0">
              <a:latin typeface="바탕"/>
              <a:cs typeface="바탕"/>
            </a:endParaRPr>
          </a:p>
        </p:txBody>
      </p:sp>
      <p:sp>
        <p:nvSpPr>
          <p:cNvPr id="61" name="object 24"/>
          <p:cNvSpPr/>
          <p:nvPr/>
        </p:nvSpPr>
        <p:spPr>
          <a:xfrm>
            <a:off x="6252781" y="1625949"/>
            <a:ext cx="1309370" cy="279589"/>
          </a:xfrm>
          <a:custGeom>
            <a:avLst/>
            <a:gdLst/>
            <a:ahLst/>
            <a:cxnLst/>
            <a:rect l="l" t="t" r="r" b="b"/>
            <a:pathLst>
              <a:path w="1309370" h="485139">
                <a:moveTo>
                  <a:pt x="0" y="484631"/>
                </a:moveTo>
                <a:lnTo>
                  <a:pt x="1309116" y="484631"/>
                </a:lnTo>
                <a:lnTo>
                  <a:pt x="1309116" y="0"/>
                </a:lnTo>
                <a:lnTo>
                  <a:pt x="0" y="0"/>
                </a:lnTo>
                <a:lnTo>
                  <a:pt x="0" y="484631"/>
                </a:lnTo>
                <a:close/>
              </a:path>
            </a:pathLst>
          </a:custGeom>
          <a:solidFill>
            <a:srgbClr val="51AABB"/>
          </a:solidFill>
        </p:spPr>
        <p:txBody>
          <a:bodyPr vert="horz" wrap="square" lIns="0" tIns="0" rIns="0" bIns="0" anchor="ctr" anchorCtr="0"/>
          <a:lstStyle/>
          <a:p>
            <a:pPr algn="ctr">
              <a:defRPr/>
            </a:pPr>
            <a:r>
              <a:rPr lang="ko-KR" altLang="en-US" sz="1200">
                <a:solidFill>
                  <a:schemeClr val="lt1"/>
                </a:solidFill>
              </a:rPr>
              <a:t>감사</a:t>
            </a:r>
          </a:p>
        </p:txBody>
      </p:sp>
      <p:sp>
        <p:nvSpPr>
          <p:cNvPr id="63" name="object 27"/>
          <p:cNvSpPr txBox="1"/>
          <p:nvPr/>
        </p:nvSpPr>
        <p:spPr>
          <a:xfrm>
            <a:off x="7932166" y="3355021"/>
            <a:ext cx="592455" cy="205184"/>
          </a:xfrm>
          <a:prstGeom prst="rect">
            <a:avLst/>
          </a:prstGeom>
        </p:spPr>
        <p:txBody>
          <a:bodyPr vert="horz" wrap="square" lIns="0" tIns="12700" rIns="0" bIns="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50" b="0" spc="-135">
                <a:solidFill>
                  <a:srgbClr val="FFFFFF"/>
                </a:solidFill>
                <a:latin typeface="바탕"/>
                <a:cs typeface="바탕"/>
              </a:rPr>
              <a:t>스타트업</a:t>
            </a:r>
            <a:endParaRPr sz="1250">
              <a:latin typeface="바탕"/>
              <a:cs typeface="바탕"/>
            </a:endParaRPr>
          </a:p>
        </p:txBody>
      </p:sp>
      <p:sp>
        <p:nvSpPr>
          <p:cNvPr id="64" name="object 30"/>
          <p:cNvSpPr txBox="1"/>
          <p:nvPr/>
        </p:nvSpPr>
        <p:spPr>
          <a:xfrm>
            <a:off x="4678172" y="3355021"/>
            <a:ext cx="593725" cy="205184"/>
          </a:xfrm>
          <a:prstGeom prst="rect">
            <a:avLst/>
          </a:prstGeom>
        </p:spPr>
        <p:txBody>
          <a:bodyPr vert="horz" wrap="square" lIns="0" tIns="12700" rIns="0" bIns="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50" b="0" spc="-135">
                <a:solidFill>
                  <a:srgbClr val="FFFFFF"/>
                </a:solidFill>
                <a:latin typeface="바탕"/>
                <a:cs typeface="바탕"/>
              </a:rPr>
              <a:t>전략사업</a:t>
            </a:r>
            <a:endParaRPr sz="1250">
              <a:latin typeface="바탕"/>
              <a:cs typeface="바탕"/>
            </a:endParaRPr>
          </a:p>
        </p:txBody>
      </p:sp>
      <p:sp>
        <p:nvSpPr>
          <p:cNvPr id="65" name="object 18"/>
          <p:cNvSpPr txBox="1"/>
          <p:nvPr/>
        </p:nvSpPr>
        <p:spPr>
          <a:xfrm>
            <a:off x="1033844" y="3354360"/>
            <a:ext cx="1412285" cy="325793"/>
          </a:xfrm>
          <a:prstGeom prst="rect">
            <a:avLst/>
          </a:prstGeom>
          <a:solidFill>
            <a:srgbClr val="488EBB"/>
          </a:solidFill>
        </p:spPr>
        <p:txBody>
          <a:bodyPr vert="horz" wrap="square" lIns="0" tIns="0" rIns="0" bIns="0" anchor="ctr" anchorCtr="0">
            <a:noAutofit/>
          </a:bodyPr>
          <a:lstStyle/>
          <a:p>
            <a:pPr marL="230504">
              <a:lnSpc>
                <a:spcPct val="100000"/>
              </a:lnSpc>
              <a:spcBef>
                <a:spcPts val="1018"/>
              </a:spcBef>
              <a:defRPr/>
            </a:pP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대내협력</a:t>
            </a:r>
            <a:r>
              <a:rPr lang="en-US" altLang="ko-KR" sz="1250" b="0" spc="-140" dirty="0">
                <a:solidFill>
                  <a:srgbClr val="FFFFFF"/>
                </a:solidFill>
                <a:latin typeface="바탕"/>
                <a:cs typeface="바탕"/>
              </a:rPr>
              <a:t>:</a:t>
            </a: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 박성철</a:t>
            </a:r>
          </a:p>
        </p:txBody>
      </p:sp>
      <p:sp>
        <p:nvSpPr>
          <p:cNvPr id="70" name="object 7"/>
          <p:cNvSpPr txBox="1"/>
          <p:nvPr/>
        </p:nvSpPr>
        <p:spPr>
          <a:xfrm>
            <a:off x="1033845" y="3971619"/>
            <a:ext cx="1560830" cy="512961"/>
          </a:xfrm>
          <a:prstGeom prst="rect">
            <a:avLst/>
          </a:prstGeom>
          <a:solidFill>
            <a:srgbClr val="002F53"/>
          </a:solidFill>
        </p:spPr>
        <p:txBody>
          <a:bodyPr vert="horz" wrap="square" lIns="0" tIns="0" rIns="0" bIns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 dirty="0" err="1">
                <a:solidFill>
                  <a:srgbClr val="FFFFFF"/>
                </a:solidFill>
                <a:latin typeface="바탕"/>
                <a:cs typeface="바탕"/>
              </a:rPr>
              <a:t>메이커스협의회</a:t>
            </a:r>
            <a:endParaRPr lang="ko-KR" altLang="en-US" sz="1250" b="0" spc="-140" dirty="0">
              <a:solidFill>
                <a:srgbClr val="FFFFFF"/>
              </a:solidFill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김병기 </a:t>
            </a:r>
          </a:p>
        </p:txBody>
      </p:sp>
      <p:sp>
        <p:nvSpPr>
          <p:cNvPr id="71" name="object 7"/>
          <p:cNvSpPr txBox="1"/>
          <p:nvPr/>
        </p:nvSpPr>
        <p:spPr>
          <a:xfrm>
            <a:off x="2956434" y="3971619"/>
            <a:ext cx="1560830" cy="512961"/>
          </a:xfrm>
          <a:prstGeom prst="rect">
            <a:avLst/>
          </a:prstGeom>
          <a:solidFill>
            <a:srgbClr val="002F53"/>
          </a:solidFill>
        </p:spPr>
        <p:txBody>
          <a:bodyPr vert="horz" wrap="square" lIns="0" tIns="0" rIns="0" bIns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>
                <a:solidFill>
                  <a:srgbClr val="FFFFFF"/>
                </a:solidFill>
                <a:latin typeface="바탕"/>
                <a:cs typeface="바탕"/>
              </a:rPr>
              <a:t>글로벌네트워크협의회</a:t>
            </a:r>
          </a:p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>
                <a:solidFill>
                  <a:srgbClr val="FFFFFF"/>
                </a:solidFill>
                <a:latin typeface="바탕"/>
                <a:cs typeface="바탕"/>
              </a:rPr>
              <a:t>이성웅</a:t>
            </a:r>
          </a:p>
        </p:txBody>
      </p:sp>
      <p:sp>
        <p:nvSpPr>
          <p:cNvPr id="72" name="object 7"/>
          <p:cNvSpPr txBox="1"/>
          <p:nvPr/>
        </p:nvSpPr>
        <p:spPr>
          <a:xfrm>
            <a:off x="5163248" y="3971047"/>
            <a:ext cx="1560830" cy="512961"/>
          </a:xfrm>
          <a:prstGeom prst="rect">
            <a:avLst/>
          </a:prstGeom>
          <a:solidFill>
            <a:srgbClr val="002F53"/>
          </a:solidFill>
        </p:spPr>
        <p:txBody>
          <a:bodyPr vert="horz" wrap="square" lIns="0" tIns="0" rIns="0" bIns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>
                <a:solidFill>
                  <a:srgbClr val="FFFFFF"/>
                </a:solidFill>
                <a:latin typeface="바탕"/>
                <a:cs typeface="바탕"/>
              </a:rPr>
              <a:t>뉴딜스마트여성협의회</a:t>
            </a:r>
          </a:p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>
                <a:solidFill>
                  <a:srgbClr val="FFFFFF"/>
                </a:solidFill>
                <a:latin typeface="바탕"/>
                <a:cs typeface="바탕"/>
              </a:rPr>
              <a:t>변희자</a:t>
            </a:r>
          </a:p>
        </p:txBody>
      </p:sp>
      <p:sp>
        <p:nvSpPr>
          <p:cNvPr id="73" name="object 7"/>
          <p:cNvSpPr txBox="1"/>
          <p:nvPr/>
        </p:nvSpPr>
        <p:spPr>
          <a:xfrm>
            <a:off x="7313867" y="3971047"/>
            <a:ext cx="1560830" cy="512961"/>
          </a:xfrm>
          <a:prstGeom prst="rect">
            <a:avLst/>
          </a:prstGeom>
          <a:solidFill>
            <a:srgbClr val="002F53"/>
          </a:solidFill>
        </p:spPr>
        <p:txBody>
          <a:bodyPr vert="horz" wrap="square" lIns="0" tIns="0" rIns="0" bIns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>
                <a:solidFill>
                  <a:srgbClr val="FFFFFF"/>
                </a:solidFill>
                <a:latin typeface="바탕"/>
                <a:cs typeface="바탕"/>
              </a:rPr>
              <a:t>블록체인협의회</a:t>
            </a:r>
          </a:p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>
                <a:solidFill>
                  <a:srgbClr val="FFFFFF"/>
                </a:solidFill>
                <a:latin typeface="바탕"/>
                <a:cs typeface="바탕"/>
              </a:rPr>
              <a:t>김동칠</a:t>
            </a:r>
          </a:p>
        </p:txBody>
      </p:sp>
      <p:sp>
        <p:nvSpPr>
          <p:cNvPr id="74" name="object 7"/>
          <p:cNvSpPr txBox="1"/>
          <p:nvPr/>
        </p:nvSpPr>
        <p:spPr>
          <a:xfrm>
            <a:off x="1031303" y="4898069"/>
            <a:ext cx="1560830" cy="512961"/>
          </a:xfrm>
          <a:prstGeom prst="rect">
            <a:avLst/>
          </a:prstGeom>
          <a:solidFill>
            <a:srgbClr val="002F53"/>
          </a:solidFill>
        </p:spPr>
        <p:txBody>
          <a:bodyPr vert="horz" wrap="square" lIns="0" tIns="0" rIns="0" bIns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스마트도시재생협의회</a:t>
            </a:r>
          </a:p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허재</a:t>
            </a:r>
            <a:r>
              <a:rPr lang="ko-KR" altLang="en-US" sz="1250" spc="-140" dirty="0">
                <a:solidFill>
                  <a:srgbClr val="FFFFFF"/>
                </a:solidFill>
                <a:latin typeface="바탕"/>
                <a:cs typeface="바탕"/>
              </a:rPr>
              <a:t>호</a:t>
            </a:r>
            <a:endParaRPr lang="ko-KR" altLang="en-US" sz="1250" b="0" spc="-140" dirty="0">
              <a:solidFill>
                <a:srgbClr val="FFFFFF"/>
              </a:solidFill>
              <a:latin typeface="바탕"/>
              <a:cs typeface="바탕"/>
            </a:endParaRPr>
          </a:p>
        </p:txBody>
      </p:sp>
      <p:sp>
        <p:nvSpPr>
          <p:cNvPr id="75" name="object 7"/>
          <p:cNvSpPr txBox="1"/>
          <p:nvPr/>
        </p:nvSpPr>
        <p:spPr>
          <a:xfrm>
            <a:off x="2956434" y="4898069"/>
            <a:ext cx="1560830" cy="512961"/>
          </a:xfrm>
          <a:prstGeom prst="rect">
            <a:avLst/>
          </a:prstGeom>
          <a:solidFill>
            <a:srgbClr val="002F53"/>
          </a:solidFill>
        </p:spPr>
        <p:txBody>
          <a:bodyPr vert="horz" wrap="square" lIns="0" tIns="0" rIns="0" bIns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>
                <a:solidFill>
                  <a:srgbClr val="FFFFFF"/>
                </a:solidFill>
                <a:latin typeface="바탕"/>
                <a:cs typeface="바탕"/>
              </a:rPr>
              <a:t>스마트팩토리협의회</a:t>
            </a:r>
          </a:p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>
                <a:solidFill>
                  <a:srgbClr val="FFFFFF"/>
                </a:solidFill>
                <a:latin typeface="바탕"/>
                <a:cs typeface="바탕"/>
              </a:rPr>
              <a:t>박영일</a:t>
            </a:r>
          </a:p>
        </p:txBody>
      </p:sp>
      <p:sp>
        <p:nvSpPr>
          <p:cNvPr id="76" name="object 7"/>
          <p:cNvSpPr txBox="1"/>
          <p:nvPr/>
        </p:nvSpPr>
        <p:spPr>
          <a:xfrm>
            <a:off x="5163248" y="4898069"/>
            <a:ext cx="1560830" cy="512961"/>
          </a:xfrm>
          <a:prstGeom prst="rect">
            <a:avLst/>
          </a:prstGeom>
          <a:solidFill>
            <a:srgbClr val="002F53"/>
          </a:solidFill>
        </p:spPr>
        <p:txBody>
          <a:bodyPr vert="horz" wrap="square" lIns="0" tIns="0" rIns="0" bIns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en-US" altLang="ko-KR" sz="1250" b="0" spc="-140">
                <a:solidFill>
                  <a:srgbClr val="FFFFFF"/>
                </a:solidFill>
                <a:latin typeface="바탕"/>
                <a:cs typeface="바탕"/>
              </a:rPr>
              <a:t>AI</a:t>
            </a:r>
            <a:r>
              <a:rPr lang="ko-KR" altLang="en-US" sz="1250" b="0" spc="-140">
                <a:solidFill>
                  <a:srgbClr val="FFFFFF"/>
                </a:solidFill>
                <a:latin typeface="바탕"/>
                <a:cs typeface="바탕"/>
              </a:rPr>
              <a:t>빅데이터협의회</a:t>
            </a:r>
          </a:p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>
                <a:solidFill>
                  <a:srgbClr val="FFFFFF"/>
                </a:solidFill>
                <a:latin typeface="바탕"/>
                <a:cs typeface="바탕"/>
              </a:rPr>
              <a:t>배준서</a:t>
            </a:r>
          </a:p>
        </p:txBody>
      </p:sp>
      <p:sp>
        <p:nvSpPr>
          <p:cNvPr id="77" name="object 7"/>
          <p:cNvSpPr txBox="1"/>
          <p:nvPr/>
        </p:nvSpPr>
        <p:spPr>
          <a:xfrm>
            <a:off x="7313867" y="4898069"/>
            <a:ext cx="1560830" cy="512961"/>
          </a:xfrm>
          <a:prstGeom prst="rect">
            <a:avLst/>
          </a:prstGeom>
          <a:solidFill>
            <a:srgbClr val="002F53"/>
          </a:solidFill>
        </p:spPr>
        <p:txBody>
          <a:bodyPr vert="horz" wrap="square" lIns="0" tIns="0" rIns="0" bIns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>
                <a:solidFill>
                  <a:srgbClr val="FFFFFF"/>
                </a:solidFill>
                <a:latin typeface="바탕"/>
                <a:cs typeface="바탕"/>
              </a:rPr>
              <a:t>조선해양협의회</a:t>
            </a:r>
          </a:p>
          <a:p>
            <a:pPr algn="ctr">
              <a:lnSpc>
                <a:spcPct val="100000"/>
              </a:lnSpc>
              <a:spcBef>
                <a:spcPts val="1014"/>
              </a:spcBef>
              <a:defRPr/>
            </a:pPr>
            <a:r>
              <a:rPr lang="ko-KR" altLang="en-US" sz="1250" b="0" spc="-140">
                <a:solidFill>
                  <a:srgbClr val="FFFFFF"/>
                </a:solidFill>
                <a:latin typeface="바탕"/>
                <a:cs typeface="바탕"/>
              </a:rPr>
              <a:t>정광현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204073" y="0"/>
            <a:ext cx="850392" cy="362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chemeClr val="lt1"/>
                </a:solidFill>
              </a:rPr>
              <a:t>조직도</a:t>
            </a:r>
          </a:p>
        </p:txBody>
      </p:sp>
      <p:pic>
        <p:nvPicPr>
          <p:cNvPr id="84" name="그림 8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flipV="1">
            <a:off x="0" y="5825175"/>
            <a:ext cx="9906000" cy="1032825"/>
          </a:xfrm>
          <a:prstGeom prst="rect">
            <a:avLst/>
          </a:prstGeom>
        </p:spPr>
      </p:pic>
      <p:sp>
        <p:nvSpPr>
          <p:cNvPr id="41" name="object 24"/>
          <p:cNvSpPr/>
          <p:nvPr/>
        </p:nvSpPr>
        <p:spPr>
          <a:xfrm>
            <a:off x="2446129" y="1648804"/>
            <a:ext cx="1309370" cy="279589"/>
          </a:xfrm>
          <a:custGeom>
            <a:avLst/>
            <a:gdLst/>
            <a:ahLst/>
            <a:cxnLst/>
            <a:rect l="l" t="t" r="r" b="b"/>
            <a:pathLst>
              <a:path w="1309370" h="485139">
                <a:moveTo>
                  <a:pt x="0" y="484631"/>
                </a:moveTo>
                <a:lnTo>
                  <a:pt x="1309116" y="484631"/>
                </a:lnTo>
                <a:lnTo>
                  <a:pt x="1309116" y="0"/>
                </a:lnTo>
                <a:lnTo>
                  <a:pt x="0" y="0"/>
                </a:lnTo>
                <a:lnTo>
                  <a:pt x="0" y="484631"/>
                </a:lnTo>
                <a:close/>
              </a:path>
            </a:pathLst>
          </a:custGeom>
          <a:solidFill>
            <a:srgbClr val="51AABB"/>
          </a:solidFill>
        </p:spPr>
        <p:txBody>
          <a:bodyPr vert="horz" wrap="square" lIns="0" tIns="0" rIns="0" bIns="0" anchor="ctr" anchorCtr="0"/>
          <a:lstStyle/>
          <a:p>
            <a:pPr algn="ctr">
              <a:defRPr/>
            </a:pPr>
            <a:r>
              <a:rPr lang="ko-KR" altLang="en-US" sz="1200" dirty="0">
                <a:solidFill>
                  <a:schemeClr val="lt1"/>
                </a:solidFill>
              </a:rPr>
              <a:t>고문 및 자문</a:t>
            </a:r>
          </a:p>
        </p:txBody>
      </p:sp>
      <p:sp>
        <p:nvSpPr>
          <p:cNvPr id="60" name="object 18"/>
          <p:cNvSpPr txBox="1"/>
          <p:nvPr/>
        </p:nvSpPr>
        <p:spPr>
          <a:xfrm>
            <a:off x="2628970" y="3356990"/>
            <a:ext cx="1412285" cy="325793"/>
          </a:xfrm>
          <a:prstGeom prst="rect">
            <a:avLst/>
          </a:prstGeom>
          <a:solidFill>
            <a:srgbClr val="488EBB"/>
          </a:solidFill>
        </p:spPr>
        <p:txBody>
          <a:bodyPr vert="horz" wrap="square" lIns="0" tIns="0" rIns="0" bIns="0" anchor="ctr" anchorCtr="0">
            <a:noAutofit/>
          </a:bodyPr>
          <a:lstStyle/>
          <a:p>
            <a:pPr marL="230504">
              <a:lnSpc>
                <a:spcPct val="100000"/>
              </a:lnSpc>
              <a:spcBef>
                <a:spcPts val="1018"/>
              </a:spcBef>
              <a:defRPr/>
            </a:pP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대외협력</a:t>
            </a:r>
            <a:r>
              <a:rPr lang="en-US" altLang="ko-KR" sz="1250" b="0" spc="-140" dirty="0">
                <a:solidFill>
                  <a:srgbClr val="FFFFFF"/>
                </a:solidFill>
                <a:latin typeface="바탕"/>
                <a:cs typeface="바탕"/>
              </a:rPr>
              <a:t>: </a:t>
            </a: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김대정</a:t>
            </a:r>
          </a:p>
        </p:txBody>
      </p:sp>
      <p:sp>
        <p:nvSpPr>
          <p:cNvPr id="62" name="object 18"/>
          <p:cNvSpPr txBox="1"/>
          <p:nvPr/>
        </p:nvSpPr>
        <p:spPr>
          <a:xfrm>
            <a:off x="4260815" y="3356990"/>
            <a:ext cx="1412285" cy="325793"/>
          </a:xfrm>
          <a:prstGeom prst="rect">
            <a:avLst/>
          </a:prstGeom>
          <a:solidFill>
            <a:srgbClr val="488EBB"/>
          </a:solidFill>
        </p:spPr>
        <p:txBody>
          <a:bodyPr vert="horz" wrap="square" lIns="0" tIns="0" rIns="0" bIns="0" anchor="ctr" anchorCtr="0">
            <a:noAutofit/>
          </a:bodyPr>
          <a:lstStyle/>
          <a:p>
            <a:pPr marL="230504">
              <a:lnSpc>
                <a:spcPct val="100000"/>
              </a:lnSpc>
              <a:spcBef>
                <a:spcPts val="1018"/>
              </a:spcBef>
              <a:defRPr/>
            </a:pP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기술</a:t>
            </a:r>
            <a:r>
              <a:rPr lang="en-US" altLang="ko-KR" sz="1250" b="0" spc="-140" dirty="0">
                <a:solidFill>
                  <a:srgbClr val="FFFFFF"/>
                </a:solidFill>
                <a:latin typeface="바탕"/>
                <a:cs typeface="바탕"/>
              </a:rPr>
              <a:t>: </a:t>
            </a:r>
            <a:r>
              <a:rPr lang="ko-KR" altLang="en-US" sz="1250" spc="-140" dirty="0">
                <a:solidFill>
                  <a:srgbClr val="FFFFFF"/>
                </a:solidFill>
                <a:latin typeface="바탕"/>
                <a:cs typeface="바탕"/>
              </a:rPr>
              <a:t>최성욱</a:t>
            </a:r>
            <a:r>
              <a:rPr lang="en-US" altLang="ko-KR" sz="1250" b="0" spc="-140" dirty="0">
                <a:solidFill>
                  <a:srgbClr val="FFFFFF"/>
                </a:solidFill>
                <a:latin typeface="바탕"/>
                <a:cs typeface="바탕"/>
              </a:rPr>
              <a:t> </a:t>
            </a:r>
            <a:endParaRPr lang="ko-KR" altLang="en-US" sz="1250" b="0" spc="-140" dirty="0">
              <a:solidFill>
                <a:srgbClr val="FFFFFF"/>
              </a:solidFill>
              <a:latin typeface="바탕"/>
              <a:cs typeface="바탕"/>
            </a:endParaRPr>
          </a:p>
        </p:txBody>
      </p:sp>
      <p:sp>
        <p:nvSpPr>
          <p:cNvPr id="69" name="object 18"/>
          <p:cNvSpPr txBox="1"/>
          <p:nvPr/>
        </p:nvSpPr>
        <p:spPr>
          <a:xfrm>
            <a:off x="5892660" y="3356990"/>
            <a:ext cx="1412285" cy="325793"/>
          </a:xfrm>
          <a:prstGeom prst="rect">
            <a:avLst/>
          </a:prstGeom>
          <a:solidFill>
            <a:srgbClr val="488EBB"/>
          </a:solidFill>
        </p:spPr>
        <p:txBody>
          <a:bodyPr vert="horz" wrap="square" lIns="0" tIns="0" rIns="0" bIns="0" anchor="ctr" anchorCtr="0">
            <a:noAutofit/>
          </a:bodyPr>
          <a:lstStyle/>
          <a:p>
            <a:pPr marL="230504">
              <a:lnSpc>
                <a:spcPct val="100000"/>
              </a:lnSpc>
              <a:spcBef>
                <a:spcPts val="1018"/>
              </a:spcBef>
              <a:defRPr/>
            </a:pP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기획</a:t>
            </a:r>
            <a:r>
              <a:rPr lang="en-US" altLang="ko-KR" sz="1250" b="0" spc="-140" dirty="0">
                <a:solidFill>
                  <a:srgbClr val="FFFFFF"/>
                </a:solidFill>
                <a:latin typeface="바탕"/>
                <a:cs typeface="바탕"/>
              </a:rPr>
              <a:t>: </a:t>
            </a: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고승만</a:t>
            </a:r>
          </a:p>
        </p:txBody>
      </p:sp>
      <p:sp>
        <p:nvSpPr>
          <p:cNvPr id="80" name="object 18"/>
          <p:cNvSpPr txBox="1"/>
          <p:nvPr/>
        </p:nvSpPr>
        <p:spPr>
          <a:xfrm>
            <a:off x="7511450" y="3356990"/>
            <a:ext cx="1412285" cy="325793"/>
          </a:xfrm>
          <a:prstGeom prst="rect">
            <a:avLst/>
          </a:prstGeom>
          <a:solidFill>
            <a:srgbClr val="488EBB"/>
          </a:solidFill>
        </p:spPr>
        <p:txBody>
          <a:bodyPr vert="horz" wrap="square" lIns="0" tIns="0" rIns="0" bIns="0" anchor="ctr" anchorCtr="0">
            <a:noAutofit/>
          </a:bodyPr>
          <a:lstStyle/>
          <a:p>
            <a:pPr marL="230504">
              <a:lnSpc>
                <a:spcPct val="100000"/>
              </a:lnSpc>
              <a:spcBef>
                <a:spcPts val="1018"/>
              </a:spcBef>
              <a:defRPr/>
            </a:pPr>
            <a:r>
              <a:rPr lang="ko-KR" altLang="en-US" sz="1250" spc="-140" dirty="0">
                <a:solidFill>
                  <a:srgbClr val="FFFFFF"/>
                </a:solidFill>
                <a:latin typeface="바탕"/>
                <a:cs typeface="바탕"/>
              </a:rPr>
              <a:t>교육</a:t>
            </a:r>
            <a:r>
              <a:rPr lang="en-US" altLang="ko-KR" sz="1250" spc="-140">
                <a:solidFill>
                  <a:srgbClr val="FFFFFF"/>
                </a:solidFill>
                <a:latin typeface="바탕"/>
                <a:cs typeface="바탕"/>
              </a:rPr>
              <a:t>: </a:t>
            </a:r>
            <a:r>
              <a:rPr lang="ko-KR" altLang="en-US" sz="1250" spc="-140">
                <a:solidFill>
                  <a:srgbClr val="FFFFFF"/>
                </a:solidFill>
                <a:latin typeface="바탕"/>
                <a:cs typeface="바탕"/>
              </a:rPr>
              <a:t>김태원</a:t>
            </a:r>
            <a:endParaRPr lang="ko-KR" altLang="en-US" sz="1250" b="0" spc="-140" dirty="0">
              <a:solidFill>
                <a:srgbClr val="FFFFFF"/>
              </a:solidFill>
              <a:latin typeface="바탕"/>
              <a:cs typeface="바탕"/>
            </a:endParaRPr>
          </a:p>
        </p:txBody>
      </p:sp>
      <p:sp>
        <p:nvSpPr>
          <p:cNvPr id="82" name="object 8"/>
          <p:cNvSpPr txBox="1"/>
          <p:nvPr/>
        </p:nvSpPr>
        <p:spPr>
          <a:xfrm>
            <a:off x="4189465" y="2540690"/>
            <a:ext cx="1494928" cy="288000"/>
          </a:xfrm>
          <a:prstGeom prst="rect">
            <a:avLst/>
          </a:prstGeom>
          <a:solidFill>
            <a:srgbClr val="2F7691"/>
          </a:solidFill>
        </p:spPr>
        <p:txBody>
          <a:bodyPr vert="horz" wrap="square" lIns="0" tIns="0" rIns="0" bIns="0" anchor="ctr" anchorCtr="0">
            <a:spAutoFit/>
          </a:bodyPr>
          <a:lstStyle/>
          <a:p>
            <a:pPr marL="180022">
              <a:spcBef>
                <a:spcPts val="1014"/>
              </a:spcBef>
              <a:defRPr/>
            </a:pPr>
            <a:r>
              <a:rPr lang="ko-KR" altLang="en-US" sz="1250" b="0" spc="-140" dirty="0">
                <a:solidFill>
                  <a:srgbClr val="FFFFFF"/>
                </a:solidFill>
                <a:latin typeface="바탕"/>
                <a:cs typeface="바탕"/>
              </a:rPr>
              <a:t>         사 무 국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47"/>
          <p:cNvSpPr/>
          <p:nvPr/>
        </p:nvSpPr>
        <p:spPr>
          <a:xfrm rot="5395898">
            <a:off x="4727939" y="1697587"/>
            <a:ext cx="450422" cy="985864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04071" y="0"/>
            <a:ext cx="1298069" cy="362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chemeClr val="lt1"/>
                </a:solidFill>
              </a:rPr>
              <a:t>분과협의회</a:t>
            </a:r>
          </a:p>
        </p:txBody>
      </p:sp>
      <p:sp>
        <p:nvSpPr>
          <p:cNvPr id="9" name="object 49"/>
          <p:cNvSpPr/>
          <p:nvPr/>
        </p:nvSpPr>
        <p:spPr>
          <a:xfrm rot="5397718">
            <a:off x="1784759" y="1957125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D5DBE4"/>
          </a:solidFill>
          <a:effectLst>
            <a:reflection blurRad="6350" stA="50000" endA="300" endPos="33000" dir="5400000" sy="-100000" algn="bl" rotWithShape="0"/>
          </a:effectLst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1" name="object 81"/>
          <p:cNvSpPr/>
          <p:nvPr/>
        </p:nvSpPr>
        <p:spPr>
          <a:xfrm rot="5416241">
            <a:off x="833373" y="2297071"/>
            <a:ext cx="455422" cy="4719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15878" y="2406000"/>
            <a:ext cx="1809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(</a:t>
            </a:r>
            <a:r>
              <a:rPr lang="ko-KR" altLang="en-US" sz="1200" b="1" dirty="0">
                <a:latin typeface="맑은 고딕"/>
                <a:ea typeface="맑은 고딕"/>
              </a:rPr>
              <a:t>사</a:t>
            </a:r>
            <a:r>
              <a:rPr lang="en-US" altLang="ko-KR" sz="1200" b="1" dirty="0">
                <a:latin typeface="맑은 고딕"/>
                <a:ea typeface="맑은 고딕"/>
              </a:rPr>
              <a:t>)</a:t>
            </a:r>
            <a:r>
              <a:rPr lang="ko-KR" altLang="en-US" sz="1200" b="1" dirty="0" err="1">
                <a:latin typeface="맑은 고딕"/>
                <a:ea typeface="맑은 고딕"/>
              </a:rPr>
              <a:t>부산메이커스협회</a:t>
            </a:r>
            <a:endParaRPr lang="ko-KR" altLang="en-US" sz="1200" b="1" dirty="0">
              <a:latin typeface="맑은 고딕"/>
              <a:ea typeface="맑은 고딕"/>
            </a:endParaRPr>
          </a:p>
        </p:txBody>
      </p:sp>
      <p:sp>
        <p:nvSpPr>
          <p:cNvPr id="15" name="object 49"/>
          <p:cNvSpPr/>
          <p:nvPr/>
        </p:nvSpPr>
        <p:spPr>
          <a:xfrm rot="5397718">
            <a:off x="1775431" y="2798831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6" name="object 49"/>
          <p:cNvSpPr/>
          <p:nvPr/>
        </p:nvSpPr>
        <p:spPr>
          <a:xfrm rot="5397718">
            <a:off x="1775431" y="3605788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7" name="object 49"/>
          <p:cNvSpPr/>
          <p:nvPr/>
        </p:nvSpPr>
        <p:spPr>
          <a:xfrm rot="5397718">
            <a:off x="1654272" y="4536004"/>
            <a:ext cx="899956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8" name="object 49"/>
          <p:cNvSpPr/>
          <p:nvPr/>
        </p:nvSpPr>
        <p:spPr>
          <a:xfrm rot="5397718">
            <a:off x="4845656" y="1957124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D5DBE4"/>
          </a:solidFill>
          <a:effectLst>
            <a:reflection blurRad="6350" stA="50000" endA="300" endPos="33000" dir="5400000" sy="-100000" algn="bl" rotWithShape="0"/>
          </a:effectLst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object 81"/>
          <p:cNvSpPr/>
          <p:nvPr/>
        </p:nvSpPr>
        <p:spPr>
          <a:xfrm rot="5416241">
            <a:off x="3863734" y="2297078"/>
            <a:ext cx="455422" cy="4719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421498" y="2420938"/>
            <a:ext cx="18183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b="1" dirty="0">
                <a:latin typeface="맑은 고딕"/>
                <a:ea typeface="맑은 고딕"/>
              </a:rPr>
              <a:t>글로벌네트워크협의회 </a:t>
            </a:r>
          </a:p>
        </p:txBody>
      </p:sp>
      <p:sp>
        <p:nvSpPr>
          <p:cNvPr id="21" name="object 49"/>
          <p:cNvSpPr/>
          <p:nvPr/>
        </p:nvSpPr>
        <p:spPr>
          <a:xfrm rot="5397718">
            <a:off x="4836328" y="2741679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2" name="object 49"/>
          <p:cNvSpPr/>
          <p:nvPr/>
        </p:nvSpPr>
        <p:spPr>
          <a:xfrm rot="5397718">
            <a:off x="4836328" y="3605787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3" name="object 49"/>
          <p:cNvSpPr/>
          <p:nvPr/>
        </p:nvSpPr>
        <p:spPr>
          <a:xfrm rot="5397718">
            <a:off x="4726087" y="4525078"/>
            <a:ext cx="878107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4" name="object 49"/>
          <p:cNvSpPr/>
          <p:nvPr/>
        </p:nvSpPr>
        <p:spPr>
          <a:xfrm rot="5397718">
            <a:off x="7828089" y="1957123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D5DBE4"/>
          </a:solidFill>
          <a:effectLst>
            <a:reflection blurRad="6350" stA="50000" endA="300" endPos="33000" dir="5400000" sy="-100000" algn="bl" rotWithShape="0"/>
          </a:effectLst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5" name="object 81"/>
          <p:cNvSpPr/>
          <p:nvPr/>
        </p:nvSpPr>
        <p:spPr>
          <a:xfrm rot="5416241">
            <a:off x="6846168" y="2297077"/>
            <a:ext cx="455422" cy="4719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7441881" y="2400645"/>
            <a:ext cx="1818358" cy="26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b="1">
                <a:latin typeface="맑은 고딕"/>
                <a:ea typeface="맑은 고딕"/>
              </a:rPr>
              <a:t>디지털뉴딜여성협의회</a:t>
            </a:r>
          </a:p>
        </p:txBody>
      </p:sp>
      <p:sp>
        <p:nvSpPr>
          <p:cNvPr id="27" name="object 49"/>
          <p:cNvSpPr/>
          <p:nvPr/>
        </p:nvSpPr>
        <p:spPr>
          <a:xfrm rot="5397718">
            <a:off x="7818762" y="2741679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8" name="object 49"/>
          <p:cNvSpPr/>
          <p:nvPr/>
        </p:nvSpPr>
        <p:spPr>
          <a:xfrm rot="5397718">
            <a:off x="7818761" y="3605786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9" name="object 49"/>
          <p:cNvSpPr/>
          <p:nvPr/>
        </p:nvSpPr>
        <p:spPr>
          <a:xfrm rot="5397718">
            <a:off x="7748862" y="4484709"/>
            <a:ext cx="79737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972762" y="3060724"/>
            <a:ext cx="2244147" cy="51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회장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: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김병기 </a:t>
            </a:r>
          </a:p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       </a:t>
            </a:r>
            <a:r>
              <a:rPr lang="ko-KR" altLang="en-US" sz="1400" b="1" dirty="0" err="1">
                <a:solidFill>
                  <a:srgbClr val="203A7B"/>
                </a:solidFill>
                <a:latin typeface="맑은 고딕"/>
                <a:ea typeface="맑은 고딕"/>
              </a:rPr>
              <a:t>신라대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부총장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73879" y="3014092"/>
            <a:ext cx="2056786" cy="517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회장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: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변희자</a:t>
            </a:r>
          </a:p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      러닝플러스 대표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1441" y="3013938"/>
            <a:ext cx="2410324" cy="517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회장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: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이성웅</a:t>
            </a:r>
          </a:p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      </a:t>
            </a:r>
            <a:r>
              <a:rPr lang="ko-KR" altLang="en-US" sz="1400" b="1" dirty="0" err="1">
                <a:solidFill>
                  <a:srgbClr val="203A7B"/>
                </a:solidFill>
                <a:latin typeface="맑은 고딕"/>
                <a:ea typeface="맑은 고딕"/>
              </a:rPr>
              <a:t>지니에듀테크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주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)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대표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2762" y="3866545"/>
            <a:ext cx="2244147" cy="48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제조창업과 메이커스페이스 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메이커 문화확산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72762" y="4664966"/>
            <a:ext cx="2244147" cy="67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메이커 페스티벌 </a:t>
            </a: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(11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월</a:t>
            </a: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)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 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메이커 토크콘서트 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2762" y="5492195"/>
            <a:ext cx="2244147" cy="67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-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중소벤처기업부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메이커스페이스 조성사업 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메이커 문화확산사업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33656" y="3866545"/>
            <a:ext cx="2244147" cy="48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ICT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관련 국내외 마케팅업체 중심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33657" y="4664968"/>
            <a:ext cx="2244147" cy="48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해외시장개척 바이어발굴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마케팅전개와 네트워크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52817" y="5437296"/>
            <a:ext cx="2244147" cy="1078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-KOTRA 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글로벌</a:t>
            </a: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 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네트워크 지원사업 </a:t>
            </a:r>
          </a:p>
          <a:p>
            <a:pPr>
              <a:defRPr/>
            </a:pP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-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산업통상자원부 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해외시장진출 사업</a:t>
            </a:r>
          </a:p>
          <a:p>
            <a:pPr>
              <a:defRPr/>
            </a:pPr>
            <a:endParaRPr lang="ko-KR" altLang="en-US" sz="1300" b="1">
              <a:solidFill>
                <a:schemeClr val="dk1"/>
              </a:solidFill>
              <a:latin typeface="맑은 고딕"/>
              <a:ea typeface="맑은 고딕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5473" y="3866545"/>
            <a:ext cx="2244147" cy="48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여성기업가들을 위한 컨설팅과 상호교류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16092" y="4666645"/>
            <a:ext cx="2244147" cy="48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여성친화가족 및 여성기업 확인제도 관련 컨설팅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53443" y="5449111"/>
            <a:ext cx="2486049" cy="67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-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중기부 </a:t>
            </a: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W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창업지원사업</a:t>
            </a:r>
          </a:p>
          <a:p>
            <a:pPr>
              <a:defRPr/>
            </a:pP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-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여성가족부  여성친화기업 및 여성창업 지원사업 外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200405" y="4586632"/>
            <a:ext cx="477456" cy="1701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200405" y="2935185"/>
            <a:ext cx="477456" cy="740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206722" y="3176170"/>
            <a:ext cx="465743" cy="260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100" b="1">
                <a:solidFill>
                  <a:schemeClr val="lt1"/>
                </a:solidFill>
                <a:latin typeface="맑은 고딕"/>
                <a:ea typeface="맑은 고딕"/>
              </a:rPr>
              <a:t>대표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327" y="5232350"/>
            <a:ext cx="462534" cy="42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b="1">
                <a:solidFill>
                  <a:schemeClr val="lt1"/>
                </a:solidFill>
                <a:latin typeface="맑은 고딕"/>
                <a:ea typeface="맑은 고딕"/>
              </a:rPr>
              <a:t>주요사업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793509" y="692658"/>
            <a:ext cx="2593325" cy="1346352"/>
          </a:xfrm>
          <a:prstGeom prst="rect">
            <a:avLst/>
          </a:prstGeom>
          <a:blipFill rotWithShape="1">
            <a:blip r:embed="rId4">
              <a:alphaModFix/>
              <a:lum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3854406" y="692658"/>
            <a:ext cx="2593325" cy="1346352"/>
          </a:xfrm>
          <a:prstGeom prst="rect">
            <a:avLst/>
          </a:prstGeom>
          <a:blipFill rotWithShape="1">
            <a:blip r:embed="rId5">
              <a:alphaModFix/>
              <a:lum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850831" y="692658"/>
            <a:ext cx="2593325" cy="1346352"/>
          </a:xfrm>
          <a:prstGeom prst="rect">
            <a:avLst/>
          </a:prstGeom>
          <a:blipFill rotWithShape="1">
            <a:blip r:embed="rId6">
              <a:alphaModFix/>
              <a:lum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204530" y="3789050"/>
            <a:ext cx="477456" cy="683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204530" y="3987930"/>
            <a:ext cx="462535" cy="25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100" b="1" dirty="0">
                <a:solidFill>
                  <a:schemeClr val="lt1"/>
                </a:solidFill>
                <a:latin typeface="맑은 고딕"/>
                <a:ea typeface="맑은 고딕"/>
              </a:rPr>
              <a:t>취지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47"/>
          <p:cNvSpPr/>
          <p:nvPr/>
        </p:nvSpPr>
        <p:spPr>
          <a:xfrm rot="5395898">
            <a:off x="4727939" y="1697587"/>
            <a:ext cx="450422" cy="985864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04071" y="0"/>
            <a:ext cx="1298069" cy="362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chemeClr val="lt1"/>
                </a:solidFill>
              </a:rPr>
              <a:t>분과협의회</a:t>
            </a:r>
          </a:p>
        </p:txBody>
      </p:sp>
      <p:sp>
        <p:nvSpPr>
          <p:cNvPr id="9" name="object 49"/>
          <p:cNvSpPr/>
          <p:nvPr/>
        </p:nvSpPr>
        <p:spPr>
          <a:xfrm rot="5397718">
            <a:off x="1784759" y="1957125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D5DBE4"/>
          </a:solidFill>
          <a:effectLst>
            <a:reflection blurRad="6350" stA="50000" endA="300" endPos="33000" dir="5400000" sy="-100000" algn="bl" rotWithShape="0"/>
          </a:effectLst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06353" y="2389945"/>
            <a:ext cx="1411225" cy="27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b="1" dirty="0">
                <a:latin typeface="맑은 고딕"/>
                <a:ea typeface="맑은 고딕"/>
              </a:rPr>
              <a:t>블록체인협의회</a:t>
            </a:r>
          </a:p>
        </p:txBody>
      </p:sp>
      <p:sp>
        <p:nvSpPr>
          <p:cNvPr id="15" name="object 49"/>
          <p:cNvSpPr/>
          <p:nvPr/>
        </p:nvSpPr>
        <p:spPr>
          <a:xfrm rot="5397718">
            <a:off x="1775431" y="2814086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6" name="object 49"/>
          <p:cNvSpPr/>
          <p:nvPr/>
        </p:nvSpPr>
        <p:spPr>
          <a:xfrm rot="5397718">
            <a:off x="1775431" y="3605788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7" name="object 49"/>
          <p:cNvSpPr/>
          <p:nvPr/>
        </p:nvSpPr>
        <p:spPr>
          <a:xfrm rot="5397718">
            <a:off x="1654272" y="4536004"/>
            <a:ext cx="899956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8" name="object 49"/>
          <p:cNvSpPr/>
          <p:nvPr/>
        </p:nvSpPr>
        <p:spPr>
          <a:xfrm rot="5397718">
            <a:off x="4845656" y="1957124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D5DBE4"/>
          </a:solidFill>
          <a:effectLst>
            <a:reflection blurRad="6350" stA="50000" endA="300" endPos="33000" dir="5400000" sy="-100000" algn="bl" rotWithShape="0"/>
          </a:effectLst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object 81"/>
          <p:cNvSpPr/>
          <p:nvPr/>
        </p:nvSpPr>
        <p:spPr>
          <a:xfrm rot="5416241">
            <a:off x="3863734" y="2297078"/>
            <a:ext cx="455422" cy="4719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459448" y="2400645"/>
            <a:ext cx="1818356" cy="26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b="1">
                <a:latin typeface="맑은 고딕"/>
                <a:ea typeface="맑은 고딕"/>
              </a:rPr>
              <a:t>스마트도시재생협의회</a:t>
            </a:r>
          </a:p>
        </p:txBody>
      </p:sp>
      <p:sp>
        <p:nvSpPr>
          <p:cNvPr id="21" name="object 49"/>
          <p:cNvSpPr/>
          <p:nvPr/>
        </p:nvSpPr>
        <p:spPr>
          <a:xfrm rot="5397718">
            <a:off x="4836328" y="2814084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2" name="object 49"/>
          <p:cNvSpPr/>
          <p:nvPr/>
        </p:nvSpPr>
        <p:spPr>
          <a:xfrm rot="5397718">
            <a:off x="4836328" y="3605787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3" name="object 49"/>
          <p:cNvSpPr/>
          <p:nvPr/>
        </p:nvSpPr>
        <p:spPr>
          <a:xfrm rot="5397718">
            <a:off x="4726087" y="4525078"/>
            <a:ext cx="878107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4" name="object 49"/>
          <p:cNvSpPr/>
          <p:nvPr/>
        </p:nvSpPr>
        <p:spPr>
          <a:xfrm rot="5397718">
            <a:off x="7828089" y="1957123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D5DBE4"/>
          </a:solidFill>
          <a:effectLst>
            <a:reflection blurRad="6350" stA="50000" endA="300" endPos="33000" dir="5400000" sy="-100000" algn="bl" rotWithShape="0"/>
          </a:effectLst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5" name="object 81"/>
          <p:cNvSpPr/>
          <p:nvPr/>
        </p:nvSpPr>
        <p:spPr>
          <a:xfrm rot="5416241">
            <a:off x="6846168" y="2297077"/>
            <a:ext cx="455422" cy="4719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7441881" y="2400645"/>
            <a:ext cx="1818358" cy="26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b="1">
                <a:latin typeface="맑은 고딕"/>
                <a:ea typeface="맑은 고딕"/>
              </a:rPr>
              <a:t>스마트팩토리협의회</a:t>
            </a:r>
          </a:p>
        </p:txBody>
      </p:sp>
      <p:sp>
        <p:nvSpPr>
          <p:cNvPr id="27" name="object 49"/>
          <p:cNvSpPr/>
          <p:nvPr/>
        </p:nvSpPr>
        <p:spPr>
          <a:xfrm rot="5397718">
            <a:off x="7818762" y="2814084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8" name="object 49"/>
          <p:cNvSpPr/>
          <p:nvPr/>
        </p:nvSpPr>
        <p:spPr>
          <a:xfrm rot="5397718">
            <a:off x="7818761" y="3605786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9" name="object 49"/>
          <p:cNvSpPr/>
          <p:nvPr/>
        </p:nvSpPr>
        <p:spPr>
          <a:xfrm rot="5397718">
            <a:off x="7673294" y="4560327"/>
            <a:ext cx="948606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972762" y="3060724"/>
            <a:ext cx="2244147" cy="51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  회장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:</a:t>
            </a:r>
            <a:r>
              <a:rPr lang="ko-KR" altLang="en-US" sz="1400" b="1" dirty="0" err="1">
                <a:solidFill>
                  <a:srgbClr val="203A7B"/>
                </a:solidFill>
                <a:latin typeface="맑은 고딕"/>
                <a:ea typeface="맑은 고딕"/>
              </a:rPr>
              <a:t>김동칠</a:t>
            </a:r>
            <a:endParaRPr lang="ko-KR" altLang="en-US" sz="1400" b="1" dirty="0">
              <a:solidFill>
                <a:srgbClr val="203A7B"/>
              </a:solidFill>
              <a:latin typeface="맑은 고딕"/>
              <a:ea typeface="맑은 고딕"/>
            </a:endParaRPr>
          </a:p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    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주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)</a:t>
            </a:r>
            <a:r>
              <a:rPr lang="ko-KR" altLang="en-US" sz="1400" b="1" dirty="0" err="1">
                <a:solidFill>
                  <a:srgbClr val="203A7B"/>
                </a:solidFill>
                <a:latin typeface="맑은 고딕"/>
                <a:ea typeface="맑은 고딕"/>
              </a:rPr>
              <a:t>비트시스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대표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73879" y="3014092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회장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: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박영일</a:t>
            </a:r>
          </a:p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</a:t>
            </a:r>
            <a:r>
              <a:rPr lang="ko-KR" altLang="en-US" sz="1400" b="1" dirty="0" err="1">
                <a:solidFill>
                  <a:srgbClr val="203A7B"/>
                </a:solidFill>
                <a:latin typeface="맑은 고딕"/>
                <a:ea typeface="맑은 고딕"/>
              </a:rPr>
              <a:t>유에이치에스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주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)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대표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1441" y="3013938"/>
            <a:ext cx="2053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회장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: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허재호</a:t>
            </a:r>
          </a:p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주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)</a:t>
            </a:r>
            <a:r>
              <a:rPr lang="ko-KR" altLang="en-US" sz="1400" b="1" dirty="0" err="1">
                <a:solidFill>
                  <a:srgbClr val="203A7B"/>
                </a:solidFill>
                <a:latin typeface="맑은 고딕"/>
                <a:ea typeface="맑은 고딕"/>
              </a:rPr>
              <a:t>마이스테이션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대표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2762" y="3880655"/>
            <a:ext cx="2244147" cy="48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 dirty="0">
                <a:solidFill>
                  <a:schemeClr val="dk1"/>
                </a:solidFill>
                <a:latin typeface="맑은 고딕"/>
                <a:ea typeface="맑은 고딕"/>
              </a:rPr>
              <a:t>블록체인 기업과 블록체인 </a:t>
            </a:r>
            <a:r>
              <a:rPr lang="ko-KR" altLang="en-US" sz="1300" b="1" dirty="0" err="1">
                <a:solidFill>
                  <a:schemeClr val="dk1"/>
                </a:solidFill>
                <a:latin typeface="맑은 고딕"/>
                <a:ea typeface="맑은 고딕"/>
              </a:rPr>
              <a:t>특구</a:t>
            </a:r>
            <a:r>
              <a:rPr lang="ko-KR" altLang="en-US" sz="1300" b="1" dirty="0">
                <a:solidFill>
                  <a:schemeClr val="dk1"/>
                </a:solidFill>
                <a:latin typeface="맑은 고딕"/>
                <a:ea typeface="맑은 고딕"/>
              </a:rPr>
              <a:t> 부산의 협력발전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72762" y="4664966"/>
            <a:ext cx="2244147" cy="48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블록체인 플랫폼 구축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비즈니스 협력체계 구축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2761" y="5492195"/>
            <a:ext cx="2414074" cy="67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-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정보통신산업진흥원 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블록체인기술검증지원사업  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블록체인기반데이터구축사업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2311" y="3872963"/>
            <a:ext cx="2414076" cy="48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 dirty="0">
                <a:solidFill>
                  <a:schemeClr val="dk1"/>
                </a:solidFill>
                <a:latin typeface="맑은 고딕"/>
                <a:ea typeface="맑은 고딕"/>
              </a:rPr>
              <a:t>스마트시티 산업 생태계 조성과 도시재생전문기업 육성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33657" y="4664968"/>
            <a:ext cx="2414075" cy="48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지역거점을 중심으로 생활밀착형 </a:t>
            </a: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IOT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 스마트기술 접목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52818" y="5437296"/>
            <a:ext cx="2244147" cy="107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 </a:t>
            </a: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-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부산도시재생지원센터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도시재생 뉴딜사업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 </a:t>
            </a: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-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국토교통부 생활밀착형 도시재생스마트기술지원사업</a:t>
            </a:r>
          </a:p>
          <a:p>
            <a:pPr>
              <a:defRPr/>
            </a:pPr>
            <a:endParaRPr lang="ko-KR" altLang="en-US" sz="1300" b="1">
              <a:solidFill>
                <a:schemeClr val="dk1"/>
              </a:solidFill>
              <a:latin typeface="맑은 고딕"/>
              <a:ea typeface="맑은 고딕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5473" y="3827779"/>
            <a:ext cx="2244147" cy="68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 dirty="0">
                <a:solidFill>
                  <a:schemeClr val="dk1"/>
                </a:solidFill>
                <a:latin typeface="맑은 고딕"/>
                <a:ea typeface="맑은 고딕"/>
              </a:rPr>
              <a:t>스마트제조혁신을 </a:t>
            </a:r>
            <a:r>
              <a:rPr lang="ko-KR" altLang="en-US" sz="1300" b="1" dirty="0" err="1">
                <a:solidFill>
                  <a:schemeClr val="dk1"/>
                </a:solidFill>
                <a:latin typeface="맑은 고딕"/>
                <a:ea typeface="맑은 고딕"/>
              </a:rPr>
              <a:t>가져다줄</a:t>
            </a:r>
            <a:r>
              <a:rPr lang="ko-KR" altLang="en-US" sz="1300" b="1" dirty="0">
                <a:solidFill>
                  <a:schemeClr val="dk1"/>
                </a:solidFill>
                <a:latin typeface="맑은 고딕"/>
                <a:ea typeface="맑은 고딕"/>
              </a:rPr>
              <a:t> 사물인터넷</a:t>
            </a:r>
            <a:r>
              <a:rPr lang="en-US" altLang="ko-KR" sz="1300" b="1" dirty="0">
                <a:solidFill>
                  <a:schemeClr val="dk1"/>
                </a:solidFill>
                <a:latin typeface="맑은 고딕"/>
                <a:ea typeface="맑은 고딕"/>
              </a:rPr>
              <a:t>(</a:t>
            </a:r>
            <a:r>
              <a:rPr lang="en-US" altLang="ko-KR" sz="1300" b="1" dirty="0" err="1">
                <a:solidFill>
                  <a:schemeClr val="dk1"/>
                </a:solidFill>
                <a:latin typeface="맑은 고딕"/>
                <a:ea typeface="맑은 고딕"/>
              </a:rPr>
              <a:t>IoT</a:t>
            </a:r>
            <a:r>
              <a:rPr lang="en-US" altLang="ko-KR" sz="1300" b="1" dirty="0">
                <a:solidFill>
                  <a:schemeClr val="dk1"/>
                </a:solidFill>
                <a:latin typeface="맑은 고딕"/>
                <a:ea typeface="맑은 고딕"/>
              </a:rPr>
              <a:t>)</a:t>
            </a:r>
            <a:r>
              <a:rPr lang="ko-KR" altLang="en-US" sz="1300" b="1" dirty="0">
                <a:solidFill>
                  <a:schemeClr val="dk1"/>
                </a:solidFill>
                <a:latin typeface="맑은 고딕"/>
                <a:ea typeface="맑은 고딕"/>
              </a:rPr>
              <a:t>를 접목한 지능형 생산공장 확산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16092" y="4666645"/>
            <a:ext cx="2244147" cy="48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부산제조현장 경쟁력제고를 위한 스마트공장 지원협력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53443" y="5449111"/>
            <a:ext cx="2486049" cy="87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-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중소벤처기업부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스마트공장보급 확산사업 </a:t>
            </a:r>
          </a:p>
          <a:p>
            <a:pPr>
              <a:defRPr/>
            </a:pP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-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산업통상자원부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스마트팩토리구축 과제지원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200405" y="4586632"/>
            <a:ext cx="477456" cy="1701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200405" y="2935185"/>
            <a:ext cx="477456" cy="740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206722" y="3176170"/>
            <a:ext cx="465743" cy="260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100" b="1">
                <a:solidFill>
                  <a:schemeClr val="lt1"/>
                </a:solidFill>
                <a:latin typeface="맑은 고딕"/>
                <a:ea typeface="맑은 고딕"/>
              </a:rPr>
              <a:t>대표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0405" y="3978557"/>
            <a:ext cx="462535" cy="25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100" b="1">
                <a:solidFill>
                  <a:schemeClr val="lt1"/>
                </a:solidFill>
                <a:latin typeface="맑은 고딕"/>
                <a:ea typeface="맑은 고딕"/>
              </a:rPr>
              <a:t>취지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327" y="5232350"/>
            <a:ext cx="462534" cy="42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b="1">
                <a:solidFill>
                  <a:schemeClr val="lt1"/>
                </a:solidFill>
                <a:latin typeface="맑은 고딕"/>
                <a:ea typeface="맑은 고딕"/>
              </a:rPr>
              <a:t>주요사업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793509" y="692658"/>
            <a:ext cx="2593325" cy="1346352"/>
          </a:xfrm>
          <a:prstGeom prst="rect">
            <a:avLst/>
          </a:prstGeom>
          <a:blipFill rotWithShape="1">
            <a:blip r:embed="rId4">
              <a:alphaModFix/>
              <a:lum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3854406" y="692658"/>
            <a:ext cx="2593325" cy="1346352"/>
          </a:xfrm>
          <a:prstGeom prst="rect">
            <a:avLst/>
          </a:prstGeom>
          <a:blipFill rotWithShape="1">
            <a:blip r:embed="rId5">
              <a:alphaModFix/>
              <a:lum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850831" y="692658"/>
            <a:ext cx="2593325" cy="1346352"/>
          </a:xfrm>
          <a:prstGeom prst="rect">
            <a:avLst/>
          </a:prstGeom>
          <a:blipFill rotWithShape="1">
            <a:blip r:embed="rId6">
              <a:alphaModFix/>
              <a:lum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object 81"/>
          <p:cNvSpPr/>
          <p:nvPr/>
        </p:nvSpPr>
        <p:spPr>
          <a:xfrm rot="5416241">
            <a:off x="833373" y="2297071"/>
            <a:ext cx="455422" cy="4719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204530" y="3789050"/>
            <a:ext cx="477456" cy="683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204530" y="3987930"/>
            <a:ext cx="462535" cy="25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100" b="1" dirty="0">
                <a:solidFill>
                  <a:schemeClr val="lt1"/>
                </a:solidFill>
                <a:latin typeface="맑은 고딕"/>
                <a:ea typeface="맑은 고딕"/>
              </a:rPr>
              <a:t>취지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47"/>
          <p:cNvSpPr/>
          <p:nvPr/>
        </p:nvSpPr>
        <p:spPr>
          <a:xfrm rot="5395898">
            <a:off x="4727939" y="1697587"/>
            <a:ext cx="450422" cy="985864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04071" y="0"/>
            <a:ext cx="1298069" cy="362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chemeClr val="lt1"/>
                </a:solidFill>
              </a:rPr>
              <a:t>분과협의회</a:t>
            </a:r>
          </a:p>
        </p:txBody>
      </p:sp>
      <p:sp>
        <p:nvSpPr>
          <p:cNvPr id="9" name="object 49"/>
          <p:cNvSpPr/>
          <p:nvPr/>
        </p:nvSpPr>
        <p:spPr>
          <a:xfrm rot="5397718">
            <a:off x="1784759" y="1957125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D5DBE4"/>
          </a:solidFill>
          <a:effectLst>
            <a:reflection blurRad="6350" stA="50000" endA="300" endPos="33000" dir="5400000" sy="-100000" algn="bl" rotWithShape="0"/>
          </a:effectLst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577803" y="2389945"/>
            <a:ext cx="1411225" cy="27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AI</a:t>
            </a:r>
            <a:r>
              <a:rPr lang="ko-KR" altLang="en-US" sz="1200" b="1" dirty="0" err="1">
                <a:latin typeface="맑은 고딕"/>
                <a:ea typeface="맑은 고딕"/>
              </a:rPr>
              <a:t>빅데이터협의회</a:t>
            </a:r>
            <a:endParaRPr lang="ko-KR" altLang="en-US" sz="1200" b="1" dirty="0">
              <a:latin typeface="맑은 고딕"/>
              <a:ea typeface="맑은 고딕"/>
            </a:endParaRPr>
          </a:p>
        </p:txBody>
      </p:sp>
      <p:sp>
        <p:nvSpPr>
          <p:cNvPr id="15" name="object 49"/>
          <p:cNvSpPr/>
          <p:nvPr/>
        </p:nvSpPr>
        <p:spPr>
          <a:xfrm rot="5397718">
            <a:off x="1775431" y="2755244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6" name="object 49"/>
          <p:cNvSpPr/>
          <p:nvPr/>
        </p:nvSpPr>
        <p:spPr>
          <a:xfrm rot="5397718">
            <a:off x="1775431" y="3605788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7" name="object 49"/>
          <p:cNvSpPr/>
          <p:nvPr/>
        </p:nvSpPr>
        <p:spPr>
          <a:xfrm rot="5397718">
            <a:off x="1654272" y="4536004"/>
            <a:ext cx="899956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8" name="object 49"/>
          <p:cNvSpPr/>
          <p:nvPr/>
        </p:nvSpPr>
        <p:spPr>
          <a:xfrm rot="5397718">
            <a:off x="4845656" y="1957124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D5DBE4"/>
          </a:solidFill>
          <a:effectLst>
            <a:reflection blurRad="6350" stA="50000" endA="300" endPos="33000" dir="5400000" sy="-100000" algn="bl" rotWithShape="0"/>
          </a:effectLst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object 81"/>
          <p:cNvSpPr/>
          <p:nvPr/>
        </p:nvSpPr>
        <p:spPr>
          <a:xfrm rot="5416241">
            <a:off x="3863734" y="2297078"/>
            <a:ext cx="455422" cy="4719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459448" y="2400645"/>
            <a:ext cx="1818356" cy="26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b="1">
                <a:latin typeface="맑은 고딕"/>
                <a:ea typeface="맑은 고딕"/>
              </a:rPr>
              <a:t>조선해양협의회</a:t>
            </a:r>
          </a:p>
        </p:txBody>
      </p:sp>
      <p:sp>
        <p:nvSpPr>
          <p:cNvPr id="21" name="object 49"/>
          <p:cNvSpPr/>
          <p:nvPr/>
        </p:nvSpPr>
        <p:spPr>
          <a:xfrm rot="5397718">
            <a:off x="4836328" y="2760729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2" name="object 49"/>
          <p:cNvSpPr/>
          <p:nvPr/>
        </p:nvSpPr>
        <p:spPr>
          <a:xfrm rot="5397718">
            <a:off x="4836328" y="3605787"/>
            <a:ext cx="638810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23" name="object 49"/>
          <p:cNvSpPr/>
          <p:nvPr/>
        </p:nvSpPr>
        <p:spPr>
          <a:xfrm rot="5397718">
            <a:off x="4726087" y="4525078"/>
            <a:ext cx="878107" cy="2602230"/>
          </a:xfrm>
          <a:custGeom>
            <a:avLst/>
            <a:gdLst/>
            <a:ahLst/>
            <a:cxnLst/>
            <a:rect l="l" t="t" r="r" b="b"/>
            <a:pathLst>
              <a:path w="638810" h="2602229">
                <a:moveTo>
                  <a:pt x="0" y="0"/>
                </a:moveTo>
                <a:lnTo>
                  <a:pt x="638213" y="0"/>
                </a:lnTo>
                <a:lnTo>
                  <a:pt x="638213" y="2601671"/>
                </a:lnTo>
                <a:lnTo>
                  <a:pt x="0" y="260167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/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972762" y="3003574"/>
            <a:ext cx="2244147" cy="51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회장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: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배준서</a:t>
            </a:r>
          </a:p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  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주</a:t>
            </a:r>
            <a:r>
              <a:rPr lang="en-US" altLang="ko-KR" sz="1400" b="1" dirty="0">
                <a:solidFill>
                  <a:srgbClr val="203A7B"/>
                </a:solidFill>
                <a:latin typeface="맑은 고딕"/>
                <a:ea typeface="맑은 고딕"/>
              </a:rPr>
              <a:t>)JS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개발컨설팅 대표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1441" y="3004413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회장</a:t>
            </a:r>
            <a:r>
              <a:rPr lang="en-US" altLang="ko-KR" sz="1400" b="1">
                <a:solidFill>
                  <a:srgbClr val="203A7B"/>
                </a:solidFill>
                <a:latin typeface="맑은 고딕"/>
                <a:ea typeface="맑은 고딕"/>
              </a:rPr>
              <a:t>:</a:t>
            </a:r>
            <a:r>
              <a:rPr lang="ko-KR" altLang="en-US" sz="1400" b="1">
                <a:solidFill>
                  <a:srgbClr val="203A7B"/>
                </a:solidFill>
                <a:latin typeface="맑은 고딕"/>
                <a:ea typeface="맑은 고딕"/>
              </a:rPr>
              <a:t> 정광현</a:t>
            </a:r>
            <a:endParaRPr lang="ko-KR" altLang="en-US" sz="1400" b="1" dirty="0">
              <a:solidFill>
                <a:srgbClr val="203A7B"/>
              </a:solidFill>
              <a:latin typeface="맑은 고딕"/>
              <a:ea typeface="맑은 고딕"/>
            </a:endParaRPr>
          </a:p>
          <a:p>
            <a:pPr>
              <a:defRPr/>
            </a:pPr>
            <a:r>
              <a:rPr lang="ko-KR" altLang="en-US" sz="1400" b="1">
                <a:solidFill>
                  <a:srgbClr val="203A7B"/>
                </a:solidFill>
                <a:latin typeface="맑은 고딕"/>
                <a:ea typeface="맑은 고딕"/>
              </a:rPr>
              <a:t>     </a:t>
            </a:r>
            <a:r>
              <a:rPr lang="en-US" altLang="ko-KR" sz="1400" b="1">
                <a:solidFill>
                  <a:srgbClr val="203A7B"/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 b="1">
                <a:solidFill>
                  <a:srgbClr val="203A7B"/>
                </a:solidFill>
                <a:latin typeface="맑은 고딕"/>
                <a:ea typeface="맑은 고딕"/>
              </a:rPr>
              <a:t>주</a:t>
            </a:r>
            <a:r>
              <a:rPr lang="en-US" altLang="ko-KR" sz="1400" b="1">
                <a:solidFill>
                  <a:srgbClr val="203A7B"/>
                </a:solidFill>
                <a:latin typeface="맑은 고딕"/>
                <a:ea typeface="맑은 고딕"/>
              </a:rPr>
              <a:t>)</a:t>
            </a:r>
            <a:r>
              <a:rPr lang="ko-KR" altLang="en-US" sz="1400" b="1">
                <a:solidFill>
                  <a:srgbClr val="203A7B"/>
                </a:solidFill>
                <a:latin typeface="맑은 고딕"/>
                <a:ea typeface="맑은 고딕"/>
              </a:rPr>
              <a:t>코리아오션택 </a:t>
            </a:r>
            <a:r>
              <a:rPr lang="ko-KR" altLang="en-US" sz="1400" b="1" dirty="0">
                <a:solidFill>
                  <a:srgbClr val="203A7B"/>
                </a:solidFill>
                <a:latin typeface="맑은 고딕"/>
                <a:ea typeface="맑은 고딕"/>
              </a:rPr>
              <a:t>대표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2762" y="3866545"/>
            <a:ext cx="2244147" cy="48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300" b="1" dirty="0">
                <a:solidFill>
                  <a:schemeClr val="dk1"/>
                </a:solidFill>
                <a:latin typeface="맑은 고딕"/>
                <a:ea typeface="맑은 고딕"/>
              </a:rPr>
              <a:t>SW,</a:t>
            </a:r>
            <a:r>
              <a:rPr lang="ko-KR" altLang="en-US" sz="1300" b="1" dirty="0" err="1">
                <a:solidFill>
                  <a:schemeClr val="dk1"/>
                </a:solidFill>
                <a:latin typeface="맑은 고딕"/>
                <a:ea typeface="맑은 고딕"/>
              </a:rPr>
              <a:t>빅데이터</a:t>
            </a:r>
            <a:r>
              <a:rPr lang="en-US" altLang="ko-KR" sz="1300" b="1" dirty="0">
                <a:solidFill>
                  <a:schemeClr val="dk1"/>
                </a:solidFill>
                <a:latin typeface="맑은 고딕"/>
                <a:ea typeface="맑은 고딕"/>
              </a:rPr>
              <a:t>,</a:t>
            </a:r>
            <a:r>
              <a:rPr lang="ko-KR" altLang="en-US" sz="1300" b="1" dirty="0">
                <a:solidFill>
                  <a:schemeClr val="dk1"/>
                </a:solidFill>
                <a:latin typeface="맑은 고딕"/>
                <a:ea typeface="맑은 고딕"/>
              </a:rPr>
              <a:t>인공지능 등 전문분야별 산학 네트워킹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72762" y="4664966"/>
            <a:ext cx="2244147" cy="67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인공지능</a:t>
            </a: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,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빅데이터등 공동연구와 정책과제수행 </a:t>
            </a:r>
          </a:p>
          <a:p>
            <a:pPr>
              <a:defRPr/>
            </a:pPr>
            <a:endParaRPr lang="ko-KR" altLang="en-US" sz="1300" b="1">
              <a:solidFill>
                <a:schemeClr val="dk1"/>
              </a:solidFill>
              <a:latin typeface="맑은 고딕"/>
              <a:ea typeface="맑은 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2761" y="5492195"/>
            <a:ext cx="2414074" cy="67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300" b="1">
                <a:solidFill>
                  <a:schemeClr val="dk1"/>
                </a:solidFill>
                <a:latin typeface="맑은 고딕"/>
                <a:ea typeface="맑은 고딕"/>
              </a:rPr>
              <a:t>-</a:t>
            </a: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과학기술정보통신부 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인공지능 데이터구축지원사업</a:t>
            </a:r>
          </a:p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데이터바우처지원사업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2311" y="3867233"/>
            <a:ext cx="2414076" cy="483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 dirty="0">
                <a:solidFill>
                  <a:schemeClr val="dk1"/>
                </a:solidFill>
                <a:latin typeface="맑은 고딕"/>
                <a:ea typeface="맑은 고딕"/>
              </a:rPr>
              <a:t>부산특화 조선항만과 </a:t>
            </a:r>
            <a:r>
              <a:rPr lang="en-US" altLang="ko-KR" sz="1300" b="1" dirty="0">
                <a:solidFill>
                  <a:schemeClr val="dk1"/>
                </a:solidFill>
                <a:latin typeface="맑은 고딕"/>
                <a:ea typeface="맑은 고딕"/>
              </a:rPr>
              <a:t>ICT</a:t>
            </a:r>
            <a:r>
              <a:rPr lang="ko-KR" altLang="en-US" sz="1300" b="1" dirty="0">
                <a:solidFill>
                  <a:schemeClr val="dk1"/>
                </a:solidFill>
                <a:latin typeface="맑은 고딕"/>
                <a:ea typeface="맑은 고딕"/>
              </a:rPr>
              <a:t>기술</a:t>
            </a:r>
          </a:p>
          <a:p>
            <a:pPr>
              <a:defRPr/>
            </a:pPr>
            <a:r>
              <a:rPr lang="ko-KR" altLang="en-US" sz="1300" b="1" dirty="0">
                <a:solidFill>
                  <a:schemeClr val="dk1"/>
                </a:solidFill>
                <a:latin typeface="맑은 고딕"/>
                <a:ea typeface="맑은 고딕"/>
              </a:rPr>
              <a:t>융합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33656" y="4586634"/>
            <a:ext cx="2414075" cy="678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dk1"/>
                </a:solidFill>
                <a:latin typeface="맑은 고딕"/>
                <a:ea typeface="맑은 고딕"/>
              </a:rPr>
              <a:t>조선항만산업과 첨단기술산업이 시너지 역할을 낼수있는 브릿지 역할수행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52818" y="5437296"/>
            <a:ext cx="249491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300" b="1" dirty="0">
                <a:solidFill>
                  <a:schemeClr val="dk1"/>
                </a:solidFill>
                <a:latin typeface="맑은 고딕"/>
                <a:ea typeface="맑은 고딕"/>
              </a:rPr>
              <a:t> </a:t>
            </a:r>
            <a:r>
              <a:rPr lang="ko-KR" altLang="ko-KR" sz="1300" b="1" dirty="0">
                <a:solidFill>
                  <a:schemeClr val="dk1"/>
                </a:solidFill>
                <a:latin typeface="맑은 고딕"/>
                <a:ea typeface="맑은 고딕"/>
              </a:rPr>
              <a:t>-과학기술정보통신부</a:t>
            </a:r>
          </a:p>
          <a:p>
            <a:pPr>
              <a:defRPr/>
            </a:pPr>
            <a:r>
              <a:rPr lang="ko-KR" altLang="ko-KR" sz="1300" b="1" dirty="0">
                <a:solidFill>
                  <a:schemeClr val="dk1"/>
                </a:solidFill>
                <a:latin typeface="맑은 고딕"/>
                <a:ea typeface="맑은 고딕"/>
              </a:rPr>
              <a:t>조선해양ICT창의융합센터</a:t>
            </a:r>
          </a:p>
          <a:p>
            <a:pPr>
              <a:defRPr/>
            </a:pPr>
            <a:r>
              <a:rPr lang="en-US" altLang="ko-KR" sz="1300" b="1" dirty="0">
                <a:solidFill>
                  <a:schemeClr val="dk1"/>
                </a:solidFill>
                <a:latin typeface="맑은 고딕"/>
                <a:ea typeface="맑은 고딕"/>
              </a:rPr>
              <a:t> </a:t>
            </a:r>
            <a:r>
              <a:rPr lang="ko-KR" altLang="ko-KR" sz="1300" b="1" dirty="0">
                <a:solidFill>
                  <a:schemeClr val="dk1"/>
                </a:solidFill>
                <a:latin typeface="맑은 고딕"/>
                <a:ea typeface="맑은 고딕"/>
              </a:rPr>
              <a:t>-정보통신산업진흥원 </a:t>
            </a:r>
          </a:p>
          <a:p>
            <a:pPr>
              <a:defRPr/>
            </a:pPr>
            <a:r>
              <a:rPr lang="ko-KR" altLang="ko-KR" sz="1300" b="1" dirty="0">
                <a:solidFill>
                  <a:schemeClr val="dk1"/>
                </a:solidFill>
                <a:latin typeface="맑은 고딕"/>
                <a:ea typeface="맑은 고딕"/>
              </a:rPr>
              <a:t>ICT융합 조선해양기술개발사업</a:t>
            </a:r>
          </a:p>
          <a:p>
            <a:pPr>
              <a:defRPr/>
            </a:pPr>
            <a:endParaRPr lang="ko-KR" altLang="ko-KR" sz="1300" b="1" dirty="0">
              <a:solidFill>
                <a:schemeClr val="dk1"/>
              </a:solidFill>
              <a:latin typeface="맑은 고딕"/>
              <a:ea typeface="맑은 고딕"/>
            </a:endParaRPr>
          </a:p>
          <a:p>
            <a:pPr>
              <a:defRPr/>
            </a:pPr>
            <a:endParaRPr lang="ko-KR" altLang="en-US" sz="1300" b="1" dirty="0">
              <a:solidFill>
                <a:schemeClr val="dk1"/>
              </a:solidFill>
              <a:latin typeface="맑은 고딕"/>
              <a:ea typeface="맑은 고딕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00405" y="4586632"/>
            <a:ext cx="477456" cy="1701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200405" y="2935185"/>
            <a:ext cx="477456" cy="740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206722" y="3176170"/>
            <a:ext cx="465743" cy="260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100" b="1">
                <a:solidFill>
                  <a:schemeClr val="lt1"/>
                </a:solidFill>
                <a:latin typeface="맑은 고딕"/>
                <a:ea typeface="맑은 고딕"/>
              </a:rPr>
              <a:t>대표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327" y="5232350"/>
            <a:ext cx="462534" cy="42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b="1">
                <a:solidFill>
                  <a:schemeClr val="lt1"/>
                </a:solidFill>
                <a:latin typeface="맑은 고딕"/>
                <a:ea typeface="맑은 고딕"/>
              </a:rPr>
              <a:t>주요사업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793509" y="692658"/>
            <a:ext cx="2593325" cy="1346352"/>
          </a:xfrm>
          <a:prstGeom prst="rect">
            <a:avLst/>
          </a:prstGeom>
          <a:blipFill rotWithShape="1">
            <a:blip r:embed="rId4">
              <a:alphaModFix/>
              <a:lum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3854406" y="692658"/>
            <a:ext cx="2593325" cy="1346352"/>
          </a:xfrm>
          <a:prstGeom prst="rect">
            <a:avLst/>
          </a:prstGeom>
          <a:blipFill rotWithShape="1">
            <a:blip r:embed="rId5">
              <a:alphaModFix/>
              <a:lum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6" name="그룹 1"/>
          <p:cNvGrpSpPr/>
          <p:nvPr/>
        </p:nvGrpSpPr>
        <p:grpSpPr>
          <a:xfrm>
            <a:off x="6681216" y="2575615"/>
            <a:ext cx="2952369" cy="3840960"/>
            <a:chOff x="6896100" y="862582"/>
            <a:chExt cx="3230546" cy="4017326"/>
          </a:xfrm>
        </p:grpSpPr>
        <p:pic>
          <p:nvPicPr>
            <p:cNvPr id="57" name="Picture 3" descr="C:\Users\udfors02\Desktop\1022_아이콘개발\11.png"/>
            <p:cNvPicPr>
              <a:picLocks noChangeAspect="1" noChangeArrowheads="1"/>
            </p:cNvPicPr>
            <p:nvPr/>
          </p:nvPicPr>
          <p:blipFill rotWithShape="1">
            <a:blip r:embed="rId6"/>
            <a:srcRect t="11010" r="10090"/>
            <a:stretch>
              <a:fillRect/>
            </a:stretch>
          </p:blipFill>
          <p:spPr>
            <a:xfrm>
              <a:off x="6896100" y="862582"/>
              <a:ext cx="3230546" cy="4017326"/>
            </a:xfrm>
            <a:prstGeom prst="rect">
              <a:avLst/>
            </a:prstGeom>
            <a:noFill/>
          </p:spPr>
        </p:pic>
        <p:pic>
          <p:nvPicPr>
            <p:cNvPr id="58" name="Picture 3" descr="C:\Users\udfors02\Desktop\1022_아이콘개발\11.png"/>
            <p:cNvPicPr>
              <a:picLocks noChangeAspect="1" noChangeArrowheads="1"/>
            </p:cNvPicPr>
            <p:nvPr/>
          </p:nvPicPr>
          <p:blipFill rotWithShape="1">
            <a:blip r:embed="rId6"/>
            <a:srcRect t="11010" r="10090"/>
            <a:stretch>
              <a:fillRect/>
            </a:stretch>
          </p:blipFill>
          <p:spPr>
            <a:xfrm>
              <a:off x="6896100" y="862582"/>
              <a:ext cx="3230546" cy="4017326"/>
            </a:xfrm>
            <a:prstGeom prst="rect">
              <a:avLst/>
            </a:prstGeom>
            <a:noFill/>
          </p:spPr>
        </p:pic>
      </p:grpSp>
      <p:pic>
        <p:nvPicPr>
          <p:cNvPr id="39" name="Picture 284" descr="템플릿-02"/>
          <p:cNvPicPr>
            <a:picLocks noChangeAspect="1" noChangeArrowheads="1"/>
          </p:cNvPicPr>
          <p:nvPr/>
        </p:nvPicPr>
        <p:blipFill rotWithShape="1">
          <a:blip r:embed="rId7"/>
          <a:stretch>
            <a:fillRect/>
          </a:stretch>
        </p:blipFill>
        <p:spPr>
          <a:xfrm flipH="1">
            <a:off x="6205832" y="486501"/>
            <a:ext cx="3706312" cy="191414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object 81"/>
          <p:cNvSpPr/>
          <p:nvPr/>
        </p:nvSpPr>
        <p:spPr>
          <a:xfrm rot="5416241">
            <a:off x="833373" y="2297071"/>
            <a:ext cx="455422" cy="4719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204530" y="3789050"/>
            <a:ext cx="477456" cy="683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204530" y="3987930"/>
            <a:ext cx="462535" cy="25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100" b="1" dirty="0">
                <a:solidFill>
                  <a:schemeClr val="lt1"/>
                </a:solidFill>
                <a:latin typeface="맑은 고딕"/>
                <a:ea typeface="맑은 고딕"/>
              </a:rPr>
              <a:t>취지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729</Words>
  <Application>Microsoft Office PowerPoint</Application>
  <PresentationFormat>A4 용지(210x297mm)</PresentationFormat>
  <Paragraphs>192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20" baseType="lpstr">
      <vt:lpstr>HY중고딕</vt:lpstr>
      <vt:lpstr>맑은 고딕</vt:lpstr>
      <vt:lpstr>바탕</vt:lpstr>
      <vt:lpstr>빙그레 메로나체</vt:lpstr>
      <vt:lpstr>빙그레 싸만코체</vt:lpstr>
      <vt:lpstr>산돌고딕B</vt:lpstr>
      <vt:lpstr>함초롬돋움</vt:lpstr>
      <vt:lpstr>휴먼엑스포</vt:lpstr>
      <vt:lpstr>Arial</vt:lpstr>
      <vt:lpstr>한컴오피스</vt:lpstr>
      <vt:lpstr>디자인 사용자 지정</vt:lpstr>
      <vt:lpstr>사단법인  부산정보기술협회 소개서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</dc:title>
  <dc:creator>PC1</dc:creator>
  <cp:lastModifiedBy>정 기철</cp:lastModifiedBy>
  <cp:revision>145</cp:revision>
  <dcterms:created xsi:type="dcterms:W3CDTF">2021-03-26T06:02:51Z</dcterms:created>
  <dcterms:modified xsi:type="dcterms:W3CDTF">2022-05-12T01:47:10Z</dcterms:modified>
  <cp:version>1000.0000.01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Z_DOC_VERSION">
    <vt:lpwstr>1.0</vt:lpwstr>
  </property>
  <property fmtid="{D5CDD505-2E9C-101B-9397-08002B2CF9AE}" pid="3" name="OZ_DOC_UI_LASTSTATE">
    <vt:lpwstr>{}</vt:lpwstr>
  </property>
</Properties>
</file>