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377" r:id="rId2"/>
    <p:sldId id="378" r:id="rId3"/>
    <p:sldId id="392" r:id="rId4"/>
    <p:sldId id="437" r:id="rId5"/>
    <p:sldId id="393" r:id="rId6"/>
    <p:sldId id="399" r:id="rId7"/>
    <p:sldId id="406" r:id="rId8"/>
    <p:sldId id="407" r:id="rId9"/>
    <p:sldId id="395" r:id="rId10"/>
    <p:sldId id="426" r:id="rId11"/>
    <p:sldId id="427" r:id="rId12"/>
    <p:sldId id="428" r:id="rId13"/>
    <p:sldId id="429" r:id="rId14"/>
    <p:sldId id="430" r:id="rId15"/>
    <p:sldId id="431" r:id="rId16"/>
    <p:sldId id="432" r:id="rId17"/>
    <p:sldId id="433" r:id="rId18"/>
    <p:sldId id="434" r:id="rId19"/>
    <p:sldId id="379" r:id="rId20"/>
    <p:sldId id="415" r:id="rId21"/>
    <p:sldId id="416" r:id="rId22"/>
    <p:sldId id="417" r:id="rId23"/>
    <p:sldId id="382" r:id="rId24"/>
    <p:sldId id="383" r:id="rId25"/>
    <p:sldId id="398" r:id="rId26"/>
    <p:sldId id="424" r:id="rId27"/>
    <p:sldId id="397" r:id="rId28"/>
    <p:sldId id="425" r:id="rId29"/>
    <p:sldId id="422" r:id="rId30"/>
    <p:sldId id="423" r:id="rId31"/>
    <p:sldId id="420" r:id="rId32"/>
    <p:sldId id="418" r:id="rId33"/>
    <p:sldId id="385" r:id="rId34"/>
    <p:sldId id="435" r:id="rId35"/>
    <p:sldId id="436" r:id="rId36"/>
    <p:sldId id="304" r:id="rId37"/>
  </p:sldIdLst>
  <p:sldSz cx="7561263" cy="10693400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801"/>
    <a:srgbClr val="CC0000"/>
    <a:srgbClr val="FF3300"/>
    <a:srgbClr val="3399FF"/>
    <a:srgbClr val="66C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25" autoAdjust="0"/>
    <p:restoredTop sz="94660"/>
  </p:normalViewPr>
  <p:slideViewPr>
    <p:cSldViewPr>
      <p:cViewPr varScale="1">
        <p:scale>
          <a:sx n="73" d="100"/>
          <a:sy n="73" d="100"/>
        </p:scale>
        <p:origin x="2072" y="208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7DFA4FA6-F261-45B4-B274-0C8DE614B43A}" type="datetimeFigureOut">
              <a:rPr lang="ko-KR" altLang="en-US" smtClean="0"/>
              <a:pPr/>
              <a:t>2021. 10. 15.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082800" y="744538"/>
            <a:ext cx="26320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1" y="4714876"/>
            <a:ext cx="5438775" cy="4467225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28164"/>
            <a:ext cx="2946400" cy="496887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22FD9A8F-AFC8-455B-8804-0E7B27C66E9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2087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2800" y="744538"/>
            <a:ext cx="263207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D9A8F-AFC8-455B-8804-0E7B27C66E94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09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67095" y="3321887"/>
            <a:ext cx="6427074" cy="229215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E9D-41CF-4766-B703-D8AD252D88D4}" type="datetimeFigureOut">
              <a:rPr lang="ko-KR" altLang="en-US" smtClean="0"/>
              <a:pPr/>
              <a:t>2021. 10. 15.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7D69-645D-41B7-B243-3847A5E077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8640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E9D-41CF-4766-B703-D8AD252D88D4}" type="datetimeFigureOut">
              <a:rPr lang="ko-KR" altLang="en-US" smtClean="0"/>
              <a:pPr/>
              <a:t>2021. 10. 15.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7D69-645D-41B7-B243-3847A5E077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237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4534134" y="668338"/>
            <a:ext cx="1405923" cy="1422568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12427" y="668338"/>
            <a:ext cx="4095684" cy="1422568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E9D-41CF-4766-B703-D8AD252D88D4}" type="datetimeFigureOut">
              <a:rPr lang="ko-KR" altLang="en-US" smtClean="0"/>
              <a:pPr/>
              <a:t>2021. 10. 15.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7D69-645D-41B7-B243-3847A5E077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929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E9D-41CF-4766-B703-D8AD252D88D4}" type="datetimeFigureOut">
              <a:rPr lang="ko-KR" altLang="en-US" smtClean="0"/>
              <a:pPr/>
              <a:t>2021. 10. 15.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7D69-645D-41B7-B243-3847A5E077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198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97287" y="6871500"/>
            <a:ext cx="6427074" cy="212382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97287" y="4532320"/>
            <a:ext cx="6427074" cy="23391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E9D-41CF-4766-B703-D8AD252D88D4}" type="datetimeFigureOut">
              <a:rPr lang="ko-KR" altLang="en-US" smtClean="0"/>
              <a:pPr/>
              <a:t>2021. 10. 15.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7D69-645D-41B7-B243-3847A5E077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6957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12429" y="3891210"/>
            <a:ext cx="2750147" cy="11002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188595" y="3891210"/>
            <a:ext cx="2751460" cy="11002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E9D-41CF-4766-B703-D8AD252D88D4}" type="datetimeFigureOut">
              <a:rPr lang="ko-KR" altLang="en-US" smtClean="0"/>
              <a:pPr/>
              <a:t>2021. 10. 15.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7D69-645D-41B7-B243-3847A5E077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5478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8064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78063" y="2393639"/>
            <a:ext cx="3340871" cy="9975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78063" y="3391194"/>
            <a:ext cx="3340871" cy="6161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841018" y="2393639"/>
            <a:ext cx="3342183" cy="9975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841018" y="3391194"/>
            <a:ext cx="3342183" cy="6161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E9D-41CF-4766-B703-D8AD252D88D4}" type="datetimeFigureOut">
              <a:rPr lang="ko-KR" altLang="en-US" smtClean="0"/>
              <a:pPr/>
              <a:t>2021. 10. 15.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7D69-645D-41B7-B243-3847A5E077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8960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E9D-41CF-4766-B703-D8AD252D88D4}" type="datetimeFigureOut">
              <a:rPr lang="ko-KR" altLang="en-US" smtClean="0"/>
              <a:pPr/>
              <a:t>2021. 10. 15.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7D69-645D-41B7-B243-3847A5E077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0025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E9D-41CF-4766-B703-D8AD252D88D4}" type="datetimeFigureOut">
              <a:rPr lang="ko-KR" altLang="en-US" smtClean="0"/>
              <a:pPr/>
              <a:t>2021. 10. 15.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7D69-645D-41B7-B243-3847A5E077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4960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8065" y="425756"/>
            <a:ext cx="2487603" cy="1811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956244" y="425758"/>
            <a:ext cx="4226956" cy="91265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78065" y="2237696"/>
            <a:ext cx="2487603" cy="73145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E9D-41CF-4766-B703-D8AD252D88D4}" type="datetimeFigureOut">
              <a:rPr lang="ko-KR" altLang="en-US" smtClean="0"/>
              <a:pPr/>
              <a:t>2021. 10. 15.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7D69-645D-41B7-B243-3847A5E077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396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5E9D-41CF-4766-B703-D8AD252D88D4}" type="datetimeFigureOut">
              <a:rPr lang="ko-KR" altLang="en-US" smtClean="0"/>
              <a:pPr/>
              <a:t>2021. 10. 15.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7D69-645D-41B7-B243-3847A5E077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8020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78064" y="428232"/>
            <a:ext cx="6805137" cy="1782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78064" y="2495127"/>
            <a:ext cx="6805137" cy="7057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78064" y="9911200"/>
            <a:ext cx="1764295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05E9D-41CF-4766-B703-D8AD252D88D4}" type="datetimeFigureOut">
              <a:rPr lang="ko-KR" altLang="en-US" smtClean="0"/>
              <a:pPr/>
              <a:t>2021. 10. 15.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583432" y="9911200"/>
            <a:ext cx="2394400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5418906" y="9911200"/>
            <a:ext cx="1764295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E7D69-645D-41B7-B243-3847A5E077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499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4.jpe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0.png"/><Relationship Id="rId3" Type="http://schemas.openxmlformats.org/officeDocument/2006/relationships/image" Target="../media/image5.png"/><Relationship Id="rId7" Type="http://schemas.openxmlformats.org/officeDocument/2006/relationships/image" Target="../media/image55.png"/><Relationship Id="rId12" Type="http://schemas.openxmlformats.org/officeDocument/2006/relationships/image" Target="../media/image4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2.png"/><Relationship Id="rId10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57.jpeg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5.png"/><Relationship Id="rId7" Type="http://schemas.openxmlformats.org/officeDocument/2006/relationships/image" Target="../media/image6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.png"/><Relationship Id="rId7" Type="http://schemas.openxmlformats.org/officeDocument/2006/relationships/image" Target="../media/image6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40.png"/><Relationship Id="rId9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5.png"/><Relationship Id="rId7" Type="http://schemas.openxmlformats.org/officeDocument/2006/relationships/image" Target="../media/image7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40.png"/><Relationship Id="rId9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png"/><Relationship Id="rId3" Type="http://schemas.openxmlformats.org/officeDocument/2006/relationships/image" Target="../media/image40.png"/><Relationship Id="rId7" Type="http://schemas.openxmlformats.org/officeDocument/2006/relationships/image" Target="../media/image89.jpe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3.png"/><Relationship Id="rId5" Type="http://schemas.openxmlformats.org/officeDocument/2006/relationships/image" Target="../media/image87.jpe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jpe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jpe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image" Target="../media/image117.jpe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jpeg"/><Relationship Id="rId10" Type="http://schemas.openxmlformats.org/officeDocument/2006/relationships/image" Target="../media/image124.png"/><Relationship Id="rId4" Type="http://schemas.openxmlformats.org/officeDocument/2006/relationships/image" Target="../media/image118.jpeg"/><Relationship Id="rId9" Type="http://schemas.openxmlformats.org/officeDocument/2006/relationships/image" Target="../media/image123.png"/><Relationship Id="rId14" Type="http://schemas.openxmlformats.org/officeDocument/2006/relationships/image" Target="../media/image1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5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40.png"/><Relationship Id="rId9" Type="http://schemas.openxmlformats.org/officeDocument/2006/relationships/image" Target="../media/image1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jpg"/><Relationship Id="rId3" Type="http://schemas.openxmlformats.org/officeDocument/2006/relationships/image" Target="../media/image5.pn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17" Type="http://schemas.openxmlformats.org/officeDocument/2006/relationships/image" Target="../media/image159.png"/><Relationship Id="rId2" Type="http://schemas.openxmlformats.org/officeDocument/2006/relationships/image" Target="../media/image4.jpeg"/><Relationship Id="rId16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5" Type="http://schemas.openxmlformats.org/officeDocument/2006/relationships/image" Target="../media/image157.png"/><Relationship Id="rId10" Type="http://schemas.openxmlformats.org/officeDocument/2006/relationships/image" Target="../media/image152.png"/><Relationship Id="rId4" Type="http://schemas.openxmlformats.org/officeDocument/2006/relationships/image" Target="../media/image40.png"/><Relationship Id="rId9" Type="http://schemas.openxmlformats.org/officeDocument/2006/relationships/image" Target="../media/image151.png"/><Relationship Id="rId14" Type="http://schemas.openxmlformats.org/officeDocument/2006/relationships/image" Target="../media/image1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5.png"/><Relationship Id="rId7" Type="http://schemas.openxmlformats.org/officeDocument/2006/relationships/image" Target="../media/image16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65.jpeg"/><Relationship Id="rId5" Type="http://schemas.openxmlformats.org/officeDocument/2006/relationships/image" Target="../media/image160.jpeg"/><Relationship Id="rId10" Type="http://schemas.openxmlformats.org/officeDocument/2006/relationships/image" Target="../media/image164.jpeg"/><Relationship Id="rId4" Type="http://schemas.openxmlformats.org/officeDocument/2006/relationships/image" Target="../media/image40.png"/><Relationship Id="rId9" Type="http://schemas.openxmlformats.org/officeDocument/2006/relationships/image" Target="../media/image16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72.png"/><Relationship Id="rId3" Type="http://schemas.openxmlformats.org/officeDocument/2006/relationships/image" Target="../media/image5.png"/><Relationship Id="rId7" Type="http://schemas.openxmlformats.org/officeDocument/2006/relationships/image" Target="../media/image161.png"/><Relationship Id="rId12" Type="http://schemas.openxmlformats.org/officeDocument/2006/relationships/image" Target="../media/image17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170.jpeg"/><Relationship Id="rId5" Type="http://schemas.openxmlformats.org/officeDocument/2006/relationships/image" Target="../media/image166.jpg"/><Relationship Id="rId10" Type="http://schemas.openxmlformats.org/officeDocument/2006/relationships/image" Target="../media/image169.png"/><Relationship Id="rId4" Type="http://schemas.openxmlformats.org/officeDocument/2006/relationships/image" Target="../media/image40.png"/><Relationship Id="rId9" Type="http://schemas.openxmlformats.org/officeDocument/2006/relationships/image" Target="../media/image1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g"/><Relationship Id="rId3" Type="http://schemas.openxmlformats.org/officeDocument/2006/relationships/image" Target="../media/image40.png"/><Relationship Id="rId7" Type="http://schemas.openxmlformats.org/officeDocument/2006/relationships/image" Target="../media/image17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10" Type="http://schemas.openxmlformats.org/officeDocument/2006/relationships/image" Target="../media/image182.png"/><Relationship Id="rId4" Type="http://schemas.openxmlformats.org/officeDocument/2006/relationships/image" Target="../media/image176.png"/><Relationship Id="rId9" Type="http://schemas.openxmlformats.org/officeDocument/2006/relationships/image" Target="../media/image18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40.png"/><Relationship Id="rId7" Type="http://schemas.openxmlformats.org/officeDocument/2006/relationships/image" Target="../media/image18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3" Type="http://schemas.openxmlformats.org/officeDocument/2006/relationships/image" Target="../media/image188.jpeg"/><Relationship Id="rId7" Type="http://schemas.openxmlformats.org/officeDocument/2006/relationships/image" Target="../media/image19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Relationship Id="rId9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7" Type="http://schemas.openxmlformats.org/officeDocument/2006/relationships/image" Target="../media/image197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" y="508"/>
            <a:ext cx="7560152" cy="106939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76" y="7340825"/>
            <a:ext cx="1552575" cy="21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4367" y="7318321"/>
            <a:ext cx="5113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www.iboxmedia.co.kr</a:t>
            </a:r>
            <a:endParaRPr lang="ko-KR" altLang="en-US" sz="2400" b="1" dirty="0">
              <a:solidFill>
                <a:schemeClr val="bg1"/>
              </a:solidFill>
              <a:latin typeface="Microsoft YaHei" pitchFamily="34" charset="-122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01976" y="10111928"/>
            <a:ext cx="400704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>boxmedia11@naver.com</a:t>
            </a:r>
            <a:endParaRPr lang="ko-KR" altLang="en-US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0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" y="508"/>
            <a:ext cx="7560152" cy="106939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543" y="10157755"/>
            <a:ext cx="16573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824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9"/>
          <a:stretch/>
        </p:blipFill>
        <p:spPr>
          <a:xfrm>
            <a:off x="1111" y="-125908"/>
            <a:ext cx="7560152" cy="10257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15" y="-125907"/>
            <a:ext cx="3924648" cy="99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38"/>
            <a:ext cx="7561263" cy="10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2639" y="44086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예능 프로그램</a:t>
            </a:r>
          </a:p>
        </p:txBody>
      </p:sp>
      <p:sp>
        <p:nvSpPr>
          <p:cNvPr id="21" name="모서리가 둥근 직사각형 20"/>
          <p:cNvSpPr/>
          <p:nvPr/>
        </p:nvSpPr>
        <p:spPr bwMode="auto">
          <a:xfrm>
            <a:off x="2235988" y="4172891"/>
            <a:ext cx="1869135" cy="2894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KBS, SKYTV- </a:t>
            </a:r>
            <a:r>
              <a:rPr lang="ko-KR" altLang="en-US" sz="11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수미산장</a:t>
            </a:r>
            <a:endParaRPr lang="ko-KR" altLang="en-US" sz="11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ahoma" pitchFamily="34" charset="0"/>
            </a:endParaRPr>
          </a:p>
        </p:txBody>
      </p:sp>
      <p:sp>
        <p:nvSpPr>
          <p:cNvPr id="27" name="모서리가 둥근 직사각형 26"/>
          <p:cNvSpPr/>
          <p:nvPr/>
        </p:nvSpPr>
        <p:spPr bwMode="auto">
          <a:xfrm>
            <a:off x="2000991" y="6856472"/>
            <a:ext cx="1835992" cy="2894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ko-KR" sz="1100" b="1" spc="-1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SBS - </a:t>
            </a: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굿캐스팅</a:t>
            </a:r>
          </a:p>
        </p:txBody>
      </p:sp>
      <p:sp>
        <p:nvSpPr>
          <p:cNvPr id="29" name="모서리가 둥근 직사각형 28"/>
          <p:cNvSpPr/>
          <p:nvPr/>
        </p:nvSpPr>
        <p:spPr bwMode="auto">
          <a:xfrm>
            <a:off x="3446385" y="6711751"/>
            <a:ext cx="2390740" cy="5788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SBS+ - </a:t>
            </a:r>
            <a:r>
              <a:rPr lang="ko-KR" altLang="en-US" sz="11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밥은먹고다니냐</a:t>
            </a:r>
            <a:endParaRPr lang="ko-KR" altLang="en-US" sz="11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ahoma" pitchFamily="34" charset="0"/>
            </a:endParaRPr>
          </a:p>
        </p:txBody>
      </p:sp>
      <p:sp>
        <p:nvSpPr>
          <p:cNvPr id="30" name="모서리가 둥근 직사각형 29"/>
          <p:cNvSpPr/>
          <p:nvPr/>
        </p:nvSpPr>
        <p:spPr bwMode="auto">
          <a:xfrm>
            <a:off x="5666123" y="6881573"/>
            <a:ext cx="1528350" cy="2393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KBS - </a:t>
            </a:r>
            <a:r>
              <a:rPr lang="ko-KR" altLang="en-US" sz="11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내기맨</a:t>
            </a:r>
            <a:endParaRPr lang="ko-KR" altLang="en-US" sz="11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ahoma" pitchFamily="34" charset="0"/>
            </a:endParaRPr>
          </a:p>
        </p:txBody>
      </p:sp>
      <p:pic>
        <p:nvPicPr>
          <p:cNvPr id="31" name="그림 30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r="5909"/>
          <a:stretch/>
        </p:blipFill>
        <p:spPr>
          <a:xfrm>
            <a:off x="4992947" y="7349142"/>
            <a:ext cx="2250000" cy="1541727"/>
          </a:xfrm>
          <a:prstGeom prst="rect">
            <a:avLst/>
          </a:prstGeom>
        </p:spPr>
      </p:pic>
      <p:pic>
        <p:nvPicPr>
          <p:cNvPr id="32" name="그림 31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37" y="7288249"/>
            <a:ext cx="2250000" cy="1616400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7"/>
          <a:srcRect l="2593" r="8187"/>
          <a:stretch/>
        </p:blipFill>
        <p:spPr>
          <a:xfrm>
            <a:off x="2654261" y="7315659"/>
            <a:ext cx="2250000" cy="1615462"/>
          </a:xfrm>
          <a:prstGeom prst="rect">
            <a:avLst/>
          </a:prstGeom>
        </p:spPr>
      </p:pic>
      <p:sp>
        <p:nvSpPr>
          <p:cNvPr id="37" name="모서리가 둥근 직사각형 36"/>
          <p:cNvSpPr/>
          <p:nvPr/>
        </p:nvSpPr>
        <p:spPr bwMode="auto">
          <a:xfrm>
            <a:off x="612279" y="8890870"/>
            <a:ext cx="1835992" cy="2894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채널</a:t>
            </a: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A  - </a:t>
            </a: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나는 </a:t>
            </a:r>
            <a:r>
              <a:rPr lang="ko-KR" altLang="en-US" sz="11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몸신이다</a:t>
            </a:r>
            <a:endParaRPr lang="ko-KR" altLang="en-US" sz="11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ahoma" pitchFamily="34" charset="0"/>
            </a:endParaRPr>
          </a:p>
        </p:txBody>
      </p:sp>
      <p:sp>
        <p:nvSpPr>
          <p:cNvPr id="38" name="모서리가 둥근 직사각형 37"/>
          <p:cNvSpPr/>
          <p:nvPr/>
        </p:nvSpPr>
        <p:spPr bwMode="auto">
          <a:xfrm>
            <a:off x="2584067" y="8738246"/>
            <a:ext cx="2390740" cy="5788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채널</a:t>
            </a: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A -  </a:t>
            </a:r>
            <a:r>
              <a:rPr lang="ko-KR" altLang="en-US" sz="11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싱데렐라</a:t>
            </a:r>
            <a:endParaRPr lang="ko-KR" altLang="en-US" sz="11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ahoma" pitchFamily="34" charset="0"/>
            </a:endParaRPr>
          </a:p>
        </p:txBody>
      </p:sp>
      <p:sp>
        <p:nvSpPr>
          <p:cNvPr id="39" name="모서리가 둥근 직사각형 38"/>
          <p:cNvSpPr/>
          <p:nvPr/>
        </p:nvSpPr>
        <p:spPr bwMode="auto">
          <a:xfrm>
            <a:off x="4703857" y="8755921"/>
            <a:ext cx="2880319" cy="5788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KBSN – </a:t>
            </a: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연애의 참견  </a:t>
            </a: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1~3</a:t>
            </a:r>
            <a:endParaRPr lang="ko-KR" altLang="en-US" sz="11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ahoma" pitchFamily="34" charset="0"/>
            </a:endParaRPr>
          </a:p>
        </p:txBody>
      </p:sp>
      <p:sp>
        <p:nvSpPr>
          <p:cNvPr id="43" name="모서리가 둥근 직사각형 42"/>
          <p:cNvSpPr/>
          <p:nvPr/>
        </p:nvSpPr>
        <p:spPr bwMode="auto">
          <a:xfrm>
            <a:off x="6440889" y="10008207"/>
            <a:ext cx="1002845" cy="5788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外 다수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FE37B52-C130-4BA4-8ADA-2FB02B866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9" y="4522948"/>
            <a:ext cx="1684835" cy="236838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38ECEE0-9720-42AC-B60A-9E6B4980F1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0631" y="1818308"/>
            <a:ext cx="1703399" cy="239486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0F98295-82BC-46ED-95A6-0AF7A81EB7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6513" y="1833644"/>
            <a:ext cx="1802510" cy="237952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B84387E-48AC-4DF9-BCDF-340726A3D8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722" y="4516688"/>
            <a:ext cx="1753800" cy="237517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ABEB1D83-4386-4FEF-8B46-07D5886A32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0631" y="4516688"/>
            <a:ext cx="1752319" cy="2419990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9D6ADFB0-55C8-4B5D-9D54-CA8522BEDA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7112" y="4516688"/>
            <a:ext cx="1771548" cy="2370846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FDE70C3C-9FCE-4E0C-B54E-2A0A075D52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29240" y="4516689"/>
            <a:ext cx="1720088" cy="2392850"/>
          </a:xfrm>
          <a:prstGeom prst="rect">
            <a:avLst/>
          </a:prstGeom>
        </p:spPr>
      </p:pic>
      <p:sp>
        <p:nvSpPr>
          <p:cNvPr id="51" name="모서리가 둥근 직사각형 20">
            <a:extLst>
              <a:ext uri="{FF2B5EF4-FFF2-40B4-BE49-F238E27FC236}">
                <a16:creationId xmlns:a16="http://schemas.microsoft.com/office/drawing/2014/main" id="{47CF5EC6-5A3C-470A-9C03-459B942D2A08}"/>
              </a:ext>
            </a:extLst>
          </p:cNvPr>
          <p:cNvSpPr/>
          <p:nvPr/>
        </p:nvSpPr>
        <p:spPr bwMode="auto">
          <a:xfrm>
            <a:off x="5709251" y="4180274"/>
            <a:ext cx="1580966" cy="2894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MBC – </a:t>
            </a:r>
            <a:r>
              <a:rPr lang="ko-KR" altLang="en-US" sz="11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뽀뽀뽀</a:t>
            </a: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 친구친구</a:t>
            </a:r>
          </a:p>
        </p:txBody>
      </p:sp>
      <p:sp>
        <p:nvSpPr>
          <p:cNvPr id="54" name="모서리가 둥근 직사각형 20">
            <a:extLst>
              <a:ext uri="{FF2B5EF4-FFF2-40B4-BE49-F238E27FC236}">
                <a16:creationId xmlns:a16="http://schemas.microsoft.com/office/drawing/2014/main" id="{2BE7A047-89C0-47E7-8B43-CE15A02AEA22}"/>
              </a:ext>
            </a:extLst>
          </p:cNvPr>
          <p:cNvSpPr/>
          <p:nvPr/>
        </p:nvSpPr>
        <p:spPr bwMode="auto">
          <a:xfrm>
            <a:off x="478877" y="6863361"/>
            <a:ext cx="1580966" cy="2894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SBS+ - </a:t>
            </a: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내게</a:t>
            </a: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ON</a:t>
            </a: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트롯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52439" y="1818308"/>
            <a:ext cx="1728192" cy="2376264"/>
          </a:xfrm>
          <a:prstGeom prst="rect">
            <a:avLst/>
          </a:prstGeom>
        </p:spPr>
      </p:pic>
      <p:sp>
        <p:nvSpPr>
          <p:cNvPr id="41" name="모서리가 둥근 직사각형 40"/>
          <p:cNvSpPr/>
          <p:nvPr/>
        </p:nvSpPr>
        <p:spPr bwMode="auto">
          <a:xfrm>
            <a:off x="3935861" y="4169447"/>
            <a:ext cx="1869135" cy="2894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SKY T V, </a:t>
            </a: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채널</a:t>
            </a: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A - </a:t>
            </a: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애로부부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4247" y="1818308"/>
            <a:ext cx="1728192" cy="2376264"/>
          </a:xfrm>
          <a:prstGeom prst="rect">
            <a:avLst/>
          </a:prstGeom>
        </p:spPr>
      </p:pic>
      <p:sp>
        <p:nvSpPr>
          <p:cNvPr id="36" name="모서리가 둥근 직사각형 35"/>
          <p:cNvSpPr/>
          <p:nvPr/>
        </p:nvSpPr>
        <p:spPr bwMode="auto">
          <a:xfrm>
            <a:off x="684287" y="4122564"/>
            <a:ext cx="1869135" cy="2894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IHQ - </a:t>
            </a:r>
            <a:r>
              <a:rPr lang="ko-KR" altLang="en-US" sz="11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언니가쏜다</a:t>
            </a:r>
            <a:endParaRPr lang="ko-KR" altLang="en-US" sz="11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709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9"/>
          <a:stretch/>
        </p:blipFill>
        <p:spPr>
          <a:xfrm>
            <a:off x="1111" y="508"/>
            <a:ext cx="7560152" cy="10257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15" y="509"/>
            <a:ext cx="3924648" cy="99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38"/>
            <a:ext cx="7561263" cy="10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2639" y="44086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예능 프로그램</a:t>
            </a:r>
          </a:p>
        </p:txBody>
      </p:sp>
      <p:sp>
        <p:nvSpPr>
          <p:cNvPr id="21" name="모서리가 둥근 직사각형 20"/>
          <p:cNvSpPr/>
          <p:nvPr/>
        </p:nvSpPr>
        <p:spPr bwMode="auto">
          <a:xfrm>
            <a:off x="2689037" y="4206830"/>
            <a:ext cx="2468764" cy="2894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JTBC  - </a:t>
            </a:r>
            <a:r>
              <a:rPr lang="ko-KR" altLang="en-US" sz="11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히든싱어</a:t>
            </a: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 시즌 </a:t>
            </a: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1 ~ </a:t>
            </a: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시즌 </a:t>
            </a: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4</a:t>
            </a:r>
            <a:endParaRPr lang="ko-KR" altLang="en-US" sz="11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ahoma" pitchFamily="34" charset="0"/>
            </a:endParaRPr>
          </a:p>
        </p:txBody>
      </p:sp>
      <p:pic>
        <p:nvPicPr>
          <p:cNvPr id="14" name="그림 1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55" y="1850915"/>
            <a:ext cx="1735200" cy="2376000"/>
          </a:xfrm>
          <a:prstGeom prst="rect">
            <a:avLst/>
          </a:prstGeom>
        </p:spPr>
      </p:pic>
      <p:pic>
        <p:nvPicPr>
          <p:cNvPr id="17" name="그림 16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955" y="1850915"/>
            <a:ext cx="1735200" cy="2376000"/>
          </a:xfrm>
          <a:prstGeom prst="rect">
            <a:avLst/>
          </a:prstGeom>
        </p:spPr>
      </p:pic>
      <p:pic>
        <p:nvPicPr>
          <p:cNvPr id="18" name="Picture 2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154" y="1850915"/>
            <a:ext cx="1760883" cy="237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128" y="1855800"/>
            <a:ext cx="1735200" cy="237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그림 22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564" y="4554611"/>
            <a:ext cx="1735200" cy="2382261"/>
          </a:xfrm>
          <a:prstGeom prst="rect">
            <a:avLst/>
          </a:prstGeom>
        </p:spPr>
      </p:pic>
      <p:sp>
        <p:nvSpPr>
          <p:cNvPr id="27" name="모서리가 둥근 직사각형 26"/>
          <p:cNvSpPr/>
          <p:nvPr/>
        </p:nvSpPr>
        <p:spPr bwMode="auto">
          <a:xfrm>
            <a:off x="2006461" y="6937864"/>
            <a:ext cx="1835992" cy="2894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KBS 2TV  - 1 </a:t>
            </a: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대 </a:t>
            </a: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100</a:t>
            </a:r>
            <a:endParaRPr lang="ko-KR" altLang="en-US" sz="11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ahoma" pitchFamily="34" charset="0"/>
            </a:endParaRPr>
          </a:p>
        </p:txBody>
      </p:sp>
      <p:sp>
        <p:nvSpPr>
          <p:cNvPr id="28" name="모서리가 둥근 직사각형 27"/>
          <p:cNvSpPr/>
          <p:nvPr/>
        </p:nvSpPr>
        <p:spPr bwMode="auto">
          <a:xfrm>
            <a:off x="421495" y="6940949"/>
            <a:ext cx="1342912" cy="2894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KBS 2TV  - </a:t>
            </a: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덕화</a:t>
            </a: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TV</a:t>
            </a:r>
            <a:endParaRPr lang="ko-KR" altLang="en-US" sz="11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ahoma" pitchFamily="34" charset="0"/>
            </a:endParaRPr>
          </a:p>
        </p:txBody>
      </p:sp>
      <p:sp>
        <p:nvSpPr>
          <p:cNvPr id="29" name="모서리가 둥근 직사각형 28"/>
          <p:cNvSpPr/>
          <p:nvPr/>
        </p:nvSpPr>
        <p:spPr bwMode="auto">
          <a:xfrm>
            <a:off x="3466841" y="6790510"/>
            <a:ext cx="2390740" cy="5788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MBN - </a:t>
            </a: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왕과 여자</a:t>
            </a:r>
          </a:p>
        </p:txBody>
      </p:sp>
      <p:sp>
        <p:nvSpPr>
          <p:cNvPr id="30" name="모서리가 둥근 직사각형 29"/>
          <p:cNvSpPr/>
          <p:nvPr/>
        </p:nvSpPr>
        <p:spPr bwMode="auto">
          <a:xfrm>
            <a:off x="4992947" y="6781201"/>
            <a:ext cx="2880319" cy="5788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JTBC  - </a:t>
            </a: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스토리셀러  당신의 </a:t>
            </a: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1</a:t>
            </a: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분</a:t>
            </a:r>
          </a:p>
        </p:txBody>
      </p:sp>
      <p:sp>
        <p:nvSpPr>
          <p:cNvPr id="43" name="모서리가 둥근 직사각형 42"/>
          <p:cNvSpPr/>
          <p:nvPr/>
        </p:nvSpPr>
        <p:spPr bwMode="auto">
          <a:xfrm>
            <a:off x="6666218" y="10184115"/>
            <a:ext cx="1002845" cy="5788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ko-KR" altLang="en-US" sz="1100" b="1" spc="-1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外 다수</a:t>
            </a:r>
            <a:endParaRPr lang="ko-KR" altLang="en-US" sz="11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ahoma" pitchFamily="34" charset="0"/>
            </a:endParaRPr>
          </a:p>
        </p:txBody>
      </p:sp>
      <p:pic>
        <p:nvPicPr>
          <p:cNvPr id="2" name="Picture 2"/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068" y="4560873"/>
            <a:ext cx="1735200" cy="23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그림 23"/>
          <p:cNvPicPr preferRelativeResize="0"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83" y="4564683"/>
            <a:ext cx="1776147" cy="236838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FE37B52-C130-4BA4-8ADA-2FB02B8666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9" y="4560872"/>
            <a:ext cx="1684835" cy="2368382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0DD7A2CC-5B0A-4D04-BF92-EF37A37B812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" t="5426" r="6609" b="5426"/>
          <a:stretch/>
        </p:blipFill>
        <p:spPr>
          <a:xfrm>
            <a:off x="2649155" y="7274642"/>
            <a:ext cx="2250000" cy="1631232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B88BA6E6-ED35-41E8-B8C2-C6AE9413342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47" y="7290916"/>
            <a:ext cx="2250000" cy="1598684"/>
          </a:xfrm>
          <a:prstGeom prst="rect">
            <a:avLst/>
          </a:prstGeom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ED3FCC02-D5A1-4C66-9B70-353C337D1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22" y="7303796"/>
            <a:ext cx="2250000" cy="159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모서리가 둥근 직사각형 39">
            <a:extLst>
              <a:ext uri="{FF2B5EF4-FFF2-40B4-BE49-F238E27FC236}">
                <a16:creationId xmlns:a16="http://schemas.microsoft.com/office/drawing/2014/main" id="{D5B49915-C65E-4264-9660-90E13C8FD1C0}"/>
              </a:ext>
            </a:extLst>
          </p:cNvPr>
          <p:cNvSpPr/>
          <p:nvPr/>
        </p:nvSpPr>
        <p:spPr bwMode="auto">
          <a:xfrm>
            <a:off x="504479" y="8863208"/>
            <a:ext cx="1835992" cy="2894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KBS 2TV  -</a:t>
            </a: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하룻밤만 재워줘</a:t>
            </a:r>
          </a:p>
        </p:txBody>
      </p:sp>
      <p:sp>
        <p:nvSpPr>
          <p:cNvPr id="50" name="모서리가 둥근 직사각형 40">
            <a:extLst>
              <a:ext uri="{FF2B5EF4-FFF2-40B4-BE49-F238E27FC236}">
                <a16:creationId xmlns:a16="http://schemas.microsoft.com/office/drawing/2014/main" id="{3C1834EB-AE41-4A96-9B6D-2DD3F2E55547}"/>
              </a:ext>
            </a:extLst>
          </p:cNvPr>
          <p:cNvSpPr/>
          <p:nvPr/>
        </p:nvSpPr>
        <p:spPr bwMode="auto">
          <a:xfrm>
            <a:off x="2584067" y="8728259"/>
            <a:ext cx="2390740" cy="5788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Olive - 8</a:t>
            </a: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시에 만나</a:t>
            </a:r>
          </a:p>
        </p:txBody>
      </p:sp>
      <p:sp>
        <p:nvSpPr>
          <p:cNvPr id="51" name="모서리가 둥근 직사각형 41">
            <a:extLst>
              <a:ext uri="{FF2B5EF4-FFF2-40B4-BE49-F238E27FC236}">
                <a16:creationId xmlns:a16="http://schemas.microsoft.com/office/drawing/2014/main" id="{EF335083-F07C-4321-B70B-9249DA35398E}"/>
              </a:ext>
            </a:extLst>
          </p:cNvPr>
          <p:cNvSpPr/>
          <p:nvPr/>
        </p:nvSpPr>
        <p:spPr bwMode="auto">
          <a:xfrm>
            <a:off x="4703857" y="8728259"/>
            <a:ext cx="2880319" cy="5788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en-US" altLang="ko-KR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MBN - </a:t>
            </a:r>
            <a:r>
              <a:rPr lang="ko-KR" altLang="en-US" sz="11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부부수업 파뿌리</a:t>
            </a:r>
          </a:p>
        </p:txBody>
      </p:sp>
    </p:spTree>
    <p:extLst>
      <p:ext uri="{BB962C8B-B14F-4D97-AF65-F5344CB8AC3E}">
        <p14:creationId xmlns:p14="http://schemas.microsoft.com/office/powerpoint/2010/main" val="3193552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9"/>
          <a:stretch/>
        </p:blipFill>
        <p:spPr>
          <a:xfrm>
            <a:off x="1111" y="508"/>
            <a:ext cx="7560152" cy="10257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15" y="509"/>
            <a:ext cx="3924648" cy="99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모서리가 둥근 직사각형 64"/>
          <p:cNvSpPr/>
          <p:nvPr/>
        </p:nvSpPr>
        <p:spPr bwMode="auto">
          <a:xfrm>
            <a:off x="950663" y="5870277"/>
            <a:ext cx="2037880" cy="3405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ko-KR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KBS 2TV - </a:t>
            </a:r>
            <a:r>
              <a:rPr lang="ko-KR" altLang="en-US" sz="14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탑밴드</a:t>
            </a:r>
            <a:r>
              <a:rPr lang="ko-KR" altLang="en-US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 </a:t>
            </a:r>
            <a:r>
              <a:rPr lang="en-US" altLang="ko-KR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2</a:t>
            </a:r>
            <a:endParaRPr lang="ko-KR" altLang="en-US" sz="14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ahoma" pitchFamily="34" charset="0"/>
            </a:endParaRPr>
          </a:p>
        </p:txBody>
      </p:sp>
      <p:sp>
        <p:nvSpPr>
          <p:cNvPr id="67" name="모서리가 둥근 직사각형 66"/>
          <p:cNvSpPr/>
          <p:nvPr/>
        </p:nvSpPr>
        <p:spPr bwMode="auto">
          <a:xfrm>
            <a:off x="3924647" y="5775931"/>
            <a:ext cx="3096344" cy="5788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en-US" altLang="ko-KR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KBSN -  </a:t>
            </a:r>
            <a:r>
              <a:rPr lang="ko-KR" altLang="en-US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이소라의 </a:t>
            </a:r>
            <a:r>
              <a:rPr lang="ko-KR" altLang="en-US" sz="14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두번째</a:t>
            </a:r>
            <a:r>
              <a:rPr lang="ko-KR" altLang="en-US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 </a:t>
            </a:r>
            <a:r>
              <a:rPr lang="ko-KR" altLang="en-US" sz="14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프로포즈</a:t>
            </a:r>
            <a:endParaRPr lang="ko-KR" altLang="en-US" sz="14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ahoma" pitchFamily="34" charset="0"/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38"/>
            <a:ext cx="7561263" cy="10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2639" y="44086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음악 프로그램</a:t>
            </a:r>
          </a:p>
        </p:txBody>
      </p:sp>
      <p:pic>
        <p:nvPicPr>
          <p:cNvPr id="9" name="그림 8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7" t="6667" r="30483" b="45717"/>
          <a:stretch/>
        </p:blipFill>
        <p:spPr>
          <a:xfrm rot="16200000">
            <a:off x="569049" y="6167010"/>
            <a:ext cx="2643087" cy="3781187"/>
          </a:xfrm>
          <a:prstGeom prst="rect">
            <a:avLst/>
          </a:prstGeom>
        </p:spPr>
      </p:pic>
      <p:pic>
        <p:nvPicPr>
          <p:cNvPr id="10" name="그림 9"/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4" t="21904" r="23563" b="20005"/>
          <a:stretch/>
        </p:blipFill>
        <p:spPr>
          <a:xfrm rot="16200000">
            <a:off x="4344347" y="6162230"/>
            <a:ext cx="2643086" cy="3790747"/>
          </a:xfrm>
          <a:prstGeom prst="rect">
            <a:avLst/>
          </a:prstGeom>
        </p:spPr>
      </p:pic>
      <p:pic>
        <p:nvPicPr>
          <p:cNvPr id="11" name="그림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29" y="1341106"/>
            <a:ext cx="3176469" cy="4509649"/>
          </a:xfrm>
          <a:prstGeom prst="rect">
            <a:avLst/>
          </a:prstGeom>
        </p:spPr>
      </p:pic>
      <p:pic>
        <p:nvPicPr>
          <p:cNvPr id="12" name="그림 11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43" y="1314252"/>
            <a:ext cx="3347472" cy="4536504"/>
          </a:xfrm>
          <a:prstGeom prst="rect">
            <a:avLst/>
          </a:prstGeom>
        </p:spPr>
      </p:pic>
      <p:sp>
        <p:nvSpPr>
          <p:cNvPr id="13" name="모서리가 둥근 직사각형 12"/>
          <p:cNvSpPr/>
          <p:nvPr/>
        </p:nvSpPr>
        <p:spPr bwMode="auto">
          <a:xfrm>
            <a:off x="540271" y="9398669"/>
            <a:ext cx="2782752" cy="3405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ko-KR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TV</a:t>
            </a:r>
            <a:r>
              <a:rPr lang="ko-KR" altLang="en-US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조선 </a:t>
            </a:r>
            <a:r>
              <a:rPr lang="en-US" altLang="ko-KR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- P.S I Love You </a:t>
            </a:r>
            <a:r>
              <a:rPr lang="ko-KR" altLang="en-US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박정현</a:t>
            </a:r>
          </a:p>
        </p:txBody>
      </p:sp>
      <p:sp>
        <p:nvSpPr>
          <p:cNvPr id="14" name="모서리가 둥근 직사각형 13"/>
          <p:cNvSpPr/>
          <p:nvPr/>
        </p:nvSpPr>
        <p:spPr bwMode="auto">
          <a:xfrm>
            <a:off x="4428703" y="9262026"/>
            <a:ext cx="2401504" cy="5788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ko-KR" altLang="en-US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채널</a:t>
            </a:r>
            <a:r>
              <a:rPr lang="en-US" altLang="ko-KR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A - </a:t>
            </a:r>
            <a:r>
              <a:rPr lang="ko-KR" altLang="en-US" sz="14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케이팝콘</a:t>
            </a:r>
            <a:endParaRPr lang="ko-KR" altLang="en-US" sz="14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888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9"/>
          <a:stretch/>
        </p:blipFill>
        <p:spPr>
          <a:xfrm>
            <a:off x="1111" y="508"/>
            <a:ext cx="7560152" cy="10257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15" y="509"/>
            <a:ext cx="3924648" cy="99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38"/>
            <a:ext cx="7561263" cy="10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2639" y="44086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뉴스 </a:t>
            </a:r>
            <a:r>
              <a:rPr lang="en-US" altLang="ko-KR" b="1" dirty="0">
                <a:solidFill>
                  <a:schemeClr val="bg1"/>
                </a:solidFill>
                <a:latin typeface="+mn-ea"/>
              </a:rPr>
              <a:t>&amp; </a:t>
            </a:r>
            <a:r>
              <a:rPr lang="ko-KR" altLang="en-US" b="1" dirty="0">
                <a:solidFill>
                  <a:schemeClr val="bg1"/>
                </a:solidFill>
                <a:latin typeface="+mn-ea"/>
              </a:rPr>
              <a:t>정보 프로그램</a:t>
            </a:r>
          </a:p>
        </p:txBody>
      </p:sp>
      <p:pic>
        <p:nvPicPr>
          <p:cNvPr id="9" name="Picture 2"/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 r="2129"/>
          <a:stretch/>
        </p:blipFill>
        <p:spPr bwMode="auto">
          <a:xfrm>
            <a:off x="1111" y="1562924"/>
            <a:ext cx="3780076" cy="234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9"/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4" b="12107"/>
          <a:stretch/>
        </p:blipFill>
        <p:spPr>
          <a:xfrm>
            <a:off x="3881667" y="1562924"/>
            <a:ext cx="3679595" cy="2345208"/>
          </a:xfrm>
          <a:prstGeom prst="rect">
            <a:avLst/>
          </a:prstGeom>
        </p:spPr>
      </p:pic>
      <p:pic>
        <p:nvPicPr>
          <p:cNvPr id="11" name="그림 1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34893"/>
            <a:ext cx="3752909" cy="2335473"/>
          </a:xfrm>
          <a:prstGeom prst="rect">
            <a:avLst/>
          </a:prstGeom>
        </p:spPr>
      </p:pic>
      <p:pic>
        <p:nvPicPr>
          <p:cNvPr id="11266" name="Picture 2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7124594"/>
            <a:ext cx="3752909" cy="239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모서리가 둥근 직사각형 15"/>
          <p:cNvSpPr/>
          <p:nvPr/>
        </p:nvSpPr>
        <p:spPr bwMode="auto">
          <a:xfrm>
            <a:off x="670871" y="3926061"/>
            <a:ext cx="2402936" cy="3405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ko-KR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KBS 2TV -  </a:t>
            </a:r>
            <a:r>
              <a:rPr lang="ko-KR" altLang="en-US" sz="14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생생정보</a:t>
            </a:r>
            <a:endParaRPr lang="ko-KR" altLang="en-US" sz="14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ahoma" pitchFamily="34" charset="0"/>
            </a:endParaRPr>
          </a:p>
        </p:txBody>
      </p:sp>
      <p:sp>
        <p:nvSpPr>
          <p:cNvPr id="17" name="모서리가 둥근 직사각형 16"/>
          <p:cNvSpPr/>
          <p:nvPr/>
        </p:nvSpPr>
        <p:spPr bwMode="auto">
          <a:xfrm>
            <a:off x="4453943" y="3804821"/>
            <a:ext cx="2279016" cy="5788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en-US" altLang="ko-KR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KBS 2TV - </a:t>
            </a:r>
            <a:r>
              <a:rPr lang="ko-KR" altLang="en-US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아침 뉴스 타임</a:t>
            </a:r>
          </a:p>
        </p:txBody>
      </p:sp>
      <p:sp>
        <p:nvSpPr>
          <p:cNvPr id="18" name="모서리가 둥근 직사각형 17"/>
          <p:cNvSpPr/>
          <p:nvPr/>
        </p:nvSpPr>
        <p:spPr bwMode="auto">
          <a:xfrm>
            <a:off x="396255" y="6662365"/>
            <a:ext cx="3037592" cy="3405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ko-KR" altLang="en-US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국회방송 </a:t>
            </a:r>
            <a:r>
              <a:rPr lang="en-US" altLang="ko-KR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- TV</a:t>
            </a:r>
            <a:r>
              <a:rPr lang="ko-KR" altLang="en-US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특강  이제는 인성이다</a:t>
            </a:r>
          </a:p>
        </p:txBody>
      </p:sp>
      <p:sp>
        <p:nvSpPr>
          <p:cNvPr id="19" name="모서리가 둥근 직사각형 18"/>
          <p:cNvSpPr/>
          <p:nvPr/>
        </p:nvSpPr>
        <p:spPr bwMode="auto">
          <a:xfrm>
            <a:off x="4316354" y="6525722"/>
            <a:ext cx="3049576" cy="5788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en-US" altLang="ko-KR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KTV - </a:t>
            </a:r>
            <a:r>
              <a:rPr lang="ko-KR" altLang="en-US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이제는 평창입니다</a:t>
            </a:r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540271" y="9538737"/>
            <a:ext cx="2783072" cy="5448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ko-KR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Sky Travel - </a:t>
            </a:r>
            <a:r>
              <a:rPr lang="ko-KR" altLang="en-US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한식기행 종부의 손맛 </a:t>
            </a:r>
            <a:br>
              <a:rPr lang="en-US" altLang="ko-KR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</a:br>
            <a:r>
              <a:rPr lang="en-US" altLang="ko-KR" sz="12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(</a:t>
            </a:r>
            <a:r>
              <a:rPr lang="ko-KR" altLang="en-US" sz="12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봄 여름</a:t>
            </a:r>
            <a:r>
              <a:rPr lang="en-US" altLang="ko-KR" sz="12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, </a:t>
            </a:r>
            <a:r>
              <a:rPr lang="ko-KR" altLang="en-US" sz="12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가을</a:t>
            </a:r>
            <a:r>
              <a:rPr lang="en-US" altLang="ko-KR" sz="12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, </a:t>
            </a:r>
            <a:r>
              <a:rPr lang="ko-KR" altLang="en-US" sz="12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겨울 편</a:t>
            </a:r>
            <a:r>
              <a:rPr lang="en-US" altLang="ko-KR" sz="12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)</a:t>
            </a:r>
            <a:endParaRPr lang="ko-KR" altLang="en-US" sz="1200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ahoma" pitchFamily="34" charset="0"/>
            </a:endParaRPr>
          </a:p>
        </p:txBody>
      </p:sp>
      <p:sp>
        <p:nvSpPr>
          <p:cNvPr id="21" name="모서리가 둥근 직사각형 20"/>
          <p:cNvSpPr/>
          <p:nvPr/>
        </p:nvSpPr>
        <p:spPr bwMode="auto">
          <a:xfrm>
            <a:off x="4356695" y="9549452"/>
            <a:ext cx="2664295" cy="3405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ko-KR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EBS - </a:t>
            </a:r>
            <a:r>
              <a:rPr lang="ko-KR" altLang="en-US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최종면접</a:t>
            </a: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667" y="4334003"/>
            <a:ext cx="3679595" cy="231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88" y="7121608"/>
            <a:ext cx="3692476" cy="239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70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9"/>
          <a:stretch/>
        </p:blipFill>
        <p:spPr>
          <a:xfrm>
            <a:off x="1111" y="508"/>
            <a:ext cx="7560152" cy="10257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15" y="509"/>
            <a:ext cx="3924648" cy="99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38"/>
            <a:ext cx="7561263" cy="10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2639" y="44086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중국 합작 프로그램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 t="17929" r="6797" b="17929"/>
          <a:stretch/>
        </p:blipFill>
        <p:spPr bwMode="auto">
          <a:xfrm>
            <a:off x="3834873" y="1170238"/>
            <a:ext cx="3708626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그룹 2"/>
          <p:cNvGrpSpPr/>
          <p:nvPr/>
        </p:nvGrpSpPr>
        <p:grpSpPr>
          <a:xfrm>
            <a:off x="598832" y="3834532"/>
            <a:ext cx="3312368" cy="340519"/>
            <a:chOff x="684287" y="4698628"/>
            <a:chExt cx="3312368" cy="340519"/>
          </a:xfrm>
        </p:grpSpPr>
        <p:sp>
          <p:nvSpPr>
            <p:cNvPr id="15" name="모서리가 둥근 직사각형 14"/>
            <p:cNvSpPr/>
            <p:nvPr/>
          </p:nvSpPr>
          <p:spPr bwMode="auto">
            <a:xfrm>
              <a:off x="684287" y="4698628"/>
              <a:ext cx="3312368" cy="3405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lang="ko-KR" altLang="en-US" sz="14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Tahoma" pitchFamily="34" charset="0"/>
                </a:rPr>
                <a:t>쇼 </a:t>
              </a:r>
              <a:r>
                <a:rPr lang="en-US" altLang="ko-KR" sz="14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Tahoma" pitchFamily="34" charset="0"/>
                </a:rPr>
                <a:t>! </a:t>
              </a:r>
              <a:r>
                <a:rPr lang="ko-KR" altLang="en-US" sz="14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Tahoma" pitchFamily="34" charset="0"/>
                </a:rPr>
                <a:t>아시아의 별  </a:t>
              </a:r>
              <a:r>
                <a:rPr lang="en-US" altLang="ko-KR" sz="14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Tahoma" pitchFamily="34" charset="0"/>
                </a:rPr>
                <a:t>/                    </a:t>
              </a:r>
              <a:r>
                <a:rPr lang="ko-KR" altLang="en-US" sz="14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Tahoma" pitchFamily="34" charset="0"/>
                </a:rPr>
                <a:t>방송</a:t>
              </a:r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638" y="4741655"/>
              <a:ext cx="672330" cy="233338"/>
            </a:xfrm>
            <a:prstGeom prst="rect">
              <a:avLst/>
            </a:prstGeom>
          </p:spPr>
        </p:pic>
      </p:grpSp>
      <p:sp>
        <p:nvSpPr>
          <p:cNvPr id="16" name="모서리가 둥근 직사각형 15"/>
          <p:cNvSpPr/>
          <p:nvPr/>
        </p:nvSpPr>
        <p:spPr bwMode="auto">
          <a:xfrm>
            <a:off x="4068663" y="3903723"/>
            <a:ext cx="6257880" cy="5788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>
              <a:defRPr/>
            </a:pPr>
            <a:r>
              <a:rPr lang="ko-KR" altLang="en-US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불후의 명곡 </a:t>
            </a:r>
            <a:r>
              <a:rPr lang="en-US" altLang="ko-KR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(</a:t>
            </a:r>
            <a:r>
              <a:rPr lang="ko-KR" altLang="en-US" sz="14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중국판</a:t>
            </a:r>
            <a:r>
              <a:rPr lang="en-US" altLang="ko-KR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)   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  / </a:t>
            </a:r>
            <a:r>
              <a:rPr lang="ko-KR" altLang="en-US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상하이 동방위성</a:t>
            </a:r>
            <a:r>
              <a:rPr lang="en-US" altLang="ko-KR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TV                        </a:t>
            </a:r>
            <a:r>
              <a:rPr lang="ko-KR" altLang="en-US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방송</a:t>
            </a:r>
            <a:r>
              <a:rPr lang="en-US" altLang="ko-KR" sz="1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  </a:t>
            </a:r>
            <a:endParaRPr lang="ko-KR" altLang="en-US" sz="14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ahoma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134" y="4095469"/>
            <a:ext cx="935084" cy="388001"/>
          </a:xfrm>
          <a:prstGeom prst="rect">
            <a:avLst/>
          </a:prstGeom>
        </p:spPr>
      </p:pic>
      <p:pic>
        <p:nvPicPr>
          <p:cNvPr id="8" name="Picture 2" descr="C:\Users\metaburn\Desktop\박스미디어 소개ppt\업텐션 타이틀.mov_20160608_131059.39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2604"/>
            <a:ext cx="4179617" cy="235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모서리가 둥근 직사각형 16"/>
          <p:cNvSpPr/>
          <p:nvPr/>
        </p:nvSpPr>
        <p:spPr bwMode="auto">
          <a:xfrm>
            <a:off x="1" y="6899593"/>
            <a:ext cx="7252310" cy="5788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>
              <a:defRPr/>
            </a:pP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UP10TION(</a:t>
            </a:r>
            <a:r>
              <a:rPr lang="ko-KR" alt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업텐션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)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중국 데뷔 </a:t>
            </a:r>
            <a:r>
              <a:rPr lang="ko-KR" alt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쇼케이스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 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&amp; </a:t>
            </a:r>
            <a:r>
              <a:rPr lang="ko-KR" alt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한중합작프로그램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 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&lt;</a:t>
            </a:r>
            <a:r>
              <a:rPr lang="ko-KR" alt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라이징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 </a:t>
            </a:r>
            <a:r>
              <a:rPr lang="ko-KR" alt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업텐션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&gt;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제작</a:t>
            </a: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ahoma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                                               </a:t>
            </a:r>
            <a:r>
              <a: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한국 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–                </a:t>
            </a:r>
            <a:r>
              <a: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방송 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/ </a:t>
            </a:r>
            <a:r>
              <a: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중국 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– </a:t>
            </a:r>
            <a:r>
              <a: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ahoma" pitchFamily="34" charset="0"/>
              </a:rPr>
              <a:t>아래 도표 참조</a:t>
            </a:r>
            <a:endParaRPr lang="en-US" altLang="ko-KR" sz="12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ahoma" pitchFamily="34" charset="0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4" b="25662"/>
          <a:stretch/>
        </p:blipFill>
        <p:spPr>
          <a:xfrm>
            <a:off x="1111" y="1170237"/>
            <a:ext cx="3780076" cy="2692400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80231" y="9027617"/>
            <a:ext cx="1728193" cy="24380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중국 온라인 방송 매체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4" r="2604"/>
          <a:stretch/>
        </p:blipFill>
        <p:spPr>
          <a:xfrm>
            <a:off x="1735871" y="7484221"/>
            <a:ext cx="5544616" cy="3125336"/>
          </a:xfrm>
          <a:prstGeom prst="rect">
            <a:avLst/>
          </a:prstGeom>
        </p:spPr>
      </p:pic>
      <p:pic>
        <p:nvPicPr>
          <p:cNvPr id="2050" name="Picture 2" descr="C:\Users\metaburn\Desktop\박스미디어 소개ppt\mtv_co_kr_20160608_16352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501" y="7171450"/>
            <a:ext cx="683645" cy="23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087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mak\Desktop\드라마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46"/>
            <a:ext cx="7559676" cy="1069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543" y="10157755"/>
            <a:ext cx="16573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763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E15ACBBA-2B6A-4E30-A9FB-5BCC1EDE75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9"/>
          <a:stretch/>
        </p:blipFill>
        <p:spPr>
          <a:xfrm>
            <a:off x="1111" y="508"/>
            <a:ext cx="7560152" cy="102571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71172A64-B2F4-4590-92A6-F29C4FD2D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3"/>
          <a:stretch/>
        </p:blipFill>
        <p:spPr bwMode="auto">
          <a:xfrm>
            <a:off x="252239" y="110212"/>
            <a:ext cx="2242705" cy="78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1633046-D5CC-4172-912E-32E9E842A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15" y="-4112"/>
            <a:ext cx="3924648" cy="99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16A621-F20F-4EE2-8CAA-FB5C6ABBA460}"/>
              </a:ext>
            </a:extLst>
          </p:cNvPr>
          <p:cNvSpPr txBox="1"/>
          <p:nvPr/>
        </p:nvSpPr>
        <p:spPr>
          <a:xfrm>
            <a:off x="6012879" y="454946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DRAMA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CBCD60-D48C-426A-8062-EC66F3235145}"/>
              </a:ext>
            </a:extLst>
          </p:cNvPr>
          <p:cNvSpPr txBox="1"/>
          <p:nvPr/>
        </p:nvSpPr>
        <p:spPr>
          <a:xfrm>
            <a:off x="867123" y="8493854"/>
            <a:ext cx="5937844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外 년간 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1-2</a:t>
            </a:r>
            <a:r>
              <a: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편 지속적인 드라마 제작 예정</a:t>
            </a: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ko-KR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현재 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KBS, CHANNEL A </a:t>
            </a:r>
            <a:r>
              <a: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등 </a:t>
            </a: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채널과 미니시리즈 편성 협의 중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C6A3E4E-3029-49A1-AA3E-15DB54E56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517" y="2250356"/>
            <a:ext cx="4086225" cy="5848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3A25F7-6435-4CE7-82B3-8CED8BB70D7B}"/>
              </a:ext>
            </a:extLst>
          </p:cNvPr>
          <p:cNvSpPr txBox="1"/>
          <p:nvPr/>
        </p:nvSpPr>
        <p:spPr>
          <a:xfrm>
            <a:off x="2494944" y="1530276"/>
            <a:ext cx="2696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/>
              <a:t>SBS </a:t>
            </a:r>
            <a:r>
              <a:rPr lang="ko-KR" altLang="en-US" sz="3200" b="1" dirty="0"/>
              <a:t>굿캐스팅</a:t>
            </a:r>
          </a:p>
        </p:txBody>
      </p:sp>
    </p:spTree>
    <p:extLst>
      <p:ext uri="{BB962C8B-B14F-4D97-AF65-F5344CB8AC3E}">
        <p14:creationId xmlns:p14="http://schemas.microsoft.com/office/powerpoint/2010/main" val="2854754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7561263" cy="1069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060551" y="5815245"/>
            <a:ext cx="4104456" cy="6025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여고시절 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(SBS TV)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479711" y="1714489"/>
            <a:ext cx="252793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사랑과 전쟁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 (KBS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2TV)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899" y="6327059"/>
            <a:ext cx="2078332" cy="2442455"/>
          </a:xfrm>
          <a:prstGeom prst="rect">
            <a:avLst/>
          </a:prstGeom>
          <a:noFill/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83" y="6318944"/>
            <a:ext cx="3600574" cy="2450570"/>
          </a:xfrm>
          <a:prstGeom prst="rect">
            <a:avLst/>
          </a:prstGeom>
          <a:noFill/>
        </p:spPr>
      </p:pic>
      <p:sp>
        <p:nvSpPr>
          <p:cNvPr id="13" name="직사각형 12"/>
          <p:cNvSpPr/>
          <p:nvPr/>
        </p:nvSpPr>
        <p:spPr>
          <a:xfrm>
            <a:off x="859330" y="5947458"/>
            <a:ext cx="27662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L.A </a:t>
            </a:r>
            <a:r>
              <a: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아리랑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(SBS TV)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97D6484-0E17-485D-B1B3-49567C68BAFD}"/>
              </a:ext>
            </a:extLst>
          </p:cNvPr>
          <p:cNvSpPr/>
          <p:nvPr/>
        </p:nvSpPr>
        <p:spPr>
          <a:xfrm>
            <a:off x="753973" y="4606178"/>
            <a:ext cx="5865941" cy="384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9C323B13-EF48-4114-B9DE-D3DA21E0529A}"/>
              </a:ext>
            </a:extLst>
          </p:cNvPr>
          <p:cNvSpPr/>
          <p:nvPr/>
        </p:nvSpPr>
        <p:spPr>
          <a:xfrm>
            <a:off x="906373" y="889445"/>
            <a:ext cx="5865941" cy="339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F135E3BF-C4A9-45BC-A033-C98AB6108C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9"/>
          <a:stretch/>
        </p:blipFill>
        <p:spPr>
          <a:xfrm>
            <a:off x="1111" y="508"/>
            <a:ext cx="7560152" cy="1025712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9CDDF0BC-4EAD-47B0-955B-54F150389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3"/>
          <a:stretch/>
        </p:blipFill>
        <p:spPr bwMode="auto">
          <a:xfrm>
            <a:off x="252239" y="110212"/>
            <a:ext cx="2242705" cy="78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1D0A4991-FCEF-4209-AC03-82D7FB4C3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15" y="-4112"/>
            <a:ext cx="3924648" cy="99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6ED616-815F-4223-B0FD-9FC7E6364724}"/>
              </a:ext>
            </a:extLst>
          </p:cNvPr>
          <p:cNvSpPr txBox="1"/>
          <p:nvPr/>
        </p:nvSpPr>
        <p:spPr>
          <a:xfrm>
            <a:off x="6012879" y="454946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DRAMA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FBB607E-11EF-4775-8A32-F9B65854E4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2676" y="2144904"/>
            <a:ext cx="4675909" cy="284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39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" y="508"/>
            <a:ext cx="7560152" cy="106939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543" y="10157755"/>
            <a:ext cx="16573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994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32"/>
          <a:stretch/>
        </p:blipFill>
        <p:spPr bwMode="auto">
          <a:xfrm>
            <a:off x="-12700" y="2197298"/>
            <a:ext cx="7576677" cy="276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9"/>
          <a:stretch/>
        </p:blipFill>
        <p:spPr>
          <a:xfrm>
            <a:off x="1111" y="508"/>
            <a:ext cx="7560152" cy="10257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15" y="509"/>
            <a:ext cx="3924648" cy="99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직사각형 6"/>
          <p:cNvSpPr>
            <a:spLocks noChangeArrowheads="1"/>
          </p:cNvSpPr>
          <p:nvPr/>
        </p:nvSpPr>
        <p:spPr bwMode="auto">
          <a:xfrm>
            <a:off x="2700511" y="450155"/>
            <a:ext cx="4752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dirty="0">
                <a:solidFill>
                  <a:schemeClr val="bg1"/>
                </a:solidFill>
                <a:latin typeface="+mn-ea"/>
                <a:cs typeface="Tahoma" pitchFamily="34" charset="0"/>
              </a:rPr>
              <a:t>Company  &amp; CEO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3"/>
          <a:stretch/>
        </p:blipFill>
        <p:spPr bwMode="auto">
          <a:xfrm>
            <a:off x="15880" y="18108"/>
            <a:ext cx="2713674" cy="95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5490716"/>
            <a:ext cx="73723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1" y="1428924"/>
            <a:ext cx="7419975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" y="6282804"/>
            <a:ext cx="7449147" cy="379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41" b="32384" l="3581" r="61893">
                        <a14:foregroundMark x1="6394" y1="25267" x2="6394" y2="25267"/>
                        <a14:foregroundMark x1="4731" y1="19039" x2="4731" y2="19039"/>
                        <a14:foregroundMark x1="4220" y1="26157" x2="4220" y2="26157"/>
                        <a14:foregroundMark x1="4859" y1="30249" x2="4859" y2="30249"/>
                        <a14:foregroundMark x1="6777" y1="30783" x2="6777" y2="30783"/>
                        <a14:foregroundMark x1="9463" y1="30783" x2="9463" y2="30783"/>
                        <a14:foregroundMark x1="11765" y1="30783" x2="11765" y2="30783"/>
                        <a14:foregroundMark x1="14322" y1="30783" x2="14322" y2="30783"/>
                        <a14:foregroundMark x1="18414" y1="30783" x2="18414" y2="30783"/>
                        <a14:foregroundMark x1="23274" y1="30783" x2="23274" y2="30783"/>
                        <a14:foregroundMark x1="28645" y1="30783" x2="28645" y2="30783"/>
                        <a14:foregroundMark x1="31586" y1="30783" x2="31586" y2="30783"/>
                        <a14:foregroundMark x1="36573" y1="30783" x2="36573" y2="30783"/>
                        <a14:foregroundMark x1="38363" y1="30783" x2="38363" y2="30783"/>
                        <a14:foregroundMark x1="33632" y1="31139" x2="33632" y2="31139"/>
                        <a14:foregroundMark x1="21100" y1="31139" x2="21100" y2="31139"/>
                        <a14:foregroundMark x1="4476" y1="31139" x2="4476" y2="31139"/>
                        <a14:foregroundMark x1="4092" y1="27580" x2="4092" y2="27580"/>
                        <a14:foregroundMark x1="4220" y1="18149" x2="4220" y2="18149"/>
                        <a14:foregroundMark x1="9463" y1="9786" x2="9463" y2="9786"/>
                        <a14:foregroundMark x1="40665" y1="9964" x2="40665" y2="9964"/>
                        <a14:foregroundMark x1="43862" y1="9786" x2="43862" y2="9786"/>
                        <a14:foregroundMark x1="41944" y1="9431" x2="41944" y2="9431"/>
                        <a14:foregroundMark x1="36573" y1="9431" x2="36573" y2="9431"/>
                        <a14:foregroundMark x1="60614" y1="10320" x2="60614" y2="10320"/>
                        <a14:foregroundMark x1="60614" y1="13167" x2="60614" y2="13167"/>
                        <a14:foregroundMark x1="61253" y1="14057" x2="61253" y2="14057"/>
                        <a14:foregroundMark x1="49872" y1="25623" x2="49872" y2="25623"/>
                        <a14:foregroundMark x1="47315" y1="30249" x2="47315" y2="30249"/>
                        <a14:foregroundMark x1="41304" y1="31139" x2="41304" y2="31139"/>
                        <a14:foregroundMark x1="39258" y1="31495" x2="39258" y2="31495"/>
                        <a14:foregroundMark x1="35294" y1="30783" x2="35294" y2="30783"/>
                        <a14:foregroundMark x1="25064" y1="31139" x2="25064" y2="31139"/>
                        <a14:foregroundMark x1="22762" y1="31673" x2="22762" y2="31673"/>
                        <a14:foregroundMark x1="19309" y1="31673" x2="19309" y2="31673"/>
                        <a14:foregroundMark x1="58568" y1="9786" x2="58568" y2="9786"/>
                        <a14:foregroundMark x1="56522" y1="10320" x2="56522" y2="10320"/>
                        <a14:foregroundMark x1="53836" y1="9786" x2="53836" y2="9786"/>
                        <a14:foregroundMark x1="50256" y1="9431" x2="50256" y2="9431"/>
                        <a14:foregroundMark x1="39642" y1="8897" x2="39642" y2="8897"/>
                        <a14:foregroundMark x1="37340" y1="8897" x2="37340" y2="8897"/>
                        <a14:foregroundMark x1="30307" y1="9431" x2="30307" y2="9431"/>
                        <a14:backgroundMark x1="40026" y1="16726" x2="40026" y2="16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1" t="7903" r="37779" b="68067"/>
          <a:stretch/>
        </p:blipFill>
        <p:spPr bwMode="auto">
          <a:xfrm>
            <a:off x="-18987" y="2197298"/>
            <a:ext cx="3655602" cy="108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6558" y="4719479"/>
            <a:ext cx="4104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제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26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회 서울가요대상  中</a:t>
            </a:r>
          </a:p>
        </p:txBody>
      </p:sp>
    </p:spTree>
    <p:extLst>
      <p:ext uri="{BB962C8B-B14F-4D97-AF65-F5344CB8AC3E}">
        <p14:creationId xmlns:p14="http://schemas.microsoft.com/office/powerpoint/2010/main" val="289155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561263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2982792" y="1187756"/>
            <a:ext cx="4572000" cy="31343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제</a:t>
            </a:r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29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회 </a:t>
            </a:r>
            <a:r>
              <a:rPr lang="ko-KR" alt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하이원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 서울가요대상</a:t>
            </a:r>
            <a:endParaRPr lang="en-US" altLang="ko-KR" sz="16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endParaRPr lang="en-US" altLang="ko-KR" sz="1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채   널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 </a:t>
            </a: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온라인방송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 </a:t>
            </a: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방   송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 2020.1.30</a:t>
            </a: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장   소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</a:t>
            </a:r>
            <a:r>
              <a:rPr lang="ko-KR" alt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고척스카이돔</a:t>
            </a:r>
            <a:endParaRPr lang="en-US" altLang="ko-KR" sz="14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2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* 9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년 연속 제작 및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연출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(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생방송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67153" y="40921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국내 주요 시상식</a:t>
            </a:r>
            <a:r>
              <a:rPr lang="en-US" altLang="ko-KR" b="1" dirty="0">
                <a:solidFill>
                  <a:schemeClr val="bg1"/>
                </a:solidFill>
                <a:latin typeface="+mn-ea"/>
              </a:rPr>
              <a:t> </a:t>
            </a:r>
            <a:endParaRPr lang="ko-KR" altLang="en-US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" r="-8451"/>
          <a:stretch/>
        </p:blipFill>
        <p:spPr>
          <a:xfrm>
            <a:off x="3793794" y="2106340"/>
            <a:ext cx="1156300" cy="30961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79" y="2121207"/>
            <a:ext cx="826437" cy="29474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102" y="2147675"/>
            <a:ext cx="855333" cy="28896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4A043EF-A6FC-4821-8D59-51EABF7312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0" t="12556" r="13546" b="13638"/>
          <a:stretch/>
        </p:blipFill>
        <p:spPr>
          <a:xfrm>
            <a:off x="378094" y="1003892"/>
            <a:ext cx="2306548" cy="3463155"/>
          </a:xfrm>
          <a:prstGeom prst="rect">
            <a:avLst/>
          </a:prstGeom>
        </p:spPr>
      </p:pic>
      <p:pic>
        <p:nvPicPr>
          <p:cNvPr id="1026" name="Picture 2" descr="KT, 'Seezn' 실시간 채널 210개로 확대... 콘텐츠 강화 나선다">
            <a:extLst>
              <a:ext uri="{FF2B5EF4-FFF2-40B4-BE49-F238E27FC236}">
                <a16:creationId xmlns:a16="http://schemas.microsoft.com/office/drawing/2014/main" id="{7A5DA631-30EC-4EE3-99C6-D8379F0E7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671" y="2641600"/>
            <a:ext cx="669815" cy="13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0A96F4A-85B1-422E-9EEB-9854DE79F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5487" y="2592809"/>
            <a:ext cx="786610" cy="23009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790FDC4-8E65-461D-911C-593EE22174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0324" y="2613978"/>
            <a:ext cx="786611" cy="21244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3EF027E-34F4-40C0-B6F6-B164031C8E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5162" y="2598039"/>
            <a:ext cx="624199" cy="242337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9D681DB5-78A8-4896-8AA2-AD7B7366422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0319"/>
          <a:stretch/>
        </p:blipFill>
        <p:spPr>
          <a:xfrm>
            <a:off x="3739374" y="8579568"/>
            <a:ext cx="3688737" cy="186624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15E1DB4-0731-4E63-8CB0-814ECE21B3A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0944"/>
          <a:stretch/>
        </p:blipFill>
        <p:spPr>
          <a:xfrm>
            <a:off x="108223" y="6703940"/>
            <a:ext cx="3631151" cy="186624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6518571-9B48-44F9-8BCA-92E9994DAB6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7357" t="3230" r="5130" b="-3230"/>
          <a:stretch/>
        </p:blipFill>
        <p:spPr>
          <a:xfrm>
            <a:off x="4173243" y="4521803"/>
            <a:ext cx="3270105" cy="225196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FC90B0A-7E2C-4753-B0C6-D123E02D54E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1848" t="23" r="22703" b="38970"/>
          <a:stretch/>
        </p:blipFill>
        <p:spPr>
          <a:xfrm>
            <a:off x="108223" y="4521804"/>
            <a:ext cx="4155222" cy="218213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35D8BC2-96DD-4C74-85F1-28176C762C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39374" y="6703941"/>
            <a:ext cx="3691519" cy="186624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F31F361-4A3E-4552-B91B-CE2E4F1C49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1677" y="8579569"/>
            <a:ext cx="3631151" cy="18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32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39"/>
            <a:ext cx="7561263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2823545" y="1095213"/>
            <a:ext cx="4572000" cy="30497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제</a:t>
            </a:r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9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회 </a:t>
            </a:r>
            <a:r>
              <a:rPr lang="ko-KR" alt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가온차트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뮤직 </a:t>
            </a:r>
            <a:r>
              <a:rPr lang="ko-KR" alt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어워즈</a:t>
            </a:r>
            <a:endParaRPr lang="en-US" altLang="ko-KR" sz="16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   </a:t>
            </a: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채널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             </a:t>
            </a: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온라인 방송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   </a:t>
            </a: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방송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 2020.1.08</a:t>
            </a: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장소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서울 잠실 실내체육관</a:t>
            </a:r>
            <a:endParaRPr lang="en-US" altLang="ko-KR" sz="14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9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년 연속 제작 및 연출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&amp;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출연진 섭외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(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생방송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)</a:t>
            </a:r>
            <a:endParaRPr lang="ko-KR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67153" y="413569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국내 주요 시상식</a:t>
            </a:r>
            <a:r>
              <a:rPr lang="en-US" altLang="ko-KR" b="1" dirty="0">
                <a:solidFill>
                  <a:schemeClr val="bg1"/>
                </a:solidFill>
                <a:latin typeface="+mn-ea"/>
              </a:rPr>
              <a:t> </a:t>
            </a:r>
            <a:endParaRPr lang="ko-KR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182697" y="1468943"/>
            <a:ext cx="3384376" cy="402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(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대한민국 공인음악 시상식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)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  <a:endParaRPr lang="ko-KR" altLang="en-US" sz="12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67" y="2173931"/>
            <a:ext cx="848019" cy="274884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91" b="4749"/>
          <a:stretch/>
        </p:blipFill>
        <p:spPr>
          <a:xfrm>
            <a:off x="4084638" y="2571053"/>
            <a:ext cx="848019" cy="328247"/>
          </a:xfrm>
          <a:prstGeom prst="rect">
            <a:avLst/>
          </a:prstGeom>
        </p:spPr>
      </p:pic>
      <p:sp>
        <p:nvSpPr>
          <p:cNvPr id="3" name="AutoShape 2" descr="‘제9회 가온차트 뮤직어워즈’ 최종 라인업 공개…윤민수-벤-케이시 출연 대한 반응은?">
            <a:extLst>
              <a:ext uri="{FF2B5EF4-FFF2-40B4-BE49-F238E27FC236}">
                <a16:creationId xmlns:a16="http://schemas.microsoft.com/office/drawing/2014/main" id="{2E84D1CA-346A-4883-A03C-E58C8B86C9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90050" y="51943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4" descr="‘제9회 가온차트 뮤직어워즈’ 최종 라인업 공개…윤민수-벤-케이시 출연 대한 반응은?">
            <a:extLst>
              <a:ext uri="{FF2B5EF4-FFF2-40B4-BE49-F238E27FC236}">
                <a16:creationId xmlns:a16="http://schemas.microsoft.com/office/drawing/2014/main" id="{4F42E384-406D-49ED-92EA-526CB977C8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42450" y="5346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30" name="Picture 6" descr="‘제9회 가온차트 뮤직어워즈’ 최종 라인업 공개…윤민수-벤-케이시 출연 대한 반응은?">
            <a:extLst>
              <a:ext uri="{FF2B5EF4-FFF2-40B4-BE49-F238E27FC236}">
                <a16:creationId xmlns:a16="http://schemas.microsoft.com/office/drawing/2014/main" id="{3DB84115-289F-4D89-92BC-623BD1170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20" y="1043365"/>
            <a:ext cx="2354798" cy="322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F0EE5CF-85F4-47BB-B763-F65AD2E62F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183" b="11119"/>
          <a:stretch/>
        </p:blipFill>
        <p:spPr>
          <a:xfrm>
            <a:off x="295485" y="4381135"/>
            <a:ext cx="5001720" cy="2332719"/>
          </a:xfrm>
          <a:prstGeom prst="rect">
            <a:avLst/>
          </a:prstGeom>
        </p:spPr>
      </p:pic>
      <p:pic>
        <p:nvPicPr>
          <p:cNvPr id="1032" name="Picture 8" descr="[Z영상]K-POP의 당당한 발걸음!(제9회 가온차트 뮤직 어워즈)">
            <a:extLst>
              <a:ext uri="{FF2B5EF4-FFF2-40B4-BE49-F238E27FC236}">
                <a16:creationId xmlns:a16="http://schemas.microsoft.com/office/drawing/2014/main" id="{909E0711-B305-4828-8DDC-EB4F3E772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00" y="8491381"/>
            <a:ext cx="3495832" cy="19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[TD포토] 태연 '여전한 여신 미모'">
            <a:extLst>
              <a:ext uri="{FF2B5EF4-FFF2-40B4-BE49-F238E27FC236}">
                <a16:creationId xmlns:a16="http://schemas.microsoft.com/office/drawing/2014/main" id="{C19FC3E5-5455-4A0C-A6D9-5A5F98B96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5" t="-6435" r="1365" b="11943"/>
          <a:stretch/>
        </p:blipFill>
        <p:spPr bwMode="auto">
          <a:xfrm>
            <a:off x="5297205" y="4240933"/>
            <a:ext cx="1651778" cy="24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4321763-ACFF-42D1-9766-8395EA75E9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065"/>
          <a:stretch/>
        </p:blipFill>
        <p:spPr>
          <a:xfrm>
            <a:off x="3718812" y="8481133"/>
            <a:ext cx="3230171" cy="195153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52F67CD-1846-4A9F-A066-C02258341A1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8098"/>
          <a:stretch/>
        </p:blipFill>
        <p:spPr>
          <a:xfrm>
            <a:off x="3718812" y="6724102"/>
            <a:ext cx="3230171" cy="181842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4666EC4-FD9E-40C0-BF18-3B4B33B915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9292"/>
          <a:stretch/>
        </p:blipFill>
        <p:spPr>
          <a:xfrm>
            <a:off x="305673" y="6713528"/>
            <a:ext cx="3413139" cy="181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95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39"/>
            <a:ext cx="7561263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2844594" y="1201109"/>
            <a:ext cx="4572000" cy="21264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제</a:t>
            </a:r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4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회 </a:t>
            </a:r>
            <a:r>
              <a:rPr lang="ko-KR" alt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더팩트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뮤직 </a:t>
            </a:r>
            <a:r>
              <a:rPr lang="ko-KR" alt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어워즈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(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제작 및 연출</a:t>
            </a:r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)</a:t>
            </a:r>
            <a:endParaRPr lang="en-US" altLang="ko-KR" sz="16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중계 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                 </a:t>
            </a:r>
            <a:endParaRPr lang="en-US" altLang="ko-KR" sz="14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방송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 2021.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10.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02</a:t>
            </a:r>
          </a:p>
          <a:p>
            <a:pPr>
              <a:lnSpc>
                <a:spcPct val="200000"/>
              </a:lnSpc>
            </a:pP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* 4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년 연속 제작 및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연출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(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생방송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)</a:t>
            </a:r>
            <a:b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</a:b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-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제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2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회 시상식은 코로나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19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바이러스로 인해 취소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91D649-45BE-471F-BBDD-FF7713840398}"/>
              </a:ext>
            </a:extLst>
          </p:cNvPr>
          <p:cNvSpPr txBox="1"/>
          <p:nvPr/>
        </p:nvSpPr>
        <p:spPr>
          <a:xfrm>
            <a:off x="3867153" y="413569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국내 주요 시상식</a:t>
            </a:r>
            <a:r>
              <a:rPr lang="en-US" altLang="ko-KR" b="1" dirty="0">
                <a:solidFill>
                  <a:schemeClr val="bg1"/>
                </a:solidFill>
                <a:latin typeface="+mn-ea"/>
              </a:rPr>
              <a:t> </a:t>
            </a:r>
            <a:endParaRPr lang="ko-KR" altLang="en-US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44657BC-32DF-1141-9F68-A3F3F87BA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23" y="1136233"/>
            <a:ext cx="2563599" cy="256359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8993FD9-B269-BC43-B596-A8CBC612D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247" y="1867367"/>
            <a:ext cx="3188693" cy="32222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CE10CF6-76FE-FD4F-99C5-B7490F2651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239"/>
          <a:stretch/>
        </p:blipFill>
        <p:spPr>
          <a:xfrm>
            <a:off x="3907234" y="4376598"/>
            <a:ext cx="3502439" cy="188413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A4145936-8A21-4C4B-A441-EAA286D89D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321"/>
          <a:stretch/>
        </p:blipFill>
        <p:spPr>
          <a:xfrm>
            <a:off x="5444196" y="7975704"/>
            <a:ext cx="1972398" cy="2648072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26B5091-D384-1044-B6D3-199917DE31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193" y="6255701"/>
            <a:ext cx="3490479" cy="1738705"/>
          </a:xfrm>
          <a:prstGeom prst="rect">
            <a:avLst/>
          </a:prstGeom>
        </p:spPr>
      </p:pic>
      <p:pic>
        <p:nvPicPr>
          <p:cNvPr id="28" name="그림 27" descr="텍스트, 사람, 사람들, 군중이(가) 표시된 사진&#10;&#10;자동 생성된 설명">
            <a:extLst>
              <a:ext uri="{FF2B5EF4-FFF2-40B4-BE49-F238E27FC236}">
                <a16:creationId xmlns:a16="http://schemas.microsoft.com/office/drawing/2014/main" id="{86053C72-2DFE-E341-8FAF-221826C293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3" y="7973598"/>
            <a:ext cx="5728025" cy="2651863"/>
          </a:xfrm>
          <a:prstGeom prst="rect">
            <a:avLst/>
          </a:prstGeom>
        </p:spPr>
      </p:pic>
      <p:pic>
        <p:nvPicPr>
          <p:cNvPr id="29" name="그림 28" descr="사람, 가장, 무대, 여성이(가) 표시된 사진&#10;&#10;자동 생성된 설명">
            <a:extLst>
              <a:ext uri="{FF2B5EF4-FFF2-40B4-BE49-F238E27FC236}">
                <a16:creationId xmlns:a16="http://schemas.microsoft.com/office/drawing/2014/main" id="{93C6C222-FE79-8941-A12F-5E51C688BD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8" y="4371811"/>
            <a:ext cx="3798464" cy="2004745"/>
          </a:xfrm>
          <a:prstGeom prst="rect">
            <a:avLst/>
          </a:prstGeom>
        </p:spPr>
      </p:pic>
      <p:pic>
        <p:nvPicPr>
          <p:cNvPr id="30" name="그림 29" descr="텍스트, 장면, 길, 도로이(가) 표시된 사진&#10;&#10;자동 생성된 설명">
            <a:extLst>
              <a:ext uri="{FF2B5EF4-FFF2-40B4-BE49-F238E27FC236}">
                <a16:creationId xmlns:a16="http://schemas.microsoft.com/office/drawing/2014/main" id="{BBA52069-73FE-204F-B60F-478D2C33D46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5"/>
          <a:stretch/>
        </p:blipFill>
        <p:spPr>
          <a:xfrm>
            <a:off x="112877" y="6069613"/>
            <a:ext cx="3831204" cy="19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37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39"/>
            <a:ext cx="7561263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375146" y="1026220"/>
            <a:ext cx="7221909" cy="558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Asia Song Festival (</a:t>
            </a:r>
            <a:r>
              <a:rPr lang="ko-KR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아시아송</a:t>
            </a:r>
            <a:r>
              <a:rPr lang="ko-KR" alt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 페스티벌</a:t>
            </a:r>
            <a:r>
              <a:rPr lang="en-US" altLang="ko-KR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) – 6</a:t>
            </a:r>
            <a:r>
              <a:rPr lang="ko-KR" alt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년 연속 제작 및 연출</a:t>
            </a:r>
            <a:endParaRPr lang="en-US" altLang="ko-KR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1" y="1746300"/>
            <a:ext cx="1188343" cy="166944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67153" y="44290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국내 대형  페스티벌</a:t>
            </a:r>
            <a:r>
              <a:rPr lang="en-US" altLang="ko-KR" b="1" dirty="0">
                <a:solidFill>
                  <a:schemeClr val="bg1"/>
                </a:solidFill>
                <a:latin typeface="+mn-ea"/>
              </a:rPr>
              <a:t> </a:t>
            </a:r>
            <a:endParaRPr lang="ko-KR" altLang="en-US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501" y="1746300"/>
            <a:ext cx="1201014" cy="16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74" y="1746300"/>
            <a:ext cx="1186283" cy="165521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39515" y="1737838"/>
            <a:ext cx="1167706" cy="16552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-12277" y="3570341"/>
            <a:ext cx="7573540" cy="336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rgbClr val="0070C0"/>
                </a:solidFill>
                <a:cs typeface="Arial" pitchFamily="34" charset="0"/>
              </a:rPr>
              <a:t>- 2013 </a:t>
            </a:r>
            <a:r>
              <a:rPr lang="ko-KR" altLang="en-US" sz="1100" b="1" dirty="0" err="1">
                <a:solidFill>
                  <a:srgbClr val="0070C0"/>
                </a:solidFill>
                <a:cs typeface="Arial" pitchFamily="34" charset="0"/>
              </a:rPr>
              <a:t>아시아송</a:t>
            </a:r>
            <a:r>
              <a:rPr lang="ko-KR" altLang="en-US" sz="1100" b="1" dirty="0">
                <a:solidFill>
                  <a:srgbClr val="0070C0"/>
                </a:solidFill>
                <a:cs typeface="Arial" pitchFamily="34" charset="0"/>
              </a:rPr>
              <a:t> 페스티벌 </a:t>
            </a:r>
            <a:r>
              <a:rPr lang="en-US" altLang="ko-KR" sz="1100" b="1" dirty="0">
                <a:solidFill>
                  <a:srgbClr val="0070C0"/>
                </a:solidFill>
                <a:cs typeface="Arial" pitchFamily="34" charset="0"/>
              </a:rPr>
              <a:t>in Seoul 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 EXO, 2PM,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블락비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걸스데이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크레용팝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제국의 아이들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노브레인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</a:t>
            </a:r>
            <a:b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</a:b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                                               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다이나믹</a:t>
            </a:r>
            <a:r>
              <a:rPr lang="ko-KR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듀오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M.Y.M.P, Aoyama Thelma, G.E.M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- </a:t>
            </a:r>
            <a:r>
              <a:rPr lang="en-US" altLang="ko-KR" sz="1100" b="1" dirty="0">
                <a:solidFill>
                  <a:srgbClr val="0070C0"/>
                </a:solidFill>
                <a:cs typeface="Arial" pitchFamily="34" charset="0"/>
              </a:rPr>
              <a:t>2014 </a:t>
            </a:r>
            <a:r>
              <a:rPr lang="ko-KR" altLang="en-US" sz="1100" b="1" dirty="0" err="1">
                <a:solidFill>
                  <a:srgbClr val="0070C0"/>
                </a:solidFill>
                <a:cs typeface="Arial" pitchFamily="34" charset="0"/>
              </a:rPr>
              <a:t>아시아송</a:t>
            </a:r>
            <a:r>
              <a:rPr lang="ko-KR" altLang="en-US" sz="1100" b="1" dirty="0">
                <a:solidFill>
                  <a:srgbClr val="0070C0"/>
                </a:solidFill>
                <a:cs typeface="Arial" pitchFamily="34" charset="0"/>
              </a:rPr>
              <a:t> 페스티벌 </a:t>
            </a:r>
            <a:r>
              <a:rPr lang="en-US" altLang="ko-KR" sz="1100" b="1" dirty="0">
                <a:solidFill>
                  <a:srgbClr val="0070C0"/>
                </a:solidFill>
                <a:cs typeface="Arial" pitchFamily="34" charset="0"/>
              </a:rPr>
              <a:t>in</a:t>
            </a:r>
            <a:r>
              <a:rPr lang="ko-KR" altLang="en-US" sz="1100" b="1" dirty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en-US" altLang="ko-KR" sz="1100" b="1" dirty="0" err="1">
                <a:solidFill>
                  <a:srgbClr val="0070C0"/>
                </a:solidFill>
                <a:cs typeface="Arial" pitchFamily="34" charset="0"/>
              </a:rPr>
              <a:t>Busan</a:t>
            </a:r>
            <a:r>
              <a:rPr lang="en-US" altLang="ko-KR" sz="1100" b="1" dirty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 EXO-K,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블락비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틴탑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걸스데이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레드벨벳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플라이투더스카이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헨리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</a:t>
            </a:r>
            <a:b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</a:b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                                                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드림걸스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조미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Kyla, </a:t>
            </a:r>
            <a:r>
              <a:rPr lang="en-US" altLang="ko-KR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Afgan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Shokichi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&amp; DJ Hal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- </a:t>
            </a:r>
            <a:r>
              <a:rPr lang="en-US" altLang="ko-KR" sz="1100" b="1" dirty="0">
                <a:solidFill>
                  <a:srgbClr val="0070C0"/>
                </a:solidFill>
                <a:cs typeface="Arial" pitchFamily="34" charset="0"/>
              </a:rPr>
              <a:t>2015 </a:t>
            </a:r>
            <a:r>
              <a:rPr lang="ko-KR" altLang="en-US" sz="1100" b="1" dirty="0" err="1">
                <a:solidFill>
                  <a:srgbClr val="0070C0"/>
                </a:solidFill>
                <a:cs typeface="Arial" pitchFamily="34" charset="0"/>
              </a:rPr>
              <a:t>아시아송</a:t>
            </a:r>
            <a:r>
              <a:rPr lang="ko-KR" altLang="en-US" sz="1100" b="1" dirty="0">
                <a:solidFill>
                  <a:srgbClr val="0070C0"/>
                </a:solidFill>
                <a:cs typeface="Arial" pitchFamily="34" charset="0"/>
              </a:rPr>
              <a:t> 페스티벌 </a:t>
            </a:r>
            <a:r>
              <a:rPr lang="en-US" altLang="ko-KR" sz="1100" b="1" dirty="0">
                <a:solidFill>
                  <a:srgbClr val="0070C0"/>
                </a:solidFill>
                <a:cs typeface="Arial" pitchFamily="34" charset="0"/>
              </a:rPr>
              <a:t>in</a:t>
            </a:r>
            <a:r>
              <a:rPr lang="ko-KR" altLang="en-US" sz="1100" b="1" dirty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en-US" altLang="ko-KR" sz="1100" b="1" dirty="0" err="1">
                <a:solidFill>
                  <a:srgbClr val="0070C0"/>
                </a:solidFill>
                <a:cs typeface="Arial" pitchFamily="34" charset="0"/>
              </a:rPr>
              <a:t>Busan</a:t>
            </a:r>
            <a:r>
              <a:rPr lang="en-US" altLang="ko-KR" sz="1100" b="1" dirty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 EXO, B1A4, </a:t>
            </a:r>
            <a:r>
              <a:rPr lang="ko-KR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방탄소년단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GOT7,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레드벨벳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AKB48(NGT48), </a:t>
            </a:r>
            <a:b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</a:b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                                               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사브리나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진위정</a:t>
            </a:r>
            <a:endParaRPr lang="ko-KR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CJ ONLYONE Medium" pitchFamily="18" charset="-127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- </a:t>
            </a:r>
            <a:r>
              <a:rPr lang="en-US" altLang="ko-KR" sz="1100" b="1" dirty="0">
                <a:solidFill>
                  <a:srgbClr val="0070C0"/>
                </a:solidFill>
                <a:cs typeface="Arial" pitchFamily="34" charset="0"/>
              </a:rPr>
              <a:t>2016 </a:t>
            </a:r>
            <a:r>
              <a:rPr lang="ko-KR" altLang="en-US" sz="1100" b="1" dirty="0" err="1">
                <a:solidFill>
                  <a:srgbClr val="0070C0"/>
                </a:solidFill>
                <a:cs typeface="Arial" pitchFamily="34" charset="0"/>
              </a:rPr>
              <a:t>아시아송</a:t>
            </a:r>
            <a:r>
              <a:rPr lang="ko-KR" altLang="en-US" sz="1100" b="1" dirty="0">
                <a:solidFill>
                  <a:srgbClr val="0070C0"/>
                </a:solidFill>
                <a:cs typeface="Arial" pitchFamily="34" charset="0"/>
              </a:rPr>
              <a:t> 페스티벌 </a:t>
            </a:r>
            <a:r>
              <a:rPr lang="en-US" altLang="ko-KR" sz="1100" b="1" dirty="0">
                <a:solidFill>
                  <a:srgbClr val="0070C0"/>
                </a:solidFill>
                <a:cs typeface="Arial" pitchFamily="34" charset="0"/>
              </a:rPr>
              <a:t>in</a:t>
            </a:r>
            <a:r>
              <a:rPr lang="ko-KR" altLang="en-US" sz="1100" b="1" dirty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en-US" altLang="ko-KR" sz="1100" b="1" dirty="0" err="1">
                <a:solidFill>
                  <a:srgbClr val="0070C0"/>
                </a:solidFill>
                <a:cs typeface="Arial" pitchFamily="34" charset="0"/>
              </a:rPr>
              <a:t>Busan</a:t>
            </a:r>
            <a:r>
              <a:rPr lang="en-US" altLang="ko-KR" sz="1100" b="1" dirty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 EXO,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트와이스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세븐틴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사이먼</a:t>
            </a:r>
            <a:r>
              <a:rPr lang="ko-KR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도미닉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NCT 127, NCT DREAM, </a:t>
            </a:r>
            <a:b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</a:b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                                               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마마무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베이식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젠틀본스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션리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누포옥띤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카타히라</a:t>
            </a:r>
            <a:r>
              <a:rPr lang="ko-KR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리나</a:t>
            </a:r>
            <a:endParaRPr lang="ko-KR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CJ ONLYONE Medium" pitchFamily="18" charset="-127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altLang="ko-KR" sz="1100" b="1" dirty="0">
                <a:solidFill>
                  <a:srgbClr val="0070C0"/>
                </a:solidFill>
                <a:ea typeface="맑은 고딕"/>
                <a:cs typeface="Arial" pitchFamily="34" charset="0"/>
              </a:rPr>
              <a:t>2017 </a:t>
            </a:r>
            <a:r>
              <a:rPr lang="ko-KR" altLang="en-US" sz="1100" b="1" dirty="0" err="1">
                <a:solidFill>
                  <a:srgbClr val="0070C0"/>
                </a:solidFill>
                <a:ea typeface="맑은 고딕"/>
                <a:cs typeface="Arial" pitchFamily="34" charset="0"/>
              </a:rPr>
              <a:t>아시아송</a:t>
            </a:r>
            <a:r>
              <a:rPr lang="ko-KR" altLang="en-US" sz="1100" b="1" dirty="0">
                <a:solidFill>
                  <a:srgbClr val="0070C0"/>
                </a:solidFill>
                <a:ea typeface="맑은 고딕"/>
                <a:cs typeface="Arial" pitchFamily="34" charset="0"/>
              </a:rPr>
              <a:t> 페스티벌 </a:t>
            </a:r>
            <a:r>
              <a:rPr lang="en-US" altLang="ko-KR" sz="1100" b="1" dirty="0">
                <a:solidFill>
                  <a:srgbClr val="0070C0"/>
                </a:solidFill>
                <a:ea typeface="맑은 고딕"/>
                <a:cs typeface="Arial" pitchFamily="34" charset="0"/>
              </a:rPr>
              <a:t>in</a:t>
            </a:r>
            <a:r>
              <a:rPr lang="ko-KR" altLang="en-US" sz="1100" b="1" dirty="0">
                <a:solidFill>
                  <a:srgbClr val="0070C0"/>
                </a:solidFill>
                <a:ea typeface="맑은 고딕"/>
                <a:cs typeface="Arial" pitchFamily="34" charset="0"/>
              </a:rPr>
              <a:t> </a:t>
            </a:r>
            <a:r>
              <a:rPr lang="en-US" altLang="ko-KR" sz="1100" b="1" dirty="0">
                <a:solidFill>
                  <a:srgbClr val="0070C0"/>
                </a:solidFill>
                <a:ea typeface="맑은 고딕"/>
                <a:cs typeface="Arial" pitchFamily="34" charset="0"/>
              </a:rPr>
              <a:t>Busan 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: EXO, </a:t>
            </a:r>
            <a:r>
              <a:rPr lang="ko-KR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태연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다이나믹듀오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마마무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이스트라이트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나카시마</a:t>
            </a:r>
            <a:r>
              <a:rPr lang="ko-KR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미카</a:t>
            </a:r>
            <a:b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</a:b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                                              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자라라슨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모카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마이카펠라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샤에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모리셋</a:t>
            </a:r>
            <a:r>
              <a:rPr lang="ko-KR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아몬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동니</a:t>
            </a:r>
            <a:endParaRPr lang="en-US" altLang="ko-KR" sz="1100" b="1" dirty="0">
              <a:solidFill>
                <a:schemeClr val="tx1">
                  <a:lumMod val="85000"/>
                  <a:lumOff val="15000"/>
                </a:schemeClr>
              </a:solidFill>
              <a:ea typeface="맑은 고딕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altLang="ko-KR" sz="1100" b="1" dirty="0">
                <a:solidFill>
                  <a:srgbClr val="0070C0"/>
                </a:solidFill>
                <a:ea typeface="맑은 고딕"/>
                <a:cs typeface="Arial" pitchFamily="34" charset="0"/>
              </a:rPr>
              <a:t>2018 </a:t>
            </a:r>
            <a:r>
              <a:rPr lang="ko-KR" altLang="en-US" sz="1100" b="1" dirty="0" err="1">
                <a:solidFill>
                  <a:srgbClr val="0070C0"/>
                </a:solidFill>
                <a:ea typeface="맑은 고딕"/>
                <a:cs typeface="Arial" pitchFamily="34" charset="0"/>
              </a:rPr>
              <a:t>아시아송</a:t>
            </a:r>
            <a:r>
              <a:rPr lang="ko-KR" altLang="en-US" sz="1100" b="1" dirty="0">
                <a:solidFill>
                  <a:srgbClr val="0070C0"/>
                </a:solidFill>
                <a:ea typeface="맑은 고딕"/>
                <a:cs typeface="Arial" pitchFamily="34" charset="0"/>
              </a:rPr>
              <a:t> 페스티벌 </a:t>
            </a:r>
            <a:r>
              <a:rPr lang="en-US" altLang="ko-KR" sz="1100" b="1" dirty="0">
                <a:solidFill>
                  <a:srgbClr val="0070C0"/>
                </a:solidFill>
                <a:ea typeface="맑은 고딕"/>
                <a:cs typeface="Arial" pitchFamily="34" charset="0"/>
              </a:rPr>
              <a:t>in Busan 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: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워너원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세븐틴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레드벨벳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뉴이스트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W,</a:t>
            </a:r>
            <a:r>
              <a:rPr lang="ko-KR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모모랜드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더보이즈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, MXM, YDPP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                                                  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정세운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,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프로미스나인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 C.T.O,  </a:t>
            </a:r>
            <a:r>
              <a:rPr lang="ko-KR" alt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나지상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, </a:t>
            </a:r>
            <a:r>
              <a:rPr lang="en-US" altLang="ko-KR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Sudannayuzuyully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Morisstte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Amon,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                                                  E-girls, Vu Cat </a:t>
            </a:r>
            <a:r>
              <a:rPr lang="en-US" altLang="ko-KR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Tuong</a:t>
            </a:r>
            <a:endParaRPr lang="en-US" altLang="ko-KR" sz="1100" b="1" dirty="0">
              <a:solidFill>
                <a:schemeClr val="tx1">
                  <a:lumMod val="85000"/>
                  <a:lumOff val="15000"/>
                </a:schemeClr>
              </a:solidFill>
              <a:ea typeface="맑은 고딕"/>
              <a:cs typeface="Arial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8A5C9A4-4FF0-46C5-8FDB-6CD681404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221" y="1734413"/>
            <a:ext cx="1183739" cy="165521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" y="8656641"/>
            <a:ext cx="2730760" cy="153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 r="5302"/>
          <a:stretch/>
        </p:blipFill>
        <p:spPr bwMode="auto">
          <a:xfrm>
            <a:off x="2484487" y="6931866"/>
            <a:ext cx="2654584" cy="172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r="5397"/>
          <a:stretch/>
        </p:blipFill>
        <p:spPr bwMode="auto">
          <a:xfrm>
            <a:off x="5102533" y="6931866"/>
            <a:ext cx="2448272" cy="172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931865"/>
            <a:ext cx="2484486" cy="172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489" y="8657096"/>
            <a:ext cx="2424371" cy="153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204" y="8649021"/>
            <a:ext cx="2496601" cy="1543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2901295" y="9883204"/>
            <a:ext cx="117073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43E5148F-2DCE-4A73-8E30-C9C2142E4E5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927" y="1734414"/>
            <a:ext cx="1216060" cy="165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27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39"/>
            <a:ext cx="7561263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3636615" y="1917606"/>
            <a:ext cx="479903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2013 </a:t>
            </a:r>
            <a:r>
              <a:rPr lang="en-US" altLang="ko-K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Jisan</a:t>
            </a:r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 World Rock Festival</a:t>
            </a:r>
          </a:p>
          <a:p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                         (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지산 </a:t>
            </a:r>
            <a:r>
              <a:rPr lang="ko-KR" altLang="en-US" sz="1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월드락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페스티벌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)</a:t>
            </a:r>
            <a:endParaRPr lang="en-US" altLang="ko-KR" sz="12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200000"/>
              </a:lnSpc>
            </a:pPr>
            <a:endParaRPr lang="en-US" altLang="ko-KR" sz="14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장   소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</a:t>
            </a:r>
            <a:r>
              <a:rPr lang="ko-KR" alt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지산포레스트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  <a:r>
              <a:rPr lang="ko-KR" alt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리조트</a:t>
            </a:r>
            <a:endParaRPr lang="en-US" altLang="ko-KR" sz="14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날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   짜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 2013.8.2 ~ 8.4 (3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일간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)</a:t>
            </a:r>
            <a:b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</a:b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출   연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 </a:t>
            </a:r>
            <a:r>
              <a:rPr lang="en-US" altLang="ko-KR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Jamiroquai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Placebo, </a:t>
            </a:r>
            <a:r>
              <a:rPr lang="en-US" altLang="ko-KR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Nas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外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80</a:t>
            </a:r>
            <a:r>
              <a:rPr lang="ko-KR" alt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여팀</a:t>
            </a:r>
            <a:endParaRPr lang="ko-KR" altLang="en-US" sz="14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8812"/>
            <a:ext cx="3564607" cy="4884518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51" y="8146824"/>
            <a:ext cx="4061043" cy="231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13330"/>
            <a:ext cx="3814628" cy="234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592" y="5813330"/>
            <a:ext cx="3770672" cy="234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76" y="8155012"/>
            <a:ext cx="382890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67153" y="42925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국내 대형  페스티벌</a:t>
            </a:r>
            <a:r>
              <a:rPr lang="en-US" altLang="ko-KR" b="1" dirty="0">
                <a:solidFill>
                  <a:schemeClr val="bg1"/>
                </a:solidFill>
                <a:latin typeface="+mn-ea"/>
              </a:rPr>
              <a:t> </a:t>
            </a:r>
            <a:endParaRPr lang="ko-KR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2152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9"/>
          <a:stretch/>
        </p:blipFill>
        <p:spPr>
          <a:xfrm>
            <a:off x="1111" y="508"/>
            <a:ext cx="7560152" cy="10257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15" y="509"/>
            <a:ext cx="3924648" cy="99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38"/>
            <a:ext cx="7561263" cy="10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2639" y="44086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국내 대형 페스티벌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82610515-8DA9-4BC1-AD1C-B18C3B89FB68}"/>
              </a:ext>
            </a:extLst>
          </p:cNvPr>
          <p:cNvSpPr/>
          <p:nvPr/>
        </p:nvSpPr>
        <p:spPr>
          <a:xfrm>
            <a:off x="3385095" y="1507739"/>
            <a:ext cx="4572000" cy="47635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2018 </a:t>
            </a:r>
            <a:r>
              <a:rPr lang="ko-KR" alt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부산원아시아페스티벌</a:t>
            </a:r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(BOF)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 폐막공연</a:t>
            </a:r>
            <a:endParaRPr lang="en-US" altLang="ko-KR" sz="16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(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연출 및 출연진 섭외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)</a:t>
            </a:r>
            <a:endParaRPr lang="en-US" altLang="ko-KR" sz="14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200000"/>
              </a:lnSpc>
            </a:pPr>
            <a:endParaRPr lang="en-US" altLang="ko-KR" sz="1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주   최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주   관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</a:t>
            </a:r>
            <a:endParaRPr lang="en-US" altLang="ko-KR" sz="14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채   널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방   송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 2018.10.28</a:t>
            </a: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장   소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</a:t>
            </a:r>
            <a:r>
              <a:rPr lang="ko-KR" alt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부산아시아드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주경기장</a:t>
            </a:r>
            <a:endParaRPr lang="en-US" altLang="ko-KR" sz="14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출연가수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</a:t>
            </a:r>
            <a:r>
              <a:rPr lang="ko-KR" alt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레드벨벳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NCT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드림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</a:t>
            </a:r>
            <a:r>
              <a:rPr lang="ko-KR" alt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다이나믹듀오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</a:t>
            </a:r>
            <a:b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</a:b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             </a:t>
            </a:r>
            <a:r>
              <a:rPr lang="ko-KR" alt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아스트로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</a:t>
            </a:r>
            <a:r>
              <a:rPr lang="ko-KR" alt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틴탑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</a:t>
            </a:r>
            <a:r>
              <a:rPr lang="ko-KR" alt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에이프릴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카드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</a:t>
            </a: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             </a:t>
            </a:r>
            <a:r>
              <a:rPr lang="ko-KR" alt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마이티마우스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리듬파워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등</a:t>
            </a:r>
            <a:endParaRPr lang="en-US" altLang="ko-KR" sz="14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422FEED-AA9D-4B71-8D5E-B54339ADB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544" y="3837258"/>
            <a:ext cx="641755" cy="251398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897028B-3C29-49A3-950A-63624BA3B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978" y="3008929"/>
            <a:ext cx="944325" cy="28865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E835602-C98E-4A49-B6C2-980D7E077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431" y="3377926"/>
            <a:ext cx="1093122" cy="30758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80AFC3A-3A91-48AA-9D3C-514062102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55" y="1510145"/>
            <a:ext cx="3129885" cy="444217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5C7787A-C47E-4A04-864A-761B409814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660" y="6293926"/>
            <a:ext cx="3665766" cy="2160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5FC48F3-453B-4D68-AF47-85571951EF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7945" y="6293927"/>
            <a:ext cx="3729562" cy="216024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844548C-1FC9-4FF4-9FBF-A8C6E3265F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660" y="8371036"/>
            <a:ext cx="3729563" cy="220808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55C5828-4810-44AB-BA87-E312A08C05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6224" y="8371035"/>
            <a:ext cx="3607518" cy="220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25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39"/>
            <a:ext cx="7561263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159122" y="780606"/>
            <a:ext cx="7221909" cy="558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인천공항 스카이 페스티벌</a:t>
            </a:r>
            <a:r>
              <a:rPr lang="en-US" altLang="ko-KR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 </a:t>
            </a:r>
            <a:r>
              <a:rPr lang="en-US" altLang="ko-KR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(3</a:t>
            </a:r>
            <a:r>
              <a:rPr lang="ko-KR" alt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년 연속 제작 및 연출 </a:t>
            </a:r>
            <a:r>
              <a:rPr lang="en-US" altLang="ko-KR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&amp;</a:t>
            </a:r>
            <a:r>
              <a:rPr lang="ko-KR" alt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 출연진 섭외</a:t>
            </a:r>
            <a:r>
              <a:rPr lang="en-US" altLang="ko-KR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)</a:t>
            </a:r>
            <a:endParaRPr lang="en-US" altLang="ko-KR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67153" y="44290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국내 대형  페스티벌</a:t>
            </a:r>
            <a:r>
              <a:rPr lang="en-US" altLang="ko-KR" b="1" dirty="0">
                <a:solidFill>
                  <a:schemeClr val="bg1"/>
                </a:solidFill>
                <a:latin typeface="+mn-ea"/>
              </a:rPr>
              <a:t> </a:t>
            </a:r>
            <a:endParaRPr lang="ko-KR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56902" y="4195157"/>
            <a:ext cx="7902174" cy="457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altLang="ko-KR" sz="1150" b="1" dirty="0">
                <a:solidFill>
                  <a:srgbClr val="0070C0"/>
                </a:solidFill>
                <a:cs typeface="Arial" pitchFamily="34" charset="0"/>
              </a:rPr>
              <a:t>2017 </a:t>
            </a:r>
            <a:r>
              <a:rPr lang="ko-KR" altLang="en-US" sz="1150" b="1" dirty="0">
                <a:solidFill>
                  <a:srgbClr val="0070C0"/>
                </a:solidFill>
                <a:cs typeface="Arial" pitchFamily="34" charset="0"/>
              </a:rPr>
              <a:t>인천공항 </a:t>
            </a:r>
            <a:r>
              <a:rPr lang="ko-KR" altLang="en-US" sz="1150" b="1" dirty="0" err="1">
                <a:solidFill>
                  <a:srgbClr val="0070C0"/>
                </a:solidFill>
                <a:cs typeface="Arial" pitchFamily="34" charset="0"/>
              </a:rPr>
              <a:t>스카이페스티벌</a:t>
            </a:r>
            <a:endParaRPr lang="en-US" altLang="ko-KR" sz="1150" b="1" dirty="0">
              <a:solidFill>
                <a:srgbClr val="0070C0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150" b="1" dirty="0">
                <a:solidFill>
                  <a:srgbClr val="0070C0"/>
                </a:solidFill>
                <a:cs typeface="Arial" pitchFamily="34" charset="0"/>
              </a:rPr>
              <a:t>  &lt;</a:t>
            </a:r>
            <a:r>
              <a:rPr lang="ko-KR" altLang="en-US" sz="1150" b="1" dirty="0">
                <a:solidFill>
                  <a:srgbClr val="0070C0"/>
                </a:solidFill>
                <a:cs typeface="Arial" pitchFamily="34" charset="0"/>
              </a:rPr>
              <a:t>크로스오버 콘서트</a:t>
            </a:r>
            <a:r>
              <a:rPr lang="en-US" altLang="ko-KR" sz="1150" b="1" dirty="0">
                <a:solidFill>
                  <a:srgbClr val="0070C0"/>
                </a:solidFill>
                <a:cs typeface="Arial" pitchFamily="34" charset="0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조수미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옥주현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나윤선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하석배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고재근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모스틀리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필하모닉 오케스트라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1150" b="1" dirty="0">
                <a:solidFill>
                  <a:srgbClr val="0070C0"/>
                </a:solidFill>
                <a:cs typeface="Arial" pitchFamily="34" charset="0"/>
              </a:rPr>
              <a:t> &lt;M.net M</a:t>
            </a:r>
            <a:r>
              <a:rPr lang="ko-KR" altLang="en-US" sz="1150" b="1" dirty="0">
                <a:solidFill>
                  <a:srgbClr val="0070C0"/>
                </a:solidFill>
                <a:cs typeface="Arial" pitchFamily="34" charset="0"/>
              </a:rPr>
              <a:t>슈퍼콘서트</a:t>
            </a:r>
            <a:r>
              <a:rPr lang="en-US" altLang="ko-KR" sz="1150" b="1" dirty="0">
                <a:solidFill>
                  <a:srgbClr val="0070C0"/>
                </a:solidFill>
                <a:cs typeface="Arial" pitchFamily="34" charset="0"/>
              </a:rPr>
              <a:t>&gt;</a:t>
            </a:r>
            <a:endParaRPr lang="en-US" altLang="ko-KR" sz="115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 </a:t>
            </a:r>
            <a:r>
              <a:rPr lang="en-US" altLang="ko-KR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Wanna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One, NCT127, B1A4, VIXX LR,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사무엘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라붐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CLC,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보이프렌드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페이버릿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드림캐쳐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애플비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온앤오프</a:t>
            </a:r>
            <a:endParaRPr lang="en-US" altLang="ko-KR" sz="115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115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altLang="ko-KR" sz="1150" b="1" dirty="0">
                <a:solidFill>
                  <a:srgbClr val="0070C0"/>
                </a:solidFill>
                <a:cs typeface="Arial" pitchFamily="34" charset="0"/>
              </a:rPr>
              <a:t>2018 </a:t>
            </a:r>
            <a:r>
              <a:rPr lang="ko-KR" altLang="en-US" sz="1150" b="1" dirty="0">
                <a:solidFill>
                  <a:srgbClr val="0070C0"/>
                </a:solidFill>
                <a:cs typeface="Arial" pitchFamily="34" charset="0"/>
              </a:rPr>
              <a:t>인천공항 </a:t>
            </a:r>
            <a:r>
              <a:rPr lang="ko-KR" altLang="en-US" sz="1150" b="1" dirty="0" err="1">
                <a:solidFill>
                  <a:srgbClr val="0070C0"/>
                </a:solidFill>
                <a:cs typeface="Arial" pitchFamily="34" charset="0"/>
              </a:rPr>
              <a:t>스카이페스티벌</a:t>
            </a:r>
            <a:endParaRPr lang="en-US" altLang="ko-KR" sz="1150" b="1" dirty="0">
              <a:solidFill>
                <a:srgbClr val="0070C0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150" b="1" dirty="0">
                <a:solidFill>
                  <a:srgbClr val="0070C0"/>
                </a:solidFill>
                <a:cs typeface="Arial" pitchFamily="34" charset="0"/>
              </a:rPr>
              <a:t> &lt;</a:t>
            </a:r>
            <a:r>
              <a:rPr lang="ko-KR" altLang="en-US" sz="1150" b="1" dirty="0">
                <a:solidFill>
                  <a:srgbClr val="0070C0"/>
                </a:solidFill>
                <a:cs typeface="Arial" pitchFamily="34" charset="0"/>
              </a:rPr>
              <a:t>크로스오버 콘서트</a:t>
            </a:r>
            <a:r>
              <a:rPr lang="en-US" altLang="ko-KR" sz="1150" b="1" dirty="0">
                <a:solidFill>
                  <a:srgbClr val="0070C0"/>
                </a:solidFill>
                <a:cs typeface="Arial" pitchFamily="34" charset="0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임태경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김소현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카이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송소희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양방언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모스틀리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필하모닉 오케스트라</a:t>
            </a:r>
            <a:endParaRPr lang="en-US" altLang="ko-KR" sz="115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150" b="1" dirty="0">
                <a:solidFill>
                  <a:srgbClr val="0070C0"/>
                </a:solidFill>
                <a:cs typeface="Arial" pitchFamily="34" charset="0"/>
              </a:rPr>
              <a:t> &lt; M.net M</a:t>
            </a:r>
            <a:r>
              <a:rPr lang="ko-KR" altLang="en-US" sz="1150" b="1" dirty="0">
                <a:solidFill>
                  <a:srgbClr val="0070C0"/>
                </a:solidFill>
                <a:cs typeface="Arial" pitchFamily="34" charset="0"/>
              </a:rPr>
              <a:t>슈퍼콘서트</a:t>
            </a:r>
            <a:r>
              <a:rPr lang="en-US" altLang="ko-KR" sz="1150" b="1" dirty="0">
                <a:solidFill>
                  <a:srgbClr val="0070C0"/>
                </a:solidFill>
                <a:cs typeface="Arial" pitchFamily="34" charset="0"/>
              </a:rPr>
              <a:t>&gt;</a:t>
            </a:r>
            <a:endParaRPr lang="en-US" altLang="ko-KR" sz="115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 EXO, Red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Velvet, NCT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DREAM,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이달의소녀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XXYX, </a:t>
            </a:r>
            <a:r>
              <a:rPr lang="en-US" altLang="ko-KR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WekiMeki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A.C.E, IN2IT, TRCNG,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더이스트라이트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헤이걸스</a:t>
            </a:r>
            <a:endParaRPr lang="en-US" altLang="ko-KR" sz="115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115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altLang="ko-KR" sz="1150" b="1" dirty="0">
                <a:solidFill>
                  <a:srgbClr val="0070C0"/>
                </a:solidFill>
                <a:cs typeface="Arial" pitchFamily="34" charset="0"/>
              </a:rPr>
              <a:t>2019 </a:t>
            </a:r>
            <a:r>
              <a:rPr lang="ko-KR" altLang="en-US" sz="1150" b="1" dirty="0">
                <a:solidFill>
                  <a:srgbClr val="0070C0"/>
                </a:solidFill>
                <a:cs typeface="Arial" pitchFamily="34" charset="0"/>
              </a:rPr>
              <a:t>인천공항 </a:t>
            </a:r>
            <a:r>
              <a:rPr lang="ko-KR" altLang="en-US" sz="1150" b="1" dirty="0" err="1">
                <a:solidFill>
                  <a:srgbClr val="0070C0"/>
                </a:solidFill>
                <a:cs typeface="Arial" pitchFamily="34" charset="0"/>
              </a:rPr>
              <a:t>스카이페스티벌</a:t>
            </a:r>
            <a:endParaRPr lang="en-US" altLang="ko-KR" sz="1150" b="1" dirty="0">
              <a:solidFill>
                <a:srgbClr val="0070C0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150" b="1" dirty="0">
                <a:solidFill>
                  <a:srgbClr val="0070C0"/>
                </a:solidFill>
                <a:cs typeface="Arial" pitchFamily="34" charset="0"/>
              </a:rPr>
              <a:t> &lt;</a:t>
            </a:r>
            <a:r>
              <a:rPr lang="ko-KR" altLang="en-US" sz="1150" b="1" dirty="0">
                <a:solidFill>
                  <a:srgbClr val="0070C0"/>
                </a:solidFill>
                <a:cs typeface="Arial" pitchFamily="34" charset="0"/>
              </a:rPr>
              <a:t>크로스오버 콘서트</a:t>
            </a:r>
            <a:r>
              <a:rPr lang="en-US" altLang="ko-KR" sz="1150" b="1" dirty="0">
                <a:solidFill>
                  <a:srgbClr val="0070C0"/>
                </a:solidFill>
                <a:cs typeface="Arial" pitchFamily="34" charset="0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 Steve </a:t>
            </a:r>
            <a:r>
              <a:rPr lang="en-US" altLang="ko-KR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Barakatt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신영옥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마이클리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포르테 디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콰트로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모스트리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필하모닉 오케스트라</a:t>
            </a:r>
            <a:endParaRPr lang="en-US" altLang="ko-KR" sz="115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150" b="1" dirty="0">
                <a:solidFill>
                  <a:srgbClr val="0070C0"/>
                </a:solidFill>
                <a:cs typeface="Arial" pitchFamily="34" charset="0"/>
              </a:rPr>
              <a:t> &lt; KBS JOY, KBS DRAMA, KBS W </a:t>
            </a:r>
            <a:r>
              <a:rPr lang="ko-KR" altLang="en-US" sz="1150" b="1" dirty="0" err="1">
                <a:solidFill>
                  <a:srgbClr val="0070C0"/>
                </a:solidFill>
                <a:cs typeface="Arial" pitchFamily="34" charset="0"/>
              </a:rPr>
              <a:t>동시생방송</a:t>
            </a:r>
            <a:r>
              <a:rPr lang="ko-KR" altLang="en-US" sz="1150" b="1" dirty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en-US" altLang="ko-KR" sz="1150" b="1" dirty="0">
                <a:solidFill>
                  <a:srgbClr val="0070C0"/>
                </a:solidFill>
                <a:cs typeface="Arial" pitchFamily="34" charset="0"/>
              </a:rPr>
              <a:t>&gt;</a:t>
            </a:r>
            <a:endParaRPr lang="en-US" altLang="ko-KR" sz="115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 Red Velvet, NCT DREAM,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청하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Straykids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THE BOYZ,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황치열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등</a:t>
            </a:r>
            <a:endParaRPr lang="en-US" altLang="ko-KR" sz="115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FFBDF97-68B9-45EE-9F18-EB3FCC194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28" y="1440918"/>
            <a:ext cx="1963375" cy="268164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B59123D-DBC0-4058-95A2-D00092DD67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03"/>
          <a:stretch/>
        </p:blipFill>
        <p:spPr>
          <a:xfrm>
            <a:off x="2767229" y="1418187"/>
            <a:ext cx="2021514" cy="270335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51E61A3B-220B-4866-B5D4-8911A28A04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69" t="23385" r="26192" b="24604"/>
          <a:stretch/>
        </p:blipFill>
        <p:spPr>
          <a:xfrm>
            <a:off x="687760" y="8946819"/>
            <a:ext cx="3164879" cy="162043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56A9DD6-1CC1-4678-AF63-34C660F6BD41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854483" y="8947100"/>
            <a:ext cx="3166508" cy="1620436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09113915-62C2-4CB4-8524-126B30860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5043" y="1415288"/>
            <a:ext cx="1911932" cy="270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90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9"/>
          <a:stretch/>
        </p:blipFill>
        <p:spPr>
          <a:xfrm>
            <a:off x="1111" y="508"/>
            <a:ext cx="7560152" cy="10257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15" y="509"/>
            <a:ext cx="3924648" cy="99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38"/>
            <a:ext cx="7561263" cy="10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2639" y="44086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국내  대형 페스티벌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82610515-8DA9-4BC1-AD1C-B18C3B89FB68}"/>
              </a:ext>
            </a:extLst>
          </p:cNvPr>
          <p:cNvSpPr/>
          <p:nvPr/>
        </p:nvSpPr>
        <p:spPr>
          <a:xfrm>
            <a:off x="3196413" y="1314252"/>
            <a:ext cx="4364850" cy="445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2018 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인천 </a:t>
            </a:r>
            <a:r>
              <a:rPr lang="ko-KR" alt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케이팝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(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INK)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CONCERT (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제작 및 연출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)</a:t>
            </a:r>
            <a:endParaRPr lang="en-US" altLang="ko-KR" sz="14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200000"/>
              </a:lnSpc>
            </a:pPr>
            <a:endParaRPr lang="en-US" altLang="ko-KR" sz="1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주    최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 </a:t>
            </a: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주    관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생중계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</a:t>
            </a:r>
          </a:p>
          <a:p>
            <a:pPr>
              <a:lnSpc>
                <a:spcPct val="200000"/>
              </a:lnSpc>
            </a:pPr>
            <a:endParaRPr lang="en-US" altLang="ko-KR" sz="14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온라인방송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 </a:t>
            </a: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방   송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 2018. 09.01</a:t>
            </a: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장   소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인천 문학경기장</a:t>
            </a:r>
            <a:endParaRPr lang="en-US" altLang="ko-KR" sz="14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출연가수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</a:t>
            </a:r>
            <a:r>
              <a:rPr lang="ko-KR" alt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레드벨벳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</a:t>
            </a:r>
            <a:r>
              <a:rPr lang="ko-KR" alt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뉴이스트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W, AOA, NCT127</a:t>
            </a:r>
          </a:p>
          <a:p>
            <a:pPr>
              <a:lnSpc>
                <a:spcPct val="200000"/>
              </a:lnSpc>
            </a:pP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              B.A.P,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우주소녀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</a:t>
            </a:r>
            <a:r>
              <a:rPr lang="ko-KR" alt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아스트로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외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15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팀</a:t>
            </a:r>
            <a:endParaRPr lang="en-US" altLang="ko-KR" sz="14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4F12B30-D466-469C-A52D-6697E5FF9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451" y="1970764"/>
            <a:ext cx="1294104" cy="31020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93ED739-61D2-4DFB-BBD7-9D9142075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0055" y="2389566"/>
            <a:ext cx="1110548" cy="29799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41E396D-69A6-4137-82D7-8E904D3F78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8555" y="2389566"/>
            <a:ext cx="1049660" cy="26950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87AF0F9-AA35-4BEA-A05C-12511FF13D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2770" y="2820038"/>
            <a:ext cx="1110548" cy="32021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A029C88-EE68-4C4E-BB6B-AB6BA489B5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9153" y="2807716"/>
            <a:ext cx="1110548" cy="38593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E2D7ACA-2A77-4DF2-A89E-B99BC7F1DB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7994" y="2793860"/>
            <a:ext cx="853638" cy="36025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490FCFA-F83E-4C45-87D4-8D4C5E1305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6163" y="3581286"/>
            <a:ext cx="330451" cy="34812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94BEBA4E-12C2-4C21-B968-1E1809304D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0056" y="3255661"/>
            <a:ext cx="957799" cy="14522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FCF77DC9-CB02-40EE-AA78-AC2A5986E2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3" y="1376293"/>
            <a:ext cx="2990850" cy="4193295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25D60D1-F6B9-49A9-BE9C-328C5C948C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2364" y="6161750"/>
            <a:ext cx="3578268" cy="200061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FB1A692-602B-4C6E-AE16-4A42CB89A4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75990" y="6165836"/>
            <a:ext cx="3502561" cy="20067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8F24AC1-F7F1-437A-B4B7-94C39988FD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9983" y="8162370"/>
            <a:ext cx="3580968" cy="208087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A24FAC9-891B-41B8-A610-E87304E819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73012" y="8164093"/>
            <a:ext cx="3502561" cy="20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78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9"/>
          <a:stretch/>
        </p:blipFill>
        <p:spPr>
          <a:xfrm>
            <a:off x="1111" y="508"/>
            <a:ext cx="7560152" cy="10257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15" y="509"/>
            <a:ext cx="3924648" cy="99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38"/>
            <a:ext cx="7561263" cy="10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2639" y="44086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국내  대형 페스티벌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82610515-8DA9-4BC1-AD1C-B18C3B89FB68}"/>
              </a:ext>
            </a:extLst>
          </p:cNvPr>
          <p:cNvSpPr/>
          <p:nvPr/>
        </p:nvSpPr>
        <p:spPr>
          <a:xfrm>
            <a:off x="2997290" y="1375325"/>
            <a:ext cx="4846813" cy="4389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2019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강남페스티벌 영동대로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K-POP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콘서트</a:t>
            </a:r>
            <a:br>
              <a:rPr lang="en-US" altLang="ko-KR" sz="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</a:br>
            <a:r>
              <a:rPr lang="en-US" altLang="ko-KR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(</a:t>
            </a:r>
            <a:r>
              <a:rPr lang="ko-KR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제작 및 연출 </a:t>
            </a:r>
            <a:r>
              <a:rPr lang="en-US" altLang="ko-KR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&amp; </a:t>
            </a:r>
            <a:r>
              <a:rPr lang="ko-KR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출연진 섭외</a:t>
            </a:r>
            <a:r>
              <a:rPr lang="en-US" altLang="ko-KR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)</a:t>
            </a:r>
            <a:endParaRPr lang="en-US" altLang="ko-KR" sz="13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250000"/>
              </a:lnSpc>
            </a:pPr>
            <a:r>
              <a:rPr lang="ko-KR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주    최 </a:t>
            </a:r>
            <a:r>
              <a:rPr lang="en-US" altLang="ko-KR" sz="13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  </a:t>
            </a:r>
            <a:r>
              <a:rPr lang="ko-KR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강남구</a:t>
            </a:r>
            <a:endParaRPr lang="en-US" altLang="ko-KR" sz="13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250000"/>
              </a:lnSpc>
            </a:pPr>
            <a:r>
              <a:rPr lang="ko-KR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주    관 </a:t>
            </a:r>
            <a:r>
              <a:rPr lang="en-US" altLang="ko-KR" sz="13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  </a:t>
            </a:r>
            <a:r>
              <a:rPr lang="ko-KR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강남구</a:t>
            </a:r>
            <a:endParaRPr lang="en-US" altLang="ko-KR" sz="13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250000"/>
              </a:lnSpc>
            </a:pPr>
            <a:r>
              <a:rPr lang="ko-KR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기    획 </a:t>
            </a:r>
            <a:r>
              <a:rPr lang="en-US" altLang="ko-KR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</a:t>
            </a:r>
            <a:r>
              <a:rPr lang="ko-KR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 </a:t>
            </a:r>
            <a:endParaRPr lang="en-US" altLang="ko-KR" sz="13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250000"/>
              </a:lnSpc>
            </a:pPr>
            <a:r>
              <a:rPr lang="ko-KR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일    시 </a:t>
            </a:r>
            <a:r>
              <a:rPr lang="en-US" altLang="ko-KR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2019.10.5</a:t>
            </a:r>
            <a:endParaRPr lang="en-US" altLang="ko-KR" sz="13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250000"/>
              </a:lnSpc>
            </a:pPr>
            <a:r>
              <a:rPr lang="ko-KR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방    송 </a:t>
            </a:r>
            <a:r>
              <a:rPr lang="en-US" altLang="ko-KR" sz="13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                2019.10.13</a:t>
            </a:r>
          </a:p>
          <a:p>
            <a:pPr>
              <a:lnSpc>
                <a:spcPct val="250000"/>
              </a:lnSpc>
            </a:pPr>
            <a:r>
              <a:rPr lang="ko-KR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장   소 </a:t>
            </a:r>
            <a:r>
              <a:rPr lang="en-US" altLang="ko-KR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</a:t>
            </a:r>
            <a:r>
              <a:rPr lang="ko-KR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영동대로 일대 특설무대</a:t>
            </a:r>
            <a:endParaRPr lang="en-US" altLang="ko-KR" sz="13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>
              <a:lnSpc>
                <a:spcPct val="250000"/>
              </a:lnSpc>
            </a:pPr>
            <a:r>
              <a:rPr lang="ko-KR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출연가수 </a:t>
            </a:r>
            <a:r>
              <a:rPr lang="en-US" altLang="ko-KR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X1, AB6IX, ASTRO, </a:t>
            </a:r>
            <a:r>
              <a:rPr lang="ko-KR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여자친구</a:t>
            </a:r>
            <a:r>
              <a:rPr lang="en-US" altLang="ko-KR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</a:t>
            </a:r>
            <a:r>
              <a:rPr lang="ko-KR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호우</a:t>
            </a:r>
            <a:r>
              <a:rPr lang="en-US" altLang="ko-KR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</a:t>
            </a:r>
            <a:r>
              <a:rPr lang="ko-KR" altLang="en-US" sz="1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뉴키드</a:t>
            </a:r>
            <a:endParaRPr lang="en-US" altLang="ko-KR" sz="13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>
              <a:lnSpc>
                <a:spcPct val="250000"/>
              </a:lnSpc>
            </a:pPr>
            <a:r>
              <a:rPr lang="en-US" altLang="ko-KR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             EVERGLOW, </a:t>
            </a:r>
            <a:r>
              <a:rPr lang="ko-KR" altLang="en-US" sz="1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더로즈</a:t>
            </a:r>
            <a:endParaRPr lang="en-US" altLang="ko-KR" sz="13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pic>
        <p:nvPicPr>
          <p:cNvPr id="2050" name="Picture 2" descr="'SPAR:K GANGNAM' 영동대로 K-POP 콘서트 열린다">
            <a:extLst>
              <a:ext uri="{FF2B5EF4-FFF2-40B4-BE49-F238E27FC236}">
                <a16:creationId xmlns:a16="http://schemas.microsoft.com/office/drawing/2014/main" id="{E299D67D-3A48-4E24-94CF-1C8A5A8D6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5" y="1402293"/>
            <a:ext cx="2877088" cy="401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6EA864AA-5A3B-425B-A1EA-111DA495C7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99" y="3962668"/>
            <a:ext cx="848019" cy="27488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690FDF8D-B604-4BDB-93D8-05F21D134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7136" y="2883946"/>
            <a:ext cx="808512" cy="38750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69717B2-3ED4-4216-8F74-58A212590E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3" y="7887201"/>
            <a:ext cx="3669487" cy="206408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90F4BFB-F443-484E-A957-C0628D4D25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686" y="7867505"/>
            <a:ext cx="3702505" cy="208265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D44B312-E728-4496-8F34-2D04F734A8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3" y="5832639"/>
            <a:ext cx="3669488" cy="2064087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6D42341-B08B-479F-8C67-0730646DCF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34" y="5832639"/>
            <a:ext cx="3702750" cy="208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75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9"/>
          <a:stretch/>
        </p:blipFill>
        <p:spPr>
          <a:xfrm>
            <a:off x="1111" y="508"/>
            <a:ext cx="7560152" cy="10257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15" y="509"/>
            <a:ext cx="3924648" cy="99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38"/>
            <a:ext cx="7561263" cy="10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2639" y="44086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국내  대형 기업 행사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E40FF00-CDD0-435F-88E5-E3304312D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97" y="1770769"/>
            <a:ext cx="3007252" cy="425236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82610515-8DA9-4BC1-AD1C-B18C3B89FB68}"/>
              </a:ext>
            </a:extLst>
          </p:cNvPr>
          <p:cNvSpPr/>
          <p:nvPr/>
        </p:nvSpPr>
        <p:spPr>
          <a:xfrm>
            <a:off x="76902" y="6138788"/>
            <a:ext cx="4572000" cy="26360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IBK 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기업은행 참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!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좋은 콘서트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with 2030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주   최 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주   관 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</a:t>
            </a:r>
            <a:endParaRPr lang="en-US" altLang="ko-KR" sz="1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채   널 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방   송 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 2018.10.21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장   소 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잠실실내체육관</a:t>
            </a:r>
            <a:endParaRPr lang="en-US" altLang="ko-KR" sz="14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출연가수 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EXO, Red Velvet, </a:t>
            </a:r>
            <a:r>
              <a:rPr lang="ko-KR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자이언티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             </a:t>
            </a:r>
            <a:r>
              <a:rPr lang="ko-KR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데이브레이크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</a:t>
            </a:r>
            <a:r>
              <a:rPr lang="ko-KR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비와이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제시</a:t>
            </a:r>
            <a:endParaRPr lang="en-US" altLang="ko-KR" sz="14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5D109D-1A1F-4F76-B132-4FC288BF0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628" y="6570075"/>
            <a:ext cx="602022" cy="2149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74D8DFC-068E-4410-BE9C-53F40B0F69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284" y="6871546"/>
            <a:ext cx="495083" cy="23728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422FEED-AA9D-4B71-8D5E-B54339ADB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154" y="7231080"/>
            <a:ext cx="429047" cy="168073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B9892A5-A0F2-4EA8-A095-6453E573A9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5723" y="9021341"/>
            <a:ext cx="1921212" cy="111162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A8BE4BAA-7190-4C85-9F42-F8A552D50B2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70" r="3991"/>
          <a:stretch/>
        </p:blipFill>
        <p:spPr>
          <a:xfrm>
            <a:off x="121141" y="9019108"/>
            <a:ext cx="1783859" cy="1111625"/>
          </a:xfrm>
          <a:prstGeom prst="rect">
            <a:avLst/>
          </a:prstGeom>
        </p:spPr>
      </p:pic>
      <p:pic>
        <p:nvPicPr>
          <p:cNvPr id="16" name="Picture 2" descr="IBK기업은행, 내달 12일 중기 근로자 대상 콘서트 개최">
            <a:extLst>
              <a:ext uri="{FF2B5EF4-FFF2-40B4-BE49-F238E27FC236}">
                <a16:creationId xmlns:a16="http://schemas.microsoft.com/office/drawing/2014/main" id="{FA2079A8-17A5-4A70-916D-AC86E14F2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423" y="1766792"/>
            <a:ext cx="3170576" cy="425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E7CB454-2EC5-4773-923A-41357E8C89D9}"/>
              </a:ext>
            </a:extLst>
          </p:cNvPr>
          <p:cNvSpPr/>
          <p:nvPr/>
        </p:nvSpPr>
        <p:spPr>
          <a:xfrm>
            <a:off x="102957" y="1044365"/>
            <a:ext cx="7221909" cy="558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IBK </a:t>
            </a:r>
            <a:r>
              <a:rPr lang="ko-KR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기업은행 참</a:t>
            </a:r>
            <a:r>
              <a:rPr lang="en-US" altLang="ko-KR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!</a:t>
            </a:r>
            <a:r>
              <a:rPr lang="ko-KR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좋은 콘서트</a:t>
            </a:r>
            <a:r>
              <a:rPr lang="en-US" altLang="ko-KR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(2</a:t>
            </a:r>
            <a:r>
              <a:rPr lang="ko-KR" alt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년 연속 제작 및 연출 </a:t>
            </a:r>
            <a:r>
              <a:rPr lang="en-US" altLang="ko-KR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&amp;</a:t>
            </a:r>
            <a:r>
              <a:rPr lang="ko-KR" alt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 출연진 섭외</a:t>
            </a:r>
            <a:r>
              <a:rPr lang="en-US" altLang="ko-KR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)</a:t>
            </a:r>
            <a:endParaRPr lang="en-US" altLang="ko-KR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2340387-834E-4EC2-99BB-87D8790A6F83}"/>
              </a:ext>
            </a:extLst>
          </p:cNvPr>
          <p:cNvSpPr/>
          <p:nvPr/>
        </p:nvSpPr>
        <p:spPr>
          <a:xfrm>
            <a:off x="3817143" y="6143586"/>
            <a:ext cx="4572000" cy="26360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중소기업 근로자와 함께하는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IBK 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기업은행 </a:t>
            </a:r>
            <a:b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</a:b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참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!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좋은 콘서트</a:t>
            </a:r>
            <a:endParaRPr lang="en-US" altLang="ko-KR" sz="14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주   최 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주   관 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</a:t>
            </a:r>
            <a:endParaRPr lang="en-US" altLang="ko-KR" sz="1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일    시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2019.10.12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장   소 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안산 와 스타디움</a:t>
            </a:r>
            <a:endParaRPr lang="en-US" altLang="ko-KR" sz="14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출연가수 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PSY, 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현아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크라잉넛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</a:t>
            </a:r>
            <a:r>
              <a:rPr lang="ko-KR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박구윤</a:t>
            </a:r>
            <a:endParaRPr lang="en-US" altLang="ko-KR" sz="14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             </a:t>
            </a:r>
            <a:r>
              <a:rPr lang="ko-KR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설하윤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</a:t>
            </a:r>
            <a:r>
              <a:rPr lang="ko-KR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울랄라세션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</a:t>
            </a:r>
            <a:r>
              <a:rPr lang="ko-KR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코요태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329692D1-5E94-4E83-8CFD-3B37F9A90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902" y="6884190"/>
            <a:ext cx="583498" cy="20832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F6238C56-7E37-429E-B2AE-F369A5281A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902" y="7188054"/>
            <a:ext cx="534251" cy="25605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98378C77-FE77-4514-B5F1-B2A9FF99EFE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4869"/>
          <a:stretch/>
        </p:blipFill>
        <p:spPr>
          <a:xfrm>
            <a:off x="3724672" y="9019109"/>
            <a:ext cx="1854563" cy="111222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2995658-8147-48FC-9CF0-F8A22409863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190"/>
          <a:stretch/>
        </p:blipFill>
        <p:spPr>
          <a:xfrm>
            <a:off x="5580831" y="9021232"/>
            <a:ext cx="1860886" cy="111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88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9"/>
          <a:stretch/>
        </p:blipFill>
        <p:spPr>
          <a:xfrm>
            <a:off x="1111" y="508"/>
            <a:ext cx="7560152" cy="10257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15" y="509"/>
            <a:ext cx="3924648" cy="99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직사각형 6"/>
          <p:cNvSpPr>
            <a:spLocks noChangeArrowheads="1"/>
          </p:cNvSpPr>
          <p:nvPr/>
        </p:nvSpPr>
        <p:spPr bwMode="auto">
          <a:xfrm>
            <a:off x="2700511" y="450155"/>
            <a:ext cx="4752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dirty="0">
                <a:solidFill>
                  <a:schemeClr val="bg1"/>
                </a:solidFill>
                <a:latin typeface="+mn-ea"/>
                <a:cs typeface="Tahoma" pitchFamily="34" charset="0"/>
              </a:rPr>
              <a:t>Company  &amp; CEO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3"/>
          <a:stretch/>
        </p:blipFill>
        <p:spPr bwMode="auto">
          <a:xfrm>
            <a:off x="15880" y="18108"/>
            <a:ext cx="2713674" cy="95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1" y="1428924"/>
            <a:ext cx="7419975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D5C2ACD-BBC2-4CE8-8C85-9D00B5E18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6703367"/>
            <a:ext cx="7115175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6207D5-694C-4E13-9953-3EE392C25BB2}"/>
              </a:ext>
            </a:extLst>
          </p:cNvPr>
          <p:cNvSpPr txBox="1"/>
          <p:nvPr/>
        </p:nvSpPr>
        <p:spPr>
          <a:xfrm>
            <a:off x="5670725" y="10429758"/>
            <a:ext cx="18905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>
                <a:solidFill>
                  <a:schemeClr val="bg1"/>
                </a:solidFill>
              </a:rPr>
              <a:t>2013 </a:t>
            </a:r>
            <a:r>
              <a:rPr lang="en-US" altLang="ko-KR" sz="800" b="1" dirty="0" err="1">
                <a:solidFill>
                  <a:schemeClr val="bg1"/>
                </a:solidFill>
              </a:rPr>
              <a:t>Jisan</a:t>
            </a:r>
            <a:r>
              <a:rPr lang="en-US" altLang="ko-KR" sz="800" b="1" dirty="0">
                <a:solidFill>
                  <a:schemeClr val="bg1"/>
                </a:solidFill>
              </a:rPr>
              <a:t> </a:t>
            </a:r>
            <a:r>
              <a:rPr lang="en-US" altLang="ko-KR" sz="800" b="1" dirty="0" err="1">
                <a:solidFill>
                  <a:schemeClr val="bg1"/>
                </a:solidFill>
              </a:rPr>
              <a:t>Wolrd</a:t>
            </a:r>
            <a:r>
              <a:rPr lang="en-US" altLang="ko-KR" sz="800" b="1" dirty="0">
                <a:solidFill>
                  <a:schemeClr val="bg1"/>
                </a:solidFill>
              </a:rPr>
              <a:t> Rock Festival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13D0D6E-4B42-4321-BCF0-472B4E346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481370"/>
            <a:ext cx="7561263" cy="509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93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9"/>
          <a:stretch/>
        </p:blipFill>
        <p:spPr>
          <a:xfrm>
            <a:off x="1111" y="508"/>
            <a:ext cx="7560152" cy="10257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15" y="509"/>
            <a:ext cx="3924648" cy="99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38"/>
            <a:ext cx="7561263" cy="10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그림 17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89" y="6681002"/>
            <a:ext cx="2975778" cy="3936796"/>
          </a:xfrm>
          <a:prstGeom prst="rect">
            <a:avLst/>
          </a:prstGeom>
        </p:spPr>
      </p:pic>
      <p:pic>
        <p:nvPicPr>
          <p:cNvPr id="16" name="그림 15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32" y="6681002"/>
            <a:ext cx="3048775" cy="3936796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36215" y="1061148"/>
            <a:ext cx="8568952" cy="2179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&lt;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국내 대형 기업행사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&gt;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제작 및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연출 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&amp;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출연진 섭외</a:t>
            </a: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- 2012 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삼성전자와 함께하는 블루콘서트 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 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전주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/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구미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/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강릉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/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서울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(4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개 도시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 - 2014 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블루원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리조트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 드림 페스티벌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(36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일간 진행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)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 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: 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소녀시대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태티서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/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휘성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/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에일리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 外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맑은 고딕"/>
              <a:ea typeface="맑은 고딕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 - IBK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참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!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좋은음악회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 전국투어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(2015~2016, 2018~2019)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: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서울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/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부산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/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대전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/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광주 등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18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개 도시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맑은 고딕"/>
              <a:ea typeface="맑은 고딕"/>
              <a:cs typeface="Arial" pitchFamily="34" charset="0"/>
            </a:endParaRPr>
          </a:p>
          <a:p>
            <a:pPr>
              <a:lnSpc>
                <a:spcPct val="200000"/>
              </a:lnSpc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  외 다수의 기업 행사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CJ ONLYONE Medium" pitchFamily="18" charset="-127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B20F59-1680-4FB7-AF96-D21A8FBCB726}"/>
              </a:ext>
            </a:extLst>
          </p:cNvPr>
          <p:cNvSpPr txBox="1"/>
          <p:nvPr/>
        </p:nvSpPr>
        <p:spPr>
          <a:xfrm>
            <a:off x="3852639" y="44086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국내  대형 기업 행사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47B5566-B9A3-4C5B-9933-3B0DD85D96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443" y="3255233"/>
            <a:ext cx="3037842" cy="342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119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9"/>
          <a:stretch/>
        </p:blipFill>
        <p:spPr>
          <a:xfrm>
            <a:off x="1111" y="508"/>
            <a:ext cx="7560152" cy="1025712"/>
          </a:xfrm>
          <a:prstGeom prst="rect">
            <a:avLst/>
          </a:prstGeom>
        </p:spPr>
      </p:pic>
      <p:sp>
        <p:nvSpPr>
          <p:cNvPr id="35" name="직사각형 6"/>
          <p:cNvSpPr>
            <a:spLocks noChangeArrowheads="1"/>
          </p:cNvSpPr>
          <p:nvPr/>
        </p:nvSpPr>
        <p:spPr bwMode="auto">
          <a:xfrm>
            <a:off x="147039" y="1242244"/>
            <a:ext cx="61333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ahoma" pitchFamily="34" charset="0"/>
              </a:rPr>
              <a:t>해외 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ahoma" pitchFamily="34" charset="0"/>
              </a:rPr>
              <a:t>K-POP CONCERT </a:t>
            </a:r>
            <a:r>
              <a:rPr lang="en-US" altLang="ko-K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ahoma" pitchFamily="34" charset="0"/>
              </a:rPr>
              <a:t>(</a:t>
            </a:r>
            <a:r>
              <a:rPr lang="ko-KR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ahoma" pitchFamily="34" charset="0"/>
              </a:rPr>
              <a:t>연출 및 출연진 섭외</a:t>
            </a:r>
            <a:r>
              <a:rPr lang="en-US" altLang="ko-K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ahoma" pitchFamily="34" charset="0"/>
              </a:rPr>
              <a:t>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-104138" y="7810431"/>
            <a:ext cx="7942581" cy="2605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-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태국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방콕 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(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라자망갈라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스타디움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) : Girls Generation, B1A4, EXO-M, TEENTOP,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김종국</a:t>
            </a:r>
            <a:endParaRPr lang="en-US" altLang="ko-KR" sz="115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-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베트남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하노이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(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미딩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스타디움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) : Se7en,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Apink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EXID,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라붐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헤일로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B.I.G,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마스크</a:t>
            </a:r>
            <a:endParaRPr lang="en-US" altLang="ko-KR" sz="115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-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미얀마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양곤 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(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뚜워너부미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이벤트파크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) : EXO, NCT127,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트랙스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마틸다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-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말레이시아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쿠알라룸푸르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(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스타디움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메르데카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) : 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Super Junior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태연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NU’EST W, MAMAMOO,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헤일로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A.C.E</a:t>
            </a:r>
          </a:p>
          <a:p>
            <a:pPr>
              <a:lnSpc>
                <a:spcPct val="200000"/>
              </a:lnSpc>
            </a:pP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-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타이완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타이페이 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(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린커우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체육관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) : 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Super Junior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기광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&amp;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요섭 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(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하이라이트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), EXID, KARD</a:t>
            </a:r>
          </a:p>
          <a:p>
            <a:pPr>
              <a:lnSpc>
                <a:spcPct val="200000"/>
              </a:lnSpc>
            </a:pP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-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중국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마카오 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(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동아시안게임 돔 아레나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) :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 Super Junior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EXO-CBX, NCT127, IN2IT</a:t>
            </a:r>
          </a:p>
          <a:p>
            <a:pPr>
              <a:lnSpc>
                <a:spcPct val="200000"/>
              </a:lnSpc>
            </a:pP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-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대만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타이페이 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(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린커우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체육관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) : 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맑은 고딕"/>
                <a:cs typeface="Arial" pitchFamily="34" charset="0"/>
              </a:rPr>
              <a:t>Super Junior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ko-KR" altLang="en-US" sz="115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남우현</a:t>
            </a:r>
            <a:r>
              <a:rPr lang="en-US" altLang="ko-KR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NCT 127, </a:t>
            </a:r>
            <a:r>
              <a:rPr lang="ko-KR" altLang="en-US" sz="115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김재환</a:t>
            </a:r>
            <a:endParaRPr lang="en-US" altLang="ko-KR" sz="115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38"/>
            <a:ext cx="7561263" cy="10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67153" y="483845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해외</a:t>
            </a:r>
            <a:r>
              <a:rPr lang="en-US" altLang="ko-KR" b="1" dirty="0">
                <a:solidFill>
                  <a:schemeClr val="bg1"/>
                </a:solidFill>
                <a:latin typeface="+mn-ea"/>
              </a:rPr>
              <a:t> K-POP Concert</a:t>
            </a:r>
            <a:endParaRPr lang="ko-KR" altLang="en-US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7" name="그림 16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852639" y="1992462"/>
            <a:ext cx="1664077" cy="2273937"/>
          </a:xfrm>
          <a:prstGeom prst="rect">
            <a:avLst/>
          </a:prstGeom>
        </p:spPr>
      </p:pic>
      <p:pic>
        <p:nvPicPr>
          <p:cNvPr id="18" name="그림 17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72538" y="1994547"/>
            <a:ext cx="1664077" cy="2273937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26" name="Picture 2"/>
          <p:cNvPicPr preferRelativeResize="0"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8"/>
          <a:stretch/>
        </p:blipFill>
        <p:spPr bwMode="auto">
          <a:xfrm>
            <a:off x="5652839" y="1992462"/>
            <a:ext cx="1648660" cy="2281966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121590" y="4338588"/>
            <a:ext cx="13930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dirty="0"/>
              <a:t>2017.04</a:t>
            </a:r>
            <a:endParaRPr lang="ko-KR" altLang="en-US" sz="11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115770" y="4340746"/>
            <a:ext cx="13930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dirty="0"/>
              <a:t>2017.05</a:t>
            </a:r>
            <a:endParaRPr lang="ko-KR" altLang="en-US" sz="11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749554" y="4338588"/>
            <a:ext cx="13930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dirty="0"/>
              <a:t>2018.01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6BA689-0475-4EEA-BA62-79A1A3E207EE}"/>
              </a:ext>
            </a:extLst>
          </p:cNvPr>
          <p:cNvSpPr txBox="1"/>
          <p:nvPr/>
        </p:nvSpPr>
        <p:spPr>
          <a:xfrm>
            <a:off x="625687" y="7448672"/>
            <a:ext cx="13930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dirty="0"/>
              <a:t>2018.08</a:t>
            </a: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773F665D-741A-4A13-A675-3D9A78DBBA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5" y="4736977"/>
            <a:ext cx="1738200" cy="246845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BEE21A1-D2AF-4C5F-A6F2-5282562482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994" y="5032827"/>
            <a:ext cx="2459473" cy="1435717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39EEC07D-8222-4697-B2B9-D521F4F608E3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" y="1970138"/>
            <a:ext cx="1664077" cy="227393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74CBEFB-955E-488E-AEB5-217A5F7F5AD2}"/>
              </a:ext>
            </a:extLst>
          </p:cNvPr>
          <p:cNvSpPr txBox="1"/>
          <p:nvPr/>
        </p:nvSpPr>
        <p:spPr>
          <a:xfrm>
            <a:off x="409251" y="4347838"/>
            <a:ext cx="13930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dirty="0"/>
              <a:t>2013.03</a:t>
            </a:r>
            <a:endParaRPr lang="ko-KR" altLang="en-US" sz="11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AFE05F-01BB-4331-9C1B-8F26DD7C2F82}"/>
              </a:ext>
            </a:extLst>
          </p:cNvPr>
          <p:cNvSpPr txBox="1"/>
          <p:nvPr/>
        </p:nvSpPr>
        <p:spPr>
          <a:xfrm>
            <a:off x="3039343" y="6499734"/>
            <a:ext cx="13930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dirty="0"/>
              <a:t>2018.11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D117FA7-22CA-40BD-AA9C-83CEDBCA85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3739" y="4736977"/>
            <a:ext cx="1750327" cy="24758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BE18C26-1DD0-47C1-859A-213155900DE0}"/>
              </a:ext>
            </a:extLst>
          </p:cNvPr>
          <p:cNvSpPr txBox="1"/>
          <p:nvPr/>
        </p:nvSpPr>
        <p:spPr>
          <a:xfrm>
            <a:off x="5615238" y="7244308"/>
            <a:ext cx="13930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dirty="0"/>
              <a:t>2019.09</a:t>
            </a:r>
          </a:p>
        </p:txBody>
      </p:sp>
    </p:spTree>
    <p:extLst>
      <p:ext uri="{BB962C8B-B14F-4D97-AF65-F5344CB8AC3E}">
        <p14:creationId xmlns:p14="http://schemas.microsoft.com/office/powerpoint/2010/main" val="2765909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9"/>
          <a:stretch/>
        </p:blipFill>
        <p:spPr>
          <a:xfrm>
            <a:off x="1111" y="508"/>
            <a:ext cx="7560152" cy="1025712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38"/>
            <a:ext cx="7561263" cy="10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4647" y="45451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>
                <a:solidFill>
                  <a:schemeClr val="bg1"/>
                </a:solidFill>
                <a:latin typeface="+mn-ea"/>
              </a:rPr>
              <a:t>Overseas K-POP Fan Meeting</a:t>
            </a:r>
            <a:endParaRPr lang="ko-KR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BE5D0A1-A74F-47E5-8B80-A7182EEB9A46}"/>
              </a:ext>
            </a:extLst>
          </p:cNvPr>
          <p:cNvSpPr/>
          <p:nvPr/>
        </p:nvSpPr>
        <p:spPr>
          <a:xfrm>
            <a:off x="164258" y="1159563"/>
            <a:ext cx="7000750" cy="454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2020</a:t>
            </a:r>
            <a:r>
              <a:rPr lang="ko-KR" alt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ko-KR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옹성우</a:t>
            </a:r>
            <a:r>
              <a:rPr lang="ko-KR" alt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아시아 팬미팅 투어</a:t>
            </a:r>
            <a:r>
              <a:rPr lang="en-US" altLang="ko-KR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- WE BELONG 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ahoma" pitchFamily="34" charset="0"/>
              </a:rPr>
              <a:t>(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ahoma" pitchFamily="34" charset="0"/>
              </a:rPr>
              <a:t>연출 및 섭외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ahoma" pitchFamily="34" charset="0"/>
              </a:rPr>
              <a:t>)</a:t>
            </a:r>
            <a:endParaRPr lang="en-US" altLang="ko-KR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04ACFD0-F060-4EB3-919F-FB077C2F2B92}"/>
              </a:ext>
            </a:extLst>
          </p:cNvPr>
          <p:cNvSpPr/>
          <p:nvPr/>
        </p:nvSpPr>
        <p:spPr>
          <a:xfrm>
            <a:off x="134807" y="8153781"/>
            <a:ext cx="32857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-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태국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2020.1.18(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토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)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방콕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Thunder Dome</a:t>
            </a:r>
            <a:endParaRPr lang="ko-KR" altLang="en-US" sz="1200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A6ACB93-3A27-4934-804A-3F84D630CFCE}"/>
              </a:ext>
            </a:extLst>
          </p:cNvPr>
          <p:cNvSpPr/>
          <p:nvPr/>
        </p:nvSpPr>
        <p:spPr>
          <a:xfrm>
            <a:off x="84381" y="5695783"/>
            <a:ext cx="41282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-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서울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2020.1.11(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토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)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서울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,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경희대학교 평화의전당</a:t>
            </a:r>
            <a:endParaRPr lang="ko-KR" altLang="en-US" sz="120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DEA6A55-4217-4B20-83A2-99268DE93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55" y="1794253"/>
            <a:ext cx="2736304" cy="369646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551349A-7CF0-42F3-8D49-DBC0A5D90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120" y="8526660"/>
            <a:ext cx="3357792" cy="184645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01C0DA6-7168-48ED-99C6-F66808E9D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97" y="8526661"/>
            <a:ext cx="3357792" cy="1846458"/>
          </a:xfrm>
          <a:prstGeom prst="rect">
            <a:avLst/>
          </a:prstGeom>
        </p:spPr>
      </p:pic>
      <p:pic>
        <p:nvPicPr>
          <p:cNvPr id="2050" name="Picture 2" descr="[20.02.08]옹성우 팬미팅'WE BELONG' in서울 비하인드">
            <a:extLst>
              <a:ext uri="{FF2B5EF4-FFF2-40B4-BE49-F238E27FC236}">
                <a16:creationId xmlns:a16="http://schemas.microsoft.com/office/drawing/2014/main" id="{BC0DD757-C59A-4610-9D95-AA52169E7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120" y="6140571"/>
            <a:ext cx="3346575" cy="184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19EAC927-1C90-40CD-97D9-A1C0909F37BD}"/>
              </a:ext>
            </a:extLst>
          </p:cNvPr>
          <p:cNvSpPr/>
          <p:nvPr/>
        </p:nvSpPr>
        <p:spPr>
          <a:xfrm>
            <a:off x="3249407" y="2405691"/>
            <a:ext cx="4572000" cy="2178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행사명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</a:t>
            </a:r>
            <a:r>
              <a:rPr lang="ko-KR" alt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옹성우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아시아 팬미팅 투어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[WE BELONG]</a:t>
            </a:r>
            <a:endParaRPr lang="en-US" altLang="ko-KR" sz="14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날짜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/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도시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: 2020.1.11(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토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)  / 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서울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 </a:t>
            </a:r>
            <a:b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</a:b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</a:rPr>
              <a:t>             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2020.1.18(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토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) / 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방콕</a:t>
            </a:r>
            <a:endParaRPr lang="en-US" altLang="ko-KR" sz="14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장   소 </a:t>
            </a: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경희대학교 평화의 전당</a:t>
            </a:r>
            <a:endParaRPr lang="en-US" altLang="ko-KR" sz="14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           Thunder Dome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D89F8EF-FAA7-478E-8300-AFCB4E9761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653" y="6140572"/>
            <a:ext cx="3355978" cy="184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16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9"/>
          <a:stretch/>
        </p:blipFill>
        <p:spPr>
          <a:xfrm>
            <a:off x="1111" y="508"/>
            <a:ext cx="7560152" cy="1025712"/>
          </a:xfrm>
          <a:prstGeom prst="rect">
            <a:avLst/>
          </a:prstGeom>
        </p:spPr>
      </p:pic>
      <p:sp>
        <p:nvSpPr>
          <p:cNvPr id="35" name="직사각형 6"/>
          <p:cNvSpPr>
            <a:spLocks noChangeArrowheads="1"/>
          </p:cNvSpPr>
          <p:nvPr/>
        </p:nvSpPr>
        <p:spPr bwMode="auto">
          <a:xfrm>
            <a:off x="180231" y="1448976"/>
            <a:ext cx="4752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ahoma" pitchFamily="34" charset="0"/>
              </a:rPr>
              <a:t>팬 미팅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Tahom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9195" y="8875092"/>
            <a:ext cx="8568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 - 2013~2014 ‘</a:t>
            </a:r>
            <a:r>
              <a:rPr lang="ko-KR" altLang="en-US" sz="1400" b="1" dirty="0" err="1">
                <a:solidFill>
                  <a:srgbClr val="0070C0"/>
                </a:solidFill>
                <a:latin typeface="맑은 고딕"/>
                <a:ea typeface="맑은 고딕"/>
                <a:cs typeface="Arial" pitchFamily="34" charset="0"/>
              </a:rPr>
              <a:t>샤이니</a:t>
            </a:r>
            <a:r>
              <a:rPr lang="ko-KR" altLang="en-US" sz="1400" b="1" dirty="0">
                <a:solidFill>
                  <a:srgbClr val="0070C0"/>
                </a:solidFill>
                <a:latin typeface="맑은 고딕"/>
                <a:ea typeface="맑은 고딕"/>
                <a:cs typeface="Arial" pitchFamily="34" charset="0"/>
              </a:rPr>
              <a:t> </a:t>
            </a:r>
            <a:r>
              <a:rPr lang="ko-KR" altLang="en-US" sz="1400" b="1" dirty="0" err="1">
                <a:solidFill>
                  <a:srgbClr val="0070C0"/>
                </a:solidFill>
                <a:latin typeface="맑은 고딕"/>
                <a:ea typeface="맑은 고딕"/>
                <a:cs typeface="Arial" pitchFamily="34" charset="0"/>
              </a:rPr>
              <a:t>팬미팅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’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 중국 투어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 :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중국 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(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북경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,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상해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,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홍콩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)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 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/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타이완 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(</a:t>
            </a:r>
            <a:r>
              <a:rPr lang="ko-KR" alt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타이베이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)</a:t>
            </a: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/>
              <a:ea typeface="맑은 고딕"/>
              <a:cs typeface="Arial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 - </a:t>
            </a:r>
            <a:r>
              <a:rPr lang="ko-KR" altLang="en-US" sz="1400" b="1" dirty="0" err="1">
                <a:solidFill>
                  <a:srgbClr val="0070C0"/>
                </a:solidFill>
                <a:latin typeface="맑은 고딕"/>
                <a:ea typeface="맑은 고딕"/>
                <a:cs typeface="Arial" pitchFamily="34" charset="0"/>
              </a:rPr>
              <a:t>크레용팝</a:t>
            </a:r>
            <a:r>
              <a:rPr lang="ko-KR" altLang="en-US" sz="1400" b="1" dirty="0">
                <a:solidFill>
                  <a:srgbClr val="0070C0"/>
                </a:solidFill>
                <a:latin typeface="맑은 고딕"/>
                <a:ea typeface="맑은 고딕"/>
                <a:cs typeface="Arial" pitchFamily="34" charset="0"/>
              </a:rPr>
              <a:t> </a:t>
            </a:r>
            <a:r>
              <a:rPr lang="ko-KR" altLang="en-US" sz="1400" b="1" dirty="0" err="1">
                <a:solidFill>
                  <a:srgbClr val="0070C0"/>
                </a:solidFill>
                <a:latin typeface="맑은 고딕"/>
                <a:ea typeface="맑은 고딕"/>
                <a:cs typeface="Arial" pitchFamily="34" charset="0"/>
              </a:rPr>
              <a:t>팬미팅</a:t>
            </a:r>
            <a:r>
              <a:rPr lang="en-US" altLang="ko-KR" sz="1400" b="1" dirty="0">
                <a:solidFill>
                  <a:srgbClr val="0070C0"/>
                </a:solidFill>
                <a:latin typeface="맑은 고딕"/>
                <a:ea typeface="맑은 고딕"/>
                <a:cs typeface="Arial" pitchFamily="34" charset="0"/>
              </a:rPr>
              <a:t> 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: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홍콩</a:t>
            </a: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/>
              <a:ea typeface="맑은 고딕"/>
              <a:cs typeface="Arial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 - </a:t>
            </a:r>
            <a:r>
              <a:rPr lang="ko-KR" altLang="en-US" sz="1400" b="1" dirty="0">
                <a:solidFill>
                  <a:srgbClr val="0070C0"/>
                </a:solidFill>
                <a:latin typeface="맑은 고딕"/>
                <a:ea typeface="맑은 고딕"/>
                <a:cs typeface="Arial" pitchFamily="34" charset="0"/>
              </a:rPr>
              <a:t>포세이돈 콘서트 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in Seoul (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동방신기 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/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슈퍼주니어 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K.R.Y /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제국의 아이들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)</a:t>
            </a:r>
            <a:endParaRPr lang="ko-KR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CJ ONLYONE Medium" pitchFamily="18" charset="-127"/>
              <a:cs typeface="Arial" pitchFamily="34" charset="0"/>
            </a:endParaRPr>
          </a:p>
        </p:txBody>
      </p:sp>
      <p:pic>
        <p:nvPicPr>
          <p:cNvPr id="20" name="그림 19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9" y="1949932"/>
            <a:ext cx="2470185" cy="3274662"/>
          </a:xfrm>
          <a:prstGeom prst="rect">
            <a:avLst/>
          </a:prstGeom>
        </p:spPr>
      </p:pic>
      <p:pic>
        <p:nvPicPr>
          <p:cNvPr id="21" name="그림 20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684" y="1949932"/>
            <a:ext cx="2385450" cy="3274662"/>
          </a:xfrm>
          <a:prstGeom prst="rect">
            <a:avLst/>
          </a:prstGeom>
        </p:spPr>
      </p:pic>
      <p:pic>
        <p:nvPicPr>
          <p:cNvPr id="22" name="그림 21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690" y="1949932"/>
            <a:ext cx="2376266" cy="3274662"/>
          </a:xfrm>
          <a:prstGeom prst="rect">
            <a:avLst/>
          </a:prstGeom>
        </p:spPr>
      </p:pic>
      <p:pic>
        <p:nvPicPr>
          <p:cNvPr id="23" name="그림 22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" y="5276252"/>
            <a:ext cx="2470185" cy="3454823"/>
          </a:xfrm>
          <a:prstGeom prst="rect">
            <a:avLst/>
          </a:prstGeom>
        </p:spPr>
      </p:pic>
      <p:pic>
        <p:nvPicPr>
          <p:cNvPr id="24" name="그림 23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684" y="5276285"/>
            <a:ext cx="2385448" cy="3454791"/>
          </a:xfrm>
          <a:prstGeom prst="rect">
            <a:avLst/>
          </a:prstGeom>
        </p:spPr>
      </p:pic>
      <p:pic>
        <p:nvPicPr>
          <p:cNvPr id="25" name="그림 24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688" y="5276319"/>
            <a:ext cx="2376267" cy="3441804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38"/>
            <a:ext cx="7561263" cy="10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4647" y="45451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>
                <a:solidFill>
                  <a:schemeClr val="bg1"/>
                </a:solidFill>
                <a:latin typeface="+mn-ea"/>
              </a:rPr>
              <a:t>Fan Meeting</a:t>
            </a:r>
            <a:endParaRPr lang="ko-KR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30905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0" y="-559"/>
            <a:ext cx="7561263" cy="10704317"/>
            <a:chOff x="0" y="-559"/>
            <a:chExt cx="7561263" cy="10704317"/>
          </a:xfrm>
        </p:grpSpPr>
        <p:pic>
          <p:nvPicPr>
            <p:cNvPr id="2050" name="Picture 2" descr="C:\Users\mamak\Desktop\드라마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946"/>
              <a:ext cx="7559676" cy="1069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520"/>
            <a:stretch/>
          </p:blipFill>
          <p:spPr>
            <a:xfrm>
              <a:off x="1111" y="-559"/>
              <a:ext cx="7560152" cy="507752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86663" y="4336855"/>
              <a:ext cx="57606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200" b="1" dirty="0">
                  <a:solidFill>
                    <a:schemeClr val="bg1"/>
                  </a:solidFill>
                </a:rPr>
                <a:t>FILM CONTENTS</a:t>
              </a:r>
              <a:endParaRPr lang="ko-KR" altLang="en-US" sz="4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9702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106" y="1962324"/>
            <a:ext cx="2417807" cy="340302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452" y="6282804"/>
            <a:ext cx="2512098" cy="3502455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1C8582EF-1A4C-443F-BAF0-7B38E33EC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3"/>
          <a:stretch/>
        </p:blipFill>
        <p:spPr bwMode="auto">
          <a:xfrm>
            <a:off x="252239" y="110212"/>
            <a:ext cx="2242705" cy="78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38B8ABF-221F-41CE-A431-72BD0A97F3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9"/>
          <a:stretch/>
        </p:blipFill>
        <p:spPr>
          <a:xfrm>
            <a:off x="1111" y="508"/>
            <a:ext cx="7560152" cy="102571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0899EB2B-873E-4421-8F4B-847D0B338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3"/>
          <a:stretch/>
        </p:blipFill>
        <p:spPr bwMode="auto">
          <a:xfrm>
            <a:off x="252239" y="110212"/>
            <a:ext cx="2242705" cy="78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A40AE7B-EC90-4C24-8942-1953AF029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417" y="5248"/>
            <a:ext cx="3924648" cy="99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44CF80-A8E1-4A52-869B-386AD07E5776}"/>
              </a:ext>
            </a:extLst>
          </p:cNvPr>
          <p:cNvSpPr txBox="1"/>
          <p:nvPr/>
        </p:nvSpPr>
        <p:spPr>
          <a:xfrm>
            <a:off x="6007342" y="50313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MOVIES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1BBA386D-8EFC-48C1-A691-33F94861A0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3950" y="1962324"/>
            <a:ext cx="2415886" cy="3403023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6D00DAA-FF27-48F4-BAED-4A8863076550}"/>
              </a:ext>
            </a:extLst>
          </p:cNvPr>
          <p:cNvSpPr/>
          <p:nvPr/>
        </p:nvSpPr>
        <p:spPr>
          <a:xfrm>
            <a:off x="1444013" y="1592992"/>
            <a:ext cx="2013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err="1"/>
              <a:t>오싹한연애</a:t>
            </a:r>
            <a:r>
              <a:rPr lang="ko-KR" altLang="en-US" b="1" dirty="0"/>
              <a:t>, 2011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ECFA959-CE51-4988-9B19-8E91D93DA774}"/>
              </a:ext>
            </a:extLst>
          </p:cNvPr>
          <p:cNvSpPr/>
          <p:nvPr/>
        </p:nvSpPr>
        <p:spPr>
          <a:xfrm>
            <a:off x="4576026" y="1601883"/>
            <a:ext cx="1766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/>
              <a:t>마파도</a:t>
            </a:r>
            <a:r>
              <a:rPr lang="ko-KR" altLang="en-US" b="1" dirty="0"/>
              <a:t> 2, 2007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AF10EEF8-F0EA-4F5C-BE5C-422C95F81739}"/>
              </a:ext>
            </a:extLst>
          </p:cNvPr>
          <p:cNvSpPr/>
          <p:nvPr/>
        </p:nvSpPr>
        <p:spPr>
          <a:xfrm>
            <a:off x="2967071" y="5913472"/>
            <a:ext cx="1782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/>
              <a:t>돈텔파파</a:t>
            </a:r>
            <a:r>
              <a:rPr lang="ko-KR" altLang="en-US" b="1" dirty="0"/>
              <a:t>, 2004</a:t>
            </a:r>
          </a:p>
        </p:txBody>
      </p:sp>
    </p:spTree>
    <p:extLst>
      <p:ext uri="{BB962C8B-B14F-4D97-AF65-F5344CB8AC3E}">
        <p14:creationId xmlns:p14="http://schemas.microsoft.com/office/powerpoint/2010/main" val="918948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" y="508"/>
            <a:ext cx="7560152" cy="1069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86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" y="508"/>
            <a:ext cx="7560152" cy="10693958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49DC3151-08F4-4993-9B6F-2CB2480F43EC}"/>
              </a:ext>
            </a:extLst>
          </p:cNvPr>
          <p:cNvSpPr/>
          <p:nvPr/>
        </p:nvSpPr>
        <p:spPr>
          <a:xfrm>
            <a:off x="35792" y="1154973"/>
            <a:ext cx="7561263" cy="9577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제</a:t>
            </a:r>
            <a:r>
              <a:rPr lang="en-US" altLang="ko-KR" dirty="0"/>
              <a:t>1</a:t>
            </a:r>
            <a:r>
              <a:rPr lang="ko-KR" altLang="en-US" dirty="0"/>
              <a:t>회 </a:t>
            </a:r>
            <a:r>
              <a:rPr lang="ko-KR" altLang="en-US" dirty="0" err="1"/>
              <a:t>더팩트</a:t>
            </a:r>
            <a:r>
              <a:rPr lang="ko-KR" altLang="en-US" dirty="0"/>
              <a:t> 뮤직 </a:t>
            </a:r>
            <a:r>
              <a:rPr lang="ko-KR" altLang="en-US" dirty="0" err="1"/>
              <a:t>어워즈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ko-KR" altLang="en-US" dirty="0"/>
              <a:t>제작 및 연출</a:t>
            </a:r>
            <a:r>
              <a:rPr lang="en-US" altLang="ko-KR" dirty="0"/>
              <a:t>)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2D2773CD-4B31-4AA7-9BEC-B0A9D7940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454" y="1537008"/>
            <a:ext cx="1156122" cy="290895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89" y="7621711"/>
            <a:ext cx="5391150" cy="1457325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602" y="9176568"/>
            <a:ext cx="3248025" cy="1905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23" y="4811123"/>
            <a:ext cx="7289698" cy="53388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23" y="1323355"/>
            <a:ext cx="62103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87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BA037CD2-4455-4069-9E38-7CA4EF5AA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900"/>
            <a:ext cx="7561263" cy="101916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372" y="2850009"/>
            <a:ext cx="6162675" cy="235267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05" y="5236517"/>
            <a:ext cx="7410450" cy="54387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359" y="2249587"/>
            <a:ext cx="3533775" cy="50482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23" y="954212"/>
            <a:ext cx="539115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10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" y="508"/>
            <a:ext cx="7560152" cy="10693958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5A4E0BC1-CA1C-43DD-9F84-9BF957026117}"/>
              </a:ext>
            </a:extLst>
          </p:cNvPr>
          <p:cNvSpPr/>
          <p:nvPr/>
        </p:nvSpPr>
        <p:spPr>
          <a:xfrm>
            <a:off x="0" y="1098228"/>
            <a:ext cx="7561263" cy="9577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EFE7638-B52C-49D6-B70F-E6CB67463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359" y="4595461"/>
            <a:ext cx="4924425" cy="21787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97B554F-B3B1-4493-8D27-94F83D2EF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396" y="4526934"/>
            <a:ext cx="600075" cy="2095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9A5BBE-55C4-43EB-B591-7CF111BA1DB6}"/>
              </a:ext>
            </a:extLst>
          </p:cNvPr>
          <p:cNvSpPr txBox="1"/>
          <p:nvPr/>
        </p:nvSpPr>
        <p:spPr>
          <a:xfrm>
            <a:off x="2212327" y="4508599"/>
            <a:ext cx="4824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</a:rPr>
              <a:t>[toe HEAR YOU LIVE IN SEOUL] </a:t>
            </a:r>
            <a:r>
              <a:rPr lang="ko-KR" altLang="en-US" sz="1000" b="1" dirty="0">
                <a:solidFill>
                  <a:schemeClr val="bg1">
                    <a:lumMod val="50000"/>
                  </a:schemeClr>
                </a:solidFill>
              </a:rPr>
              <a:t>내한공연 제작 및 연출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FC00A00-1F95-44DF-8712-05AACCEED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80" y="1170236"/>
            <a:ext cx="7458075" cy="42291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DEE248E-C0B0-4D9B-8604-6007C7022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784" y="5665911"/>
            <a:ext cx="59055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03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" y="-18666"/>
            <a:ext cx="7560152" cy="10693958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254283" y="8933148"/>
            <a:ext cx="7227870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06D4A51-2A6B-4C8B-AB63-F22427840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896" y="8933148"/>
            <a:ext cx="4371975" cy="8286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A10C875-06B9-4A0B-B2FD-10B4C8B5D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23" y="1170236"/>
            <a:ext cx="6848475" cy="73914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16487CF-D0D0-4D5C-9EA1-A51B56348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17" y="8561636"/>
            <a:ext cx="6848475" cy="165618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11FDC48-D1E2-4EF1-BD82-F265D1305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863" y="8668196"/>
            <a:ext cx="4419600" cy="1143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CC5F6831-6E57-447E-86CC-D24C7FDA2B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722" y="9879701"/>
            <a:ext cx="442912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24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" y="-18666"/>
            <a:ext cx="7560152" cy="10693958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254283" y="8933148"/>
            <a:ext cx="7227870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9418D85-E8D7-4170-84F6-DC08B2390F63}"/>
              </a:ext>
            </a:extLst>
          </p:cNvPr>
          <p:cNvSpPr/>
          <p:nvPr/>
        </p:nvSpPr>
        <p:spPr>
          <a:xfrm>
            <a:off x="107800" y="1242244"/>
            <a:ext cx="7561263" cy="9073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4F5274D-566B-452E-A4F1-3486154B6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7" y="1098228"/>
            <a:ext cx="6172200" cy="522922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AE2EFFD-2AD5-4D13-9174-5549EF749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72" y="6543477"/>
            <a:ext cx="7419975" cy="3086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D23756B-4909-4836-9A8D-A3276F508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425" y="9711829"/>
            <a:ext cx="42100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84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" y="-18666"/>
            <a:ext cx="7560152" cy="10693958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254283" y="8933148"/>
            <a:ext cx="7227870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9418D85-E8D7-4170-84F6-DC08B2390F63}"/>
              </a:ext>
            </a:extLst>
          </p:cNvPr>
          <p:cNvSpPr/>
          <p:nvPr/>
        </p:nvSpPr>
        <p:spPr>
          <a:xfrm>
            <a:off x="-1111" y="1098228"/>
            <a:ext cx="7561263" cy="9073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214D5C1-E6C5-42A2-941B-74C8D30F2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701" y="1602284"/>
            <a:ext cx="5429250" cy="9144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4810EB1-7F93-4873-96DD-C820B598C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23" y="1156047"/>
            <a:ext cx="6543675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69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11674</TotalTime>
  <Words>1556</Words>
  <Application>Microsoft Macintosh PowerPoint</Application>
  <PresentationFormat>사용자 지정</PresentationFormat>
  <Paragraphs>211</Paragraphs>
  <Slides>36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36</vt:i4>
      </vt:variant>
    </vt:vector>
  </HeadingPairs>
  <TitlesOfParts>
    <vt:vector size="40" baseType="lpstr">
      <vt:lpstr>맑은 고딕</vt:lpstr>
      <vt:lpstr>Microsoft YaHei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yhsoh</dc:creator>
  <cp:lastModifiedBy>허 재은</cp:lastModifiedBy>
  <cp:revision>265</cp:revision>
  <cp:lastPrinted>2021-05-17T02:15:32Z</cp:lastPrinted>
  <dcterms:created xsi:type="dcterms:W3CDTF">2014-12-12T03:33:37Z</dcterms:created>
  <dcterms:modified xsi:type="dcterms:W3CDTF">2021-10-15T01:18:47Z</dcterms:modified>
</cp:coreProperties>
</file>