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</p:sldMasterIdLst>
  <p:notesMasterIdLst>
    <p:notesMasterId r:id="rId23"/>
  </p:notesMasterIdLst>
  <p:sldIdLst>
    <p:sldId id="256" r:id="rId3"/>
    <p:sldId id="343" r:id="rId4"/>
    <p:sldId id="270" r:id="rId5"/>
    <p:sldId id="491" r:id="rId6"/>
    <p:sldId id="258" r:id="rId7"/>
    <p:sldId id="284" r:id="rId8"/>
    <p:sldId id="262" r:id="rId9"/>
    <p:sldId id="465" r:id="rId10"/>
    <p:sldId id="775" r:id="rId11"/>
    <p:sldId id="750" r:id="rId12"/>
    <p:sldId id="1114" r:id="rId13"/>
    <p:sldId id="770" r:id="rId14"/>
    <p:sldId id="304" r:id="rId15"/>
    <p:sldId id="305" r:id="rId16"/>
    <p:sldId id="303" r:id="rId17"/>
    <p:sldId id="467" r:id="rId18"/>
    <p:sldId id="489" r:id="rId19"/>
    <p:sldId id="494" r:id="rId20"/>
    <p:sldId id="507" r:id="rId21"/>
    <p:sldId id="1088" r:id="rId22"/>
  </p:sldIdLst>
  <p:sldSz cx="12192000" cy="6858000"/>
  <p:notesSz cx="7104063" cy="10234613"/>
  <p:embeddedFontLst>
    <p:embeddedFont>
      <p:font typeface="Bahnschrift SemiBold" panose="020B0502040204020203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Segoe UI Semibold" panose="020B0702040204020203" pitchFamily="34" charset="0"/>
      <p:bold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bahn" panose="020B0600000101010101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나눔고딕" pitchFamily="2" charset="-127"/>
      <p:regular r:id="rId40"/>
      <p:bold r:id="rId41"/>
    </p:embeddedFont>
    <p:embeddedFont>
      <p:font typeface="나눔바른고딕" panose="020B0603020101020101" pitchFamily="50" charset="-127"/>
      <p:regular r:id="rId42"/>
      <p:bold r:id="rId43"/>
    </p:embeddedFont>
    <p:embeddedFont>
      <p:font typeface="맑은 고딕" panose="020B0503020000020004" pitchFamily="50" charset="-127"/>
      <p:regular r:id="rId44"/>
      <p:bold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5065" userDrawn="1">
          <p15:clr>
            <a:srgbClr val="A4A3A4"/>
          </p15:clr>
        </p15:guide>
        <p15:guide id="7" pos="914" userDrawn="1">
          <p15:clr>
            <a:srgbClr val="A4A3A4"/>
          </p15:clr>
        </p15:guide>
        <p15:guide id="8" pos="3364" userDrawn="1">
          <p15:clr>
            <a:srgbClr val="A4A3A4"/>
          </p15:clr>
        </p15:guide>
        <p15:guide id="9" orient="horz" pos="1797" userDrawn="1">
          <p15:clr>
            <a:srgbClr val="A4A3A4"/>
          </p15:clr>
        </p15:guide>
        <p15:guide id="10" orient="horz" pos="30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9999FF"/>
    <a:srgbClr val="0099FF"/>
    <a:srgbClr val="FF6600"/>
    <a:srgbClr val="66FF99"/>
    <a:srgbClr val="06747A"/>
    <a:srgbClr val="FFFFCC"/>
    <a:srgbClr val="CC9900"/>
    <a:srgbClr val="34C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5366" autoAdjust="0"/>
  </p:normalViewPr>
  <p:slideViewPr>
    <p:cSldViewPr snapToGrid="0">
      <p:cViewPr varScale="1">
        <p:scale>
          <a:sx n="113" d="100"/>
          <a:sy n="113" d="100"/>
        </p:scale>
        <p:origin x="426" y="108"/>
      </p:cViewPr>
      <p:guideLst>
        <p:guide orient="horz" pos="2160"/>
        <p:guide pos="3840"/>
        <p:guide pos="52"/>
        <p:guide orient="horz" pos="754"/>
        <p:guide pos="2479"/>
        <p:guide pos="5065"/>
        <p:guide pos="914"/>
        <p:guide pos="3364"/>
        <p:guide orient="horz" pos="1797"/>
        <p:guide orient="horz" pos="304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66" tIns="49534" rIns="99066" bIns="49534" rtlCol="0"/>
          <a:lstStyle>
            <a:lvl1pPr algn="r">
              <a:defRPr sz="1300"/>
            </a:lvl1pPr>
          </a:lstStyle>
          <a:p>
            <a:fld id="{72D04555-607D-4A2D-A6A3-60515A3140F7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4" rIns="99066" bIns="4953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6" tIns="49534" rIns="99066" bIns="49534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66" tIns="49534" rIns="99066" bIns="49534" rtlCol="0" anchor="b"/>
          <a:lstStyle>
            <a:lvl1pPr algn="r">
              <a:defRPr sz="1300"/>
            </a:lvl1pPr>
          </a:lstStyle>
          <a:p>
            <a:fld id="{456C47FD-A07B-4F3C-A012-64C718DC11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70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7FD-A07B-4F3C-A012-64C718DC114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06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7FD-A07B-4F3C-A012-64C718DC114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364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68" indent="-247668" fontAlgn="base">
              <a:lnSpc>
                <a:spcPct val="150000"/>
              </a:lnSpc>
              <a:buFont typeface="+mj-lt"/>
              <a:buAutoNum type="arabicPeriod"/>
            </a:pPr>
            <a:r>
              <a:rPr lang="ko-KR" altLang="en-US" sz="800" dirty="0">
                <a:latin typeface="+mj-lt"/>
              </a:rPr>
              <a:t>대표자의 인적사항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학력사항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경력사항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자격 및 특기사항을 표기합니다</a:t>
            </a:r>
            <a:r>
              <a:rPr lang="en-US" altLang="ko-KR" sz="800" dirty="0">
                <a:latin typeface="+mj-lt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en-US" altLang="ko-KR" sz="800" dirty="0">
                <a:latin typeface="+mj-lt"/>
              </a:rPr>
              <a:t> - </a:t>
            </a:r>
            <a:r>
              <a:rPr lang="ko-KR" altLang="en-US" sz="800" dirty="0">
                <a:latin typeface="+mj-lt"/>
              </a:rPr>
              <a:t>인적사항 </a:t>
            </a:r>
            <a:r>
              <a:rPr lang="en-US" altLang="ko-KR" sz="800" dirty="0">
                <a:latin typeface="+mj-lt"/>
              </a:rPr>
              <a:t>: </a:t>
            </a:r>
            <a:r>
              <a:rPr lang="ko-KR" altLang="en-US" sz="800" dirty="0">
                <a:latin typeface="+mj-lt"/>
              </a:rPr>
              <a:t>성명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생년월일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주소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전화번호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이메일 등</a:t>
            </a:r>
          </a:p>
          <a:p>
            <a:pPr fontAlgn="base">
              <a:lnSpc>
                <a:spcPct val="150000"/>
              </a:lnSpc>
            </a:pPr>
            <a:r>
              <a:rPr lang="en-US" altLang="ko-KR" sz="800" dirty="0">
                <a:latin typeface="+mj-lt"/>
              </a:rPr>
              <a:t> - </a:t>
            </a:r>
            <a:r>
              <a:rPr lang="ko-KR" altLang="en-US" sz="800" dirty="0">
                <a:latin typeface="+mj-lt"/>
              </a:rPr>
              <a:t>학력사항 </a:t>
            </a:r>
            <a:r>
              <a:rPr lang="en-US" altLang="ko-KR" sz="800" dirty="0">
                <a:latin typeface="+mj-lt"/>
              </a:rPr>
              <a:t>: </a:t>
            </a:r>
            <a:r>
              <a:rPr lang="ko-KR" altLang="en-US" sz="800" dirty="0">
                <a:latin typeface="+mj-lt"/>
              </a:rPr>
              <a:t>학교명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기간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전공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수학상태 등</a:t>
            </a:r>
          </a:p>
          <a:p>
            <a:pPr fontAlgn="base">
              <a:lnSpc>
                <a:spcPct val="150000"/>
              </a:lnSpc>
            </a:pPr>
            <a:r>
              <a:rPr lang="en-US" altLang="ko-KR" sz="800" dirty="0">
                <a:latin typeface="+mj-lt"/>
              </a:rPr>
              <a:t> - </a:t>
            </a:r>
            <a:r>
              <a:rPr lang="ko-KR" altLang="en-US" sz="800" dirty="0">
                <a:latin typeface="+mj-lt"/>
              </a:rPr>
              <a:t>경력사항 </a:t>
            </a:r>
            <a:r>
              <a:rPr lang="en-US" altLang="ko-KR" sz="800" dirty="0">
                <a:latin typeface="+mj-lt"/>
              </a:rPr>
              <a:t>: </a:t>
            </a:r>
            <a:r>
              <a:rPr lang="ko-KR" altLang="en-US" sz="800" dirty="0">
                <a:latin typeface="+mj-lt"/>
              </a:rPr>
              <a:t>업체명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기간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직위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담당업무 등</a:t>
            </a:r>
          </a:p>
          <a:p>
            <a:pPr fontAlgn="base">
              <a:lnSpc>
                <a:spcPct val="150000"/>
              </a:lnSpc>
            </a:pPr>
            <a:r>
              <a:rPr lang="en-US" altLang="ko-KR" sz="800" dirty="0">
                <a:latin typeface="+mj-lt"/>
              </a:rPr>
              <a:t> - </a:t>
            </a:r>
            <a:r>
              <a:rPr lang="ko-KR" altLang="en-US" sz="800" dirty="0">
                <a:latin typeface="+mj-lt"/>
              </a:rPr>
              <a:t>특기사항 </a:t>
            </a:r>
            <a:r>
              <a:rPr lang="en-US" altLang="ko-KR" sz="800" dirty="0">
                <a:latin typeface="+mj-lt"/>
              </a:rPr>
              <a:t>: </a:t>
            </a:r>
            <a:r>
              <a:rPr lang="ko-KR" altLang="en-US" sz="800" dirty="0">
                <a:latin typeface="+mj-lt"/>
              </a:rPr>
              <a:t>사회활동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기업활동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연구활동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포상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인증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감사패 등</a:t>
            </a:r>
            <a:endParaRPr lang="en-US" altLang="ko-KR" sz="800" dirty="0">
              <a:latin typeface="+mj-lt"/>
            </a:endParaRPr>
          </a:p>
          <a:p>
            <a:pPr marL="247668" indent="-247668" defTabSz="990667" fontAlgn="base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ko-KR" altLang="en-US" sz="800" dirty="0">
                <a:latin typeface="+mj-lt"/>
              </a:rPr>
              <a:t>대표자의 경력사항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자격</a:t>
            </a:r>
            <a:r>
              <a:rPr lang="en-US" altLang="ko-KR" sz="800" dirty="0">
                <a:latin typeface="+mj-lt"/>
              </a:rPr>
              <a:t>, </a:t>
            </a:r>
            <a:r>
              <a:rPr lang="ko-KR" altLang="en-US" sz="800" dirty="0">
                <a:latin typeface="+mj-lt"/>
              </a:rPr>
              <a:t>특기사항은 대표자의 사업수행능력을 평가하는 주요 항목이 되기 때문에 사업계획 내용과 관련이 많은 사항을 중심으로 작성하는 것이 좋습니다</a:t>
            </a:r>
            <a:r>
              <a:rPr lang="en-US" altLang="ko-KR" sz="800" dirty="0">
                <a:latin typeface="+mj-lt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7FD-A07B-4F3C-A012-64C718DC114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11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7FD-A07B-4F3C-A012-64C718DC114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16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F9390-0B77-FE41-831F-D10441DA638F}" type="slidenum">
              <a:rPr lang="en-US" altLang="ko-KR" smtClean="0"/>
              <a:pPr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821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F9390-0B77-FE41-831F-D10441DA638F}" type="slidenum">
              <a:rPr lang="en-US" altLang="ko-KR" smtClean="0"/>
              <a:pPr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7317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F9390-0B77-FE41-831F-D10441DA638F}" type="slidenum">
              <a:rPr lang="en-US" altLang="ko-KR" smtClean="0"/>
              <a:pPr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572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7FD-A07B-4F3C-A012-64C718DC114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28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81C67A4E-EEAB-47BC-9FC6-97F560D6B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20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DCEADE22-37A6-4BC2-BA81-AC8460940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2669" cy="6849460"/>
          </a:xfrm>
          <a:custGeom>
            <a:avLst/>
            <a:gdLst>
              <a:gd name="connsiteX0" fmla="*/ 2245827 w 6782669"/>
              <a:gd name="connsiteY0" fmla="*/ 0 h 6849460"/>
              <a:gd name="connsiteX1" fmla="*/ 6782669 w 6782669"/>
              <a:gd name="connsiteY1" fmla="*/ 0 h 6849460"/>
              <a:gd name="connsiteX2" fmla="*/ 0 w 6782669"/>
              <a:gd name="connsiteY2" fmla="*/ 6849460 h 6849460"/>
              <a:gd name="connsiteX3" fmla="*/ 0 w 6782669"/>
              <a:gd name="connsiteY3" fmla="*/ 2267942 h 684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2669" h="6849460">
                <a:moveTo>
                  <a:pt x="2245827" y="0"/>
                </a:moveTo>
                <a:lnTo>
                  <a:pt x="6782669" y="0"/>
                </a:lnTo>
                <a:lnTo>
                  <a:pt x="0" y="6849460"/>
                </a:lnTo>
                <a:lnTo>
                  <a:pt x="0" y="2267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58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A6FC16F-4ACC-4200-9EF3-F07DB43449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1215" y="944593"/>
            <a:ext cx="9569570" cy="496881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407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BD5F01F-5999-4C3B-B2EA-D932F2C438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7700" y="2639683"/>
            <a:ext cx="3381554" cy="2192522"/>
          </a:xfrm>
          <a:prstGeom prst="parallelogram">
            <a:avLst>
              <a:gd name="adj" fmla="val 50344"/>
            </a:avLst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FFE4C002-3120-4D70-A268-5C19FDC8B5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08499" y="2639683"/>
            <a:ext cx="3381554" cy="2192522"/>
          </a:xfrm>
          <a:prstGeom prst="parallelogram">
            <a:avLst>
              <a:gd name="adj" fmla="val 50344"/>
            </a:avLst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6BC8A64-755C-4AD1-84AA-9E1569E21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2657" y="1863306"/>
            <a:ext cx="4578970" cy="2968899"/>
          </a:xfrm>
          <a:prstGeom prst="parallelogram">
            <a:avLst>
              <a:gd name="adj" fmla="val 50344"/>
            </a:avLst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9883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BDD271B-0ADE-4FC9-BD06-D2AD94ADC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8070" y="2294793"/>
            <a:ext cx="9715860" cy="226841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51BB6C3-1C19-48C8-BB5A-381A8579E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3006" y="1751452"/>
            <a:ext cx="7145989" cy="3355097"/>
          </a:xfrm>
          <a:prstGeom prst="parallelogram">
            <a:avLst>
              <a:gd name="adj" fmla="val 50344"/>
            </a:avLst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25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706C9BA-FBFA-4EEC-A4B2-6C130930FE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048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6E602269-04C6-4FD6-AB92-DBA6473B4F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1569" y="-1"/>
            <a:ext cx="6670430" cy="6858000"/>
          </a:xfrm>
          <a:custGeom>
            <a:avLst/>
            <a:gdLst>
              <a:gd name="connsiteX0" fmla="*/ 3054079 w 6670430"/>
              <a:gd name="connsiteY0" fmla="*/ 0 h 6858000"/>
              <a:gd name="connsiteX1" fmla="*/ 6670430 w 6670430"/>
              <a:gd name="connsiteY1" fmla="*/ 0 h 6858000"/>
              <a:gd name="connsiteX2" fmla="*/ 6670430 w 6670430"/>
              <a:gd name="connsiteY2" fmla="*/ 6858000 h 6858000"/>
              <a:gd name="connsiteX3" fmla="*/ 0 w 66704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430" h="6858000">
                <a:moveTo>
                  <a:pt x="3054079" y="0"/>
                </a:moveTo>
                <a:lnTo>
                  <a:pt x="6670430" y="0"/>
                </a:lnTo>
                <a:lnTo>
                  <a:pt x="66704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18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917B245-D63F-4511-9C1C-BE6DA12CB5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3744" y="3428999"/>
            <a:ext cx="3552702" cy="34290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03CC3920-FAE3-4BFE-BE65-FD7BEAB44E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15555" y="0"/>
            <a:ext cx="3552702" cy="3428999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4046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2E485A8-DC11-4DA2-BDB0-EEA0F64395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22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1D125DF-8E16-4616-A3FC-E71D2A3F2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26611" y="931985"/>
            <a:ext cx="5405112" cy="4994031"/>
          </a:xfrm>
          <a:prstGeom prst="parallelogram">
            <a:avLst>
              <a:gd name="adj" fmla="val 50344"/>
            </a:avLst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9977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E87CC6E4-1CBD-4255-AA41-CD2A399E43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34278" y="1037538"/>
            <a:ext cx="6874276" cy="4782924"/>
          </a:xfrm>
          <a:custGeom>
            <a:avLst/>
            <a:gdLst>
              <a:gd name="connsiteX0" fmla="*/ 2129984 w 6874276"/>
              <a:gd name="connsiteY0" fmla="*/ 0 h 4782924"/>
              <a:gd name="connsiteX1" fmla="*/ 6874276 w 6874276"/>
              <a:gd name="connsiteY1" fmla="*/ 0 h 4782924"/>
              <a:gd name="connsiteX2" fmla="*/ 6874276 w 6874276"/>
              <a:gd name="connsiteY2" fmla="*/ 4782924 h 4782924"/>
              <a:gd name="connsiteX3" fmla="*/ 0 w 6874276"/>
              <a:gd name="connsiteY3" fmla="*/ 4782924 h 478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4276" h="4782924">
                <a:moveTo>
                  <a:pt x="2129984" y="0"/>
                </a:moveTo>
                <a:lnTo>
                  <a:pt x="6874276" y="0"/>
                </a:lnTo>
                <a:lnTo>
                  <a:pt x="6874276" y="4782924"/>
                </a:lnTo>
                <a:lnTo>
                  <a:pt x="0" y="4782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021C104C-4E64-4D92-9D12-12F6C3DF3B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83446" y="2804906"/>
            <a:ext cx="3512745" cy="2778125"/>
          </a:xfrm>
          <a:custGeom>
            <a:avLst/>
            <a:gdLst>
              <a:gd name="connsiteX0" fmla="*/ 0 w 3512745"/>
              <a:gd name="connsiteY0" fmla="*/ 0 h 2778125"/>
              <a:gd name="connsiteX1" fmla="*/ 3512745 w 3512745"/>
              <a:gd name="connsiteY1" fmla="*/ 0 h 2778125"/>
              <a:gd name="connsiteX2" fmla="*/ 2275559 w 3512745"/>
              <a:gd name="connsiteY2" fmla="*/ 2778125 h 2778125"/>
              <a:gd name="connsiteX3" fmla="*/ 0 w 3512745"/>
              <a:gd name="connsiteY3" fmla="*/ 2778125 h 27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745" h="2778125">
                <a:moveTo>
                  <a:pt x="0" y="0"/>
                </a:moveTo>
                <a:lnTo>
                  <a:pt x="3512745" y="0"/>
                </a:lnTo>
                <a:lnTo>
                  <a:pt x="2275559" y="2778125"/>
                </a:lnTo>
                <a:lnTo>
                  <a:pt x="0" y="2778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18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E3465938-338E-4EEE-A28F-0AA03042F3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31471"/>
            <a:ext cx="7469047" cy="3995058"/>
          </a:xfrm>
          <a:custGeom>
            <a:avLst/>
            <a:gdLst>
              <a:gd name="connsiteX0" fmla="*/ 0 w 7469047"/>
              <a:gd name="connsiteY0" fmla="*/ 0 h 3995058"/>
              <a:gd name="connsiteX1" fmla="*/ 7469047 w 7469047"/>
              <a:gd name="connsiteY1" fmla="*/ 0 h 3995058"/>
              <a:gd name="connsiteX2" fmla="*/ 5689925 w 7469047"/>
              <a:gd name="connsiteY2" fmla="*/ 3995058 h 3995058"/>
              <a:gd name="connsiteX3" fmla="*/ 0 w 7469047"/>
              <a:gd name="connsiteY3" fmla="*/ 3995058 h 399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9047" h="3995058">
                <a:moveTo>
                  <a:pt x="0" y="0"/>
                </a:moveTo>
                <a:lnTo>
                  <a:pt x="7469047" y="0"/>
                </a:lnTo>
                <a:lnTo>
                  <a:pt x="5689925" y="3995058"/>
                </a:lnTo>
                <a:lnTo>
                  <a:pt x="0" y="3995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0AC2A1D-48A2-499D-AFE0-3A48319DAB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8191" y="2104232"/>
            <a:ext cx="6453809" cy="2649537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732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FA71712-BB7E-4633-81B3-C2BBD9B058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954215"/>
            <a:ext cx="12192000" cy="390378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140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44F48EA-3A4C-4ED9-B911-841253C0E9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1013" y="1143000"/>
            <a:ext cx="7173912" cy="4572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85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693B197-DEC7-417B-9762-753CC7C381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7523" y="0"/>
            <a:ext cx="3874477" cy="3429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24FFFFF2-1F5B-458A-A5E1-A9F7CDF25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7523" y="3429000"/>
            <a:ext cx="3874477" cy="3429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06D8BF67-6DDA-41C9-94B2-956A0CB7BB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43046" y="0"/>
            <a:ext cx="3874477" cy="3429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A51455A-CC84-456A-9AE1-187D89F568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43046" y="3429000"/>
            <a:ext cx="3874477" cy="3429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948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A22FAED1-2760-4CD0-8F97-3BE3CC7620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89712" y="1078768"/>
            <a:ext cx="5212576" cy="4700464"/>
          </a:xfrm>
          <a:prstGeom prst="triangle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079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C88C762F-DF66-44CA-8151-8BDCC7D2E7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7035" y="1857375"/>
            <a:ext cx="7234965" cy="4002543"/>
          </a:xfrm>
          <a:custGeom>
            <a:avLst/>
            <a:gdLst>
              <a:gd name="connsiteX0" fmla="*/ 3026503 w 7234965"/>
              <a:gd name="connsiteY0" fmla="*/ 0 h 4002543"/>
              <a:gd name="connsiteX1" fmla="*/ 7234965 w 7234965"/>
              <a:gd name="connsiteY1" fmla="*/ 0 h 4002543"/>
              <a:gd name="connsiteX2" fmla="*/ 7234965 w 7234965"/>
              <a:gd name="connsiteY2" fmla="*/ 3990975 h 4002543"/>
              <a:gd name="connsiteX3" fmla="*/ 6697936 w 7234965"/>
              <a:gd name="connsiteY3" fmla="*/ 3990975 h 4002543"/>
              <a:gd name="connsiteX4" fmla="*/ 6697936 w 7234965"/>
              <a:gd name="connsiteY4" fmla="*/ 4002543 h 4002543"/>
              <a:gd name="connsiteX5" fmla="*/ 0 w 7234965"/>
              <a:gd name="connsiteY5" fmla="*/ 4002543 h 4002543"/>
              <a:gd name="connsiteX6" fmla="*/ 1777304 w 7234965"/>
              <a:gd name="connsiteY6" fmla="*/ 11568 h 4002543"/>
              <a:gd name="connsiteX7" fmla="*/ 3026503 w 7234965"/>
              <a:gd name="connsiteY7" fmla="*/ 11568 h 400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4965" h="4002543">
                <a:moveTo>
                  <a:pt x="3026503" y="0"/>
                </a:moveTo>
                <a:lnTo>
                  <a:pt x="7234965" y="0"/>
                </a:lnTo>
                <a:lnTo>
                  <a:pt x="7234965" y="3990975"/>
                </a:lnTo>
                <a:lnTo>
                  <a:pt x="6697936" y="3990975"/>
                </a:lnTo>
                <a:lnTo>
                  <a:pt x="6697936" y="4002543"/>
                </a:lnTo>
                <a:lnTo>
                  <a:pt x="0" y="4002543"/>
                </a:lnTo>
                <a:lnTo>
                  <a:pt x="1777304" y="11568"/>
                </a:lnTo>
                <a:lnTo>
                  <a:pt x="3026503" y="115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884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F5C86C4-ED65-4A87-A0CF-6BBE9AB8E2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328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2A52F02-5606-41C8-A2CB-65882BD99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7867"/>
            <a:ext cx="10515600" cy="9118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800" spc="-15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altLang="ko-KR" dirty="0"/>
              <a:t>Your Solution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9890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2A52F02-5606-41C8-A2CB-65882BD99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083" y="1714459"/>
            <a:ext cx="5416642" cy="202886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spc="-15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altLang="ko-KR" dirty="0"/>
              <a:t>Your Solution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2100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83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C2935A80-61C2-4319-A3FC-5E56164FB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0119" y="1609210"/>
            <a:ext cx="1527318" cy="3272315"/>
          </a:xfrm>
          <a:custGeom>
            <a:avLst/>
            <a:gdLst>
              <a:gd name="connsiteX0" fmla="*/ 156576 w 1527318"/>
              <a:gd name="connsiteY0" fmla="*/ 0 h 3272315"/>
              <a:gd name="connsiteX1" fmla="*/ 1370742 w 1527318"/>
              <a:gd name="connsiteY1" fmla="*/ 0 h 3272315"/>
              <a:gd name="connsiteX2" fmla="*/ 1527318 w 1527318"/>
              <a:gd name="connsiteY2" fmla="*/ 156674 h 3272315"/>
              <a:gd name="connsiteX3" fmla="*/ 1527318 w 1527318"/>
              <a:gd name="connsiteY3" fmla="*/ 3115642 h 3272315"/>
              <a:gd name="connsiteX4" fmla="*/ 1370742 w 1527318"/>
              <a:gd name="connsiteY4" fmla="*/ 3272315 h 3272315"/>
              <a:gd name="connsiteX5" fmla="*/ 156576 w 1527318"/>
              <a:gd name="connsiteY5" fmla="*/ 3272315 h 3272315"/>
              <a:gd name="connsiteX6" fmla="*/ 0 w 1527318"/>
              <a:gd name="connsiteY6" fmla="*/ 3115642 h 3272315"/>
              <a:gd name="connsiteX7" fmla="*/ 0 w 1527318"/>
              <a:gd name="connsiteY7" fmla="*/ 156674 h 3272315"/>
              <a:gd name="connsiteX8" fmla="*/ 156576 w 1527318"/>
              <a:gd name="connsiteY8" fmla="*/ 0 h 32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7318" h="3272315">
                <a:moveTo>
                  <a:pt x="156576" y="0"/>
                </a:moveTo>
                <a:lnTo>
                  <a:pt x="1370742" y="0"/>
                </a:lnTo>
                <a:cubicBezTo>
                  <a:pt x="1457000" y="0"/>
                  <a:pt x="1527318" y="70362"/>
                  <a:pt x="1527318" y="156674"/>
                </a:cubicBezTo>
                <a:lnTo>
                  <a:pt x="1527318" y="3115642"/>
                </a:lnTo>
                <a:cubicBezTo>
                  <a:pt x="1527318" y="3201953"/>
                  <a:pt x="1457000" y="3272315"/>
                  <a:pt x="1370742" y="3272315"/>
                </a:cubicBezTo>
                <a:lnTo>
                  <a:pt x="156576" y="3272315"/>
                </a:lnTo>
                <a:cubicBezTo>
                  <a:pt x="70319" y="3272315"/>
                  <a:pt x="0" y="3201953"/>
                  <a:pt x="0" y="3115642"/>
                </a:cubicBezTo>
                <a:lnTo>
                  <a:pt x="0" y="156674"/>
                </a:lnTo>
                <a:cubicBezTo>
                  <a:pt x="0" y="70362"/>
                  <a:pt x="70319" y="0"/>
                  <a:pt x="156576" y="0"/>
                </a:cubicBezTo>
                <a:close/>
              </a:path>
            </a:pathLst>
          </a:custGeom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524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9838A0AB-607C-47ED-9EF9-B007D0477B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1459" y="-1"/>
            <a:ext cx="5540541" cy="6858000"/>
          </a:xfrm>
          <a:custGeom>
            <a:avLst/>
            <a:gdLst>
              <a:gd name="connsiteX0" fmla="*/ 458430 w 5540541"/>
              <a:gd name="connsiteY0" fmla="*/ 5147683 h 6858000"/>
              <a:gd name="connsiteX1" fmla="*/ 458430 w 5540541"/>
              <a:gd name="connsiteY1" fmla="*/ 5520923 h 6858000"/>
              <a:gd name="connsiteX2" fmla="*/ 934811 w 5540541"/>
              <a:gd name="connsiteY2" fmla="*/ 5335792 h 6858000"/>
              <a:gd name="connsiteX3" fmla="*/ 0 w 5540541"/>
              <a:gd name="connsiteY3" fmla="*/ 4780065 h 6858000"/>
              <a:gd name="connsiteX4" fmla="*/ 1145129 w 5540541"/>
              <a:gd name="connsiteY4" fmla="*/ 5236046 h 6858000"/>
              <a:gd name="connsiteX5" fmla="*/ 1145129 w 5540541"/>
              <a:gd name="connsiteY5" fmla="*/ 5446253 h 6858000"/>
              <a:gd name="connsiteX6" fmla="*/ 0 w 5540541"/>
              <a:gd name="connsiteY6" fmla="*/ 5890294 h 6858000"/>
              <a:gd name="connsiteX7" fmla="*/ 0 w 5540541"/>
              <a:gd name="connsiteY7" fmla="*/ 5692389 h 6858000"/>
              <a:gd name="connsiteX8" fmla="*/ 286547 w 5540541"/>
              <a:gd name="connsiteY8" fmla="*/ 5580564 h 6858000"/>
              <a:gd name="connsiteX9" fmla="*/ 286547 w 5540541"/>
              <a:gd name="connsiteY9" fmla="*/ 5087707 h 6858000"/>
              <a:gd name="connsiteX10" fmla="*/ 0 w 5540541"/>
              <a:gd name="connsiteY10" fmla="*/ 4974130 h 6858000"/>
              <a:gd name="connsiteX11" fmla="*/ 0 w 5540541"/>
              <a:gd name="connsiteY11" fmla="*/ 4403059 h 6858000"/>
              <a:gd name="connsiteX12" fmla="*/ 1145129 w 5540541"/>
              <a:gd name="connsiteY12" fmla="*/ 4403059 h 6858000"/>
              <a:gd name="connsiteX13" fmla="*/ 1145129 w 5540541"/>
              <a:gd name="connsiteY13" fmla="*/ 4592448 h 6858000"/>
              <a:gd name="connsiteX14" fmla="*/ 0 w 5540541"/>
              <a:gd name="connsiteY14" fmla="*/ 4592448 h 6858000"/>
              <a:gd name="connsiteX15" fmla="*/ 178786 w 5540541"/>
              <a:gd name="connsiteY15" fmla="*/ 3352110 h 6858000"/>
              <a:gd name="connsiteX16" fmla="*/ 180595 w 5540541"/>
              <a:gd name="connsiteY16" fmla="*/ 3537353 h 6858000"/>
              <a:gd name="connsiteX17" fmla="*/ 200814 w 5540541"/>
              <a:gd name="connsiteY17" fmla="*/ 3707344 h 6858000"/>
              <a:gd name="connsiteX18" fmla="*/ 267566 w 5540541"/>
              <a:gd name="connsiteY18" fmla="*/ 3856405 h 6858000"/>
              <a:gd name="connsiteX19" fmla="*/ 392221 w 5540541"/>
              <a:gd name="connsiteY19" fmla="*/ 3954843 h 6858000"/>
              <a:gd name="connsiteX20" fmla="*/ 585673 w 5540541"/>
              <a:gd name="connsiteY20" fmla="*/ 3990968 h 6858000"/>
              <a:gd name="connsiteX21" fmla="*/ 766323 w 5540541"/>
              <a:gd name="connsiteY21" fmla="*/ 3949528 h 6858000"/>
              <a:gd name="connsiteX22" fmla="*/ 882781 w 5540541"/>
              <a:gd name="connsiteY22" fmla="*/ 3840292 h 6858000"/>
              <a:gd name="connsiteX23" fmla="*/ 946695 w 5540541"/>
              <a:gd name="connsiteY23" fmla="*/ 3684898 h 6858000"/>
              <a:gd name="connsiteX24" fmla="*/ 966260 w 5540541"/>
              <a:gd name="connsiteY24" fmla="*/ 3507295 h 6858000"/>
              <a:gd name="connsiteX25" fmla="*/ 966260 w 5540541"/>
              <a:gd name="connsiteY25" fmla="*/ 3352110 h 6858000"/>
              <a:gd name="connsiteX26" fmla="*/ 0 w 5540541"/>
              <a:gd name="connsiteY26" fmla="*/ 3162722 h 6858000"/>
              <a:gd name="connsiteX27" fmla="*/ 1145129 w 5540541"/>
              <a:gd name="connsiteY27" fmla="*/ 3162722 h 6858000"/>
              <a:gd name="connsiteX28" fmla="*/ 1145129 w 5540541"/>
              <a:gd name="connsiteY28" fmla="*/ 3589424 h 6858000"/>
              <a:gd name="connsiteX29" fmla="*/ 1105456 w 5540541"/>
              <a:gd name="connsiteY29" fmla="*/ 3831831 h 6858000"/>
              <a:gd name="connsiteX30" fmla="*/ 991044 w 5540541"/>
              <a:gd name="connsiteY30" fmla="*/ 4025603 h 6858000"/>
              <a:gd name="connsiteX31" fmla="*/ 811646 w 5540541"/>
              <a:gd name="connsiteY31" fmla="*/ 4153570 h 6858000"/>
              <a:gd name="connsiteX32" fmla="*/ 578688 w 5540541"/>
              <a:gd name="connsiteY32" fmla="*/ 4199588 h 6858000"/>
              <a:gd name="connsiteX33" fmla="*/ 328460 w 5540541"/>
              <a:gd name="connsiteY33" fmla="*/ 4152429 h 6858000"/>
              <a:gd name="connsiteX34" fmla="*/ 146711 w 5540541"/>
              <a:gd name="connsiteY34" fmla="*/ 4021498 h 6858000"/>
              <a:gd name="connsiteX35" fmla="*/ 36876 w 5540541"/>
              <a:gd name="connsiteY35" fmla="*/ 3821673 h 6858000"/>
              <a:gd name="connsiteX36" fmla="*/ 0 w 5540541"/>
              <a:gd name="connsiteY36" fmla="*/ 3566714 h 6858000"/>
              <a:gd name="connsiteX37" fmla="*/ 0 w 5540541"/>
              <a:gd name="connsiteY37" fmla="*/ 2261172 h 6858000"/>
              <a:gd name="connsiteX38" fmla="*/ 1145129 w 5540541"/>
              <a:gd name="connsiteY38" fmla="*/ 2261172 h 6858000"/>
              <a:gd name="connsiteX39" fmla="*/ 1145129 w 5540541"/>
              <a:gd name="connsiteY39" fmla="*/ 2973030 h 6858000"/>
              <a:gd name="connsiteX40" fmla="*/ 973246 w 5540541"/>
              <a:gd name="connsiteY40" fmla="*/ 2973030 h 6858000"/>
              <a:gd name="connsiteX41" fmla="*/ 973246 w 5540541"/>
              <a:gd name="connsiteY41" fmla="*/ 2450561 h 6858000"/>
              <a:gd name="connsiteX42" fmla="*/ 687339 w 5540541"/>
              <a:gd name="connsiteY42" fmla="*/ 2450561 h 6858000"/>
              <a:gd name="connsiteX43" fmla="*/ 687339 w 5540541"/>
              <a:gd name="connsiteY43" fmla="*/ 2939828 h 6858000"/>
              <a:gd name="connsiteX44" fmla="*/ 515456 w 5540541"/>
              <a:gd name="connsiteY44" fmla="*/ 2939828 h 6858000"/>
              <a:gd name="connsiteX45" fmla="*/ 515456 w 5540541"/>
              <a:gd name="connsiteY45" fmla="*/ 2450561 h 6858000"/>
              <a:gd name="connsiteX46" fmla="*/ 171912 w 5540541"/>
              <a:gd name="connsiteY46" fmla="*/ 2450561 h 6858000"/>
              <a:gd name="connsiteX47" fmla="*/ 173665 w 5540541"/>
              <a:gd name="connsiteY47" fmla="*/ 3006232 h 6858000"/>
              <a:gd name="connsiteX48" fmla="*/ 0 w 5540541"/>
              <a:gd name="connsiteY48" fmla="*/ 3006232 h 6858000"/>
              <a:gd name="connsiteX49" fmla="*/ 0 w 5540541"/>
              <a:gd name="connsiteY49" fmla="*/ 967707 h 6858000"/>
              <a:gd name="connsiteX50" fmla="*/ 1145129 w 5540541"/>
              <a:gd name="connsiteY50" fmla="*/ 967707 h 6858000"/>
              <a:gd name="connsiteX51" fmla="*/ 1145129 w 5540541"/>
              <a:gd name="connsiteY51" fmla="*/ 1139256 h 6858000"/>
              <a:gd name="connsiteX52" fmla="*/ 673396 w 5540541"/>
              <a:gd name="connsiteY52" fmla="*/ 1518674 h 6858000"/>
              <a:gd name="connsiteX53" fmla="*/ 1145129 w 5540541"/>
              <a:gd name="connsiteY53" fmla="*/ 1916906 h 6858000"/>
              <a:gd name="connsiteX54" fmla="*/ 1145129 w 5540541"/>
              <a:gd name="connsiteY54" fmla="*/ 2100645 h 6858000"/>
              <a:gd name="connsiteX55" fmla="*/ 0 w 5540541"/>
              <a:gd name="connsiteY55" fmla="*/ 2100645 h 6858000"/>
              <a:gd name="connsiteX56" fmla="*/ 0 w 5540541"/>
              <a:gd name="connsiteY56" fmla="*/ 1909503 h 6858000"/>
              <a:gd name="connsiteX57" fmla="*/ 877146 w 5540541"/>
              <a:gd name="connsiteY57" fmla="*/ 1909503 h 6858000"/>
              <a:gd name="connsiteX58" fmla="*/ 384400 w 5540541"/>
              <a:gd name="connsiteY58" fmla="*/ 1509935 h 6858000"/>
              <a:gd name="connsiteX59" fmla="*/ 436862 w 5540541"/>
              <a:gd name="connsiteY59" fmla="*/ 1472586 h 6858000"/>
              <a:gd name="connsiteX60" fmla="*/ 514565 w 5540541"/>
              <a:gd name="connsiteY60" fmla="*/ 1416590 h 6858000"/>
              <a:gd name="connsiteX61" fmla="*/ 613365 w 5540541"/>
              <a:gd name="connsiteY61" fmla="*/ 1340960 h 6858000"/>
              <a:gd name="connsiteX62" fmla="*/ 714363 w 5540541"/>
              <a:gd name="connsiteY62" fmla="*/ 1260696 h 6858000"/>
              <a:gd name="connsiteX63" fmla="*/ 805704 w 5540541"/>
              <a:gd name="connsiteY63" fmla="*/ 1187139 h 6858000"/>
              <a:gd name="connsiteX64" fmla="*/ 844486 w 5540541"/>
              <a:gd name="connsiteY64" fmla="*/ 1162902 h 6858000"/>
              <a:gd name="connsiteX65" fmla="*/ 859130 w 5540541"/>
              <a:gd name="connsiteY65" fmla="*/ 1158849 h 6858000"/>
              <a:gd name="connsiteX66" fmla="*/ 0 w 5540541"/>
              <a:gd name="connsiteY66" fmla="*/ 1158849 h 6858000"/>
              <a:gd name="connsiteX67" fmla="*/ 1759570 w 5540541"/>
              <a:gd name="connsiteY67" fmla="*/ 0 h 6858000"/>
              <a:gd name="connsiteX68" fmla="*/ 5540541 w 5540541"/>
              <a:gd name="connsiteY68" fmla="*/ 0 h 6858000"/>
              <a:gd name="connsiteX69" fmla="*/ 5540541 w 5540541"/>
              <a:gd name="connsiteY69" fmla="*/ 6858000 h 6858000"/>
              <a:gd name="connsiteX70" fmla="*/ 1759570 w 5540541"/>
              <a:gd name="connsiteY7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540541" h="6858000">
                <a:moveTo>
                  <a:pt x="458430" y="5147683"/>
                </a:moveTo>
                <a:lnTo>
                  <a:pt x="458430" y="5520923"/>
                </a:lnTo>
                <a:lnTo>
                  <a:pt x="934811" y="5335792"/>
                </a:lnTo>
                <a:close/>
                <a:moveTo>
                  <a:pt x="0" y="4780065"/>
                </a:moveTo>
                <a:lnTo>
                  <a:pt x="1145129" y="5236046"/>
                </a:lnTo>
                <a:lnTo>
                  <a:pt x="1145129" y="5446253"/>
                </a:lnTo>
                <a:lnTo>
                  <a:pt x="0" y="5890294"/>
                </a:lnTo>
                <a:lnTo>
                  <a:pt x="0" y="5692389"/>
                </a:lnTo>
                <a:lnTo>
                  <a:pt x="286547" y="5580564"/>
                </a:lnTo>
                <a:lnTo>
                  <a:pt x="286547" y="5087707"/>
                </a:lnTo>
                <a:lnTo>
                  <a:pt x="0" y="4974130"/>
                </a:lnTo>
                <a:close/>
                <a:moveTo>
                  <a:pt x="0" y="4403059"/>
                </a:moveTo>
                <a:lnTo>
                  <a:pt x="1145129" y="4403059"/>
                </a:lnTo>
                <a:lnTo>
                  <a:pt x="1145129" y="4592448"/>
                </a:lnTo>
                <a:lnTo>
                  <a:pt x="0" y="4592448"/>
                </a:lnTo>
                <a:close/>
                <a:moveTo>
                  <a:pt x="178786" y="3352110"/>
                </a:moveTo>
                <a:lnTo>
                  <a:pt x="180595" y="3537353"/>
                </a:lnTo>
                <a:cubicBezTo>
                  <a:pt x="180595" y="3592847"/>
                  <a:pt x="187335" y="3649511"/>
                  <a:pt x="200814" y="3707344"/>
                </a:cubicBezTo>
                <a:cubicBezTo>
                  <a:pt x="214293" y="3765176"/>
                  <a:pt x="236544" y="3814863"/>
                  <a:pt x="267566" y="3856405"/>
                </a:cubicBezTo>
                <a:cubicBezTo>
                  <a:pt x="298589" y="3897948"/>
                  <a:pt x="340140" y="3930760"/>
                  <a:pt x="392221" y="3954843"/>
                </a:cubicBezTo>
                <a:cubicBezTo>
                  <a:pt x="444302" y="3978926"/>
                  <a:pt x="508786" y="3990968"/>
                  <a:pt x="585673" y="3990968"/>
                </a:cubicBezTo>
                <a:cubicBezTo>
                  <a:pt x="658033" y="3990968"/>
                  <a:pt x="718250" y="3977154"/>
                  <a:pt x="766323" y="3949528"/>
                </a:cubicBezTo>
                <a:cubicBezTo>
                  <a:pt x="814396" y="3921901"/>
                  <a:pt x="853216" y="3885489"/>
                  <a:pt x="882781" y="3840292"/>
                </a:cubicBezTo>
                <a:cubicBezTo>
                  <a:pt x="912347" y="3795094"/>
                  <a:pt x="933652" y="3743296"/>
                  <a:pt x="946695" y="3684898"/>
                </a:cubicBezTo>
                <a:cubicBezTo>
                  <a:pt x="959738" y="3626500"/>
                  <a:pt x="966260" y="3567299"/>
                  <a:pt x="966260" y="3507295"/>
                </a:cubicBezTo>
                <a:lnTo>
                  <a:pt x="966260" y="3352110"/>
                </a:lnTo>
                <a:close/>
                <a:moveTo>
                  <a:pt x="0" y="3162722"/>
                </a:moveTo>
                <a:lnTo>
                  <a:pt x="1145129" y="3162722"/>
                </a:lnTo>
                <a:lnTo>
                  <a:pt x="1145129" y="3589424"/>
                </a:lnTo>
                <a:cubicBezTo>
                  <a:pt x="1145129" y="3676479"/>
                  <a:pt x="1131905" y="3757281"/>
                  <a:pt x="1105456" y="3831831"/>
                </a:cubicBezTo>
                <a:cubicBezTo>
                  <a:pt x="1079008" y="3906381"/>
                  <a:pt x="1040870" y="3970971"/>
                  <a:pt x="991044" y="4025603"/>
                </a:cubicBezTo>
                <a:cubicBezTo>
                  <a:pt x="941217" y="4080235"/>
                  <a:pt x="881418" y="4122891"/>
                  <a:pt x="811646" y="4153570"/>
                </a:cubicBezTo>
                <a:cubicBezTo>
                  <a:pt x="741874" y="4184248"/>
                  <a:pt x="664221" y="4199588"/>
                  <a:pt x="578688" y="4199588"/>
                </a:cubicBezTo>
                <a:cubicBezTo>
                  <a:pt x="484397" y="4199588"/>
                  <a:pt x="400988" y="4183868"/>
                  <a:pt x="328460" y="4152429"/>
                </a:cubicBezTo>
                <a:cubicBezTo>
                  <a:pt x="255933" y="4120989"/>
                  <a:pt x="195350" y="4077346"/>
                  <a:pt x="146711" y="4021498"/>
                </a:cubicBezTo>
                <a:cubicBezTo>
                  <a:pt x="98072" y="3965651"/>
                  <a:pt x="61460" y="3899042"/>
                  <a:pt x="36876" y="3821673"/>
                </a:cubicBezTo>
                <a:cubicBezTo>
                  <a:pt x="12292" y="3744303"/>
                  <a:pt x="0" y="3659317"/>
                  <a:pt x="0" y="3566714"/>
                </a:cubicBezTo>
                <a:close/>
                <a:moveTo>
                  <a:pt x="0" y="2261172"/>
                </a:moveTo>
                <a:lnTo>
                  <a:pt x="1145129" y="2261172"/>
                </a:lnTo>
                <a:lnTo>
                  <a:pt x="1145129" y="2973030"/>
                </a:lnTo>
                <a:lnTo>
                  <a:pt x="973246" y="2973030"/>
                </a:lnTo>
                <a:lnTo>
                  <a:pt x="973246" y="2450561"/>
                </a:lnTo>
                <a:lnTo>
                  <a:pt x="687339" y="2450561"/>
                </a:lnTo>
                <a:lnTo>
                  <a:pt x="687339" y="2939828"/>
                </a:lnTo>
                <a:lnTo>
                  <a:pt x="515456" y="2939828"/>
                </a:lnTo>
                <a:lnTo>
                  <a:pt x="515456" y="2450561"/>
                </a:lnTo>
                <a:lnTo>
                  <a:pt x="171912" y="2450561"/>
                </a:lnTo>
                <a:lnTo>
                  <a:pt x="173665" y="3006232"/>
                </a:lnTo>
                <a:lnTo>
                  <a:pt x="0" y="3006232"/>
                </a:lnTo>
                <a:close/>
                <a:moveTo>
                  <a:pt x="0" y="967707"/>
                </a:moveTo>
                <a:lnTo>
                  <a:pt x="1145129" y="967707"/>
                </a:lnTo>
                <a:lnTo>
                  <a:pt x="1145129" y="1139256"/>
                </a:lnTo>
                <a:lnTo>
                  <a:pt x="673396" y="1518674"/>
                </a:lnTo>
                <a:lnTo>
                  <a:pt x="1145129" y="1916906"/>
                </a:lnTo>
                <a:lnTo>
                  <a:pt x="1145129" y="2100645"/>
                </a:lnTo>
                <a:lnTo>
                  <a:pt x="0" y="2100645"/>
                </a:lnTo>
                <a:lnTo>
                  <a:pt x="0" y="1909503"/>
                </a:lnTo>
                <a:lnTo>
                  <a:pt x="877146" y="1909503"/>
                </a:lnTo>
                <a:lnTo>
                  <a:pt x="384400" y="1509935"/>
                </a:lnTo>
                <a:cubicBezTo>
                  <a:pt x="398520" y="1499304"/>
                  <a:pt x="416007" y="1486854"/>
                  <a:pt x="436862" y="1472586"/>
                </a:cubicBezTo>
                <a:cubicBezTo>
                  <a:pt x="457716" y="1458318"/>
                  <a:pt x="483617" y="1439653"/>
                  <a:pt x="514565" y="1416590"/>
                </a:cubicBezTo>
                <a:cubicBezTo>
                  <a:pt x="545513" y="1393528"/>
                  <a:pt x="578446" y="1368318"/>
                  <a:pt x="613365" y="1340960"/>
                </a:cubicBezTo>
                <a:cubicBezTo>
                  <a:pt x="648283" y="1313602"/>
                  <a:pt x="681949" y="1286848"/>
                  <a:pt x="714363" y="1260696"/>
                </a:cubicBezTo>
                <a:cubicBezTo>
                  <a:pt x="746777" y="1234544"/>
                  <a:pt x="777224" y="1210025"/>
                  <a:pt x="805704" y="1187139"/>
                </a:cubicBezTo>
                <a:cubicBezTo>
                  <a:pt x="819944" y="1175696"/>
                  <a:pt x="832872" y="1167617"/>
                  <a:pt x="844486" y="1162902"/>
                </a:cubicBezTo>
                <a:lnTo>
                  <a:pt x="859130" y="1158849"/>
                </a:lnTo>
                <a:lnTo>
                  <a:pt x="0" y="1158849"/>
                </a:lnTo>
                <a:close/>
                <a:moveTo>
                  <a:pt x="1759570" y="0"/>
                </a:moveTo>
                <a:lnTo>
                  <a:pt x="5540541" y="0"/>
                </a:lnTo>
                <a:lnTo>
                  <a:pt x="5540541" y="6858000"/>
                </a:lnTo>
                <a:lnTo>
                  <a:pt x="175957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046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9858F5E0-D583-481C-B6F3-EC91F3287D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1829" y="2479709"/>
            <a:ext cx="5307079" cy="3028416"/>
          </a:xfrm>
          <a:custGeom>
            <a:avLst/>
            <a:gdLst>
              <a:gd name="connsiteX0" fmla="*/ 1816630 w 5307079"/>
              <a:gd name="connsiteY0" fmla="*/ 0 h 3028416"/>
              <a:gd name="connsiteX1" fmla="*/ 5307079 w 5307079"/>
              <a:gd name="connsiteY1" fmla="*/ 65105 h 3028416"/>
              <a:gd name="connsiteX2" fmla="*/ 3505150 w 5307079"/>
              <a:gd name="connsiteY2" fmla="*/ 3028416 h 3028416"/>
              <a:gd name="connsiteX3" fmla="*/ 0 w 5307079"/>
              <a:gd name="connsiteY3" fmla="*/ 2333267 h 302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7079" h="3028416">
                <a:moveTo>
                  <a:pt x="1816630" y="0"/>
                </a:moveTo>
                <a:lnTo>
                  <a:pt x="5307079" y="65105"/>
                </a:lnTo>
                <a:lnTo>
                  <a:pt x="3505150" y="3028416"/>
                </a:lnTo>
                <a:lnTo>
                  <a:pt x="0" y="2333267"/>
                </a:lnTo>
                <a:close/>
              </a:path>
            </a:pathLst>
          </a:custGeom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8046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5A67566-158F-4831-B236-A50BCC69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2021-11-19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5F703C-52C4-4E15-B5D9-5398CB03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96D0900-C868-4253-B524-775B2BEA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8" name="그림 개체 틀 17">
            <a:extLst>
              <a:ext uri="{FF2B5EF4-FFF2-40B4-BE49-F238E27FC236}">
                <a16:creationId xmlns:a16="http://schemas.microsoft.com/office/drawing/2014/main" id="{CCBBDA1C-9661-4C33-A809-3989CAB78B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8000" cy="235158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7" name="그림 개체 틀 17">
            <a:extLst>
              <a:ext uri="{FF2B5EF4-FFF2-40B4-BE49-F238E27FC236}">
                <a16:creationId xmlns:a16="http://schemas.microsoft.com/office/drawing/2014/main" id="{1F6DBE87-A739-4D0D-A5A7-9762C8669A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4619" y="0"/>
            <a:ext cx="3048000" cy="235158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8" name="그림 개체 틀 17">
            <a:extLst>
              <a:ext uri="{FF2B5EF4-FFF2-40B4-BE49-F238E27FC236}">
                <a16:creationId xmlns:a16="http://schemas.microsoft.com/office/drawing/2014/main" id="{3D630A89-B73C-4F33-A252-EA92658BD0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4619" y="2351584"/>
            <a:ext cx="3048000" cy="235158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0" name="그림 개체 틀 17">
            <a:extLst>
              <a:ext uri="{FF2B5EF4-FFF2-40B4-BE49-F238E27FC236}">
                <a16:creationId xmlns:a16="http://schemas.microsoft.com/office/drawing/2014/main" id="{BF83D206-A71C-46AF-B9E6-EEA1B5CAC85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89238" y="2351584"/>
            <a:ext cx="3048000" cy="235158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2" name="그림 개체 틀 17">
            <a:extLst>
              <a:ext uri="{FF2B5EF4-FFF2-40B4-BE49-F238E27FC236}">
                <a16:creationId xmlns:a16="http://schemas.microsoft.com/office/drawing/2014/main" id="{1EEDCEB5-C5DA-4054-9854-0DD98631E77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3926" y="2351584"/>
            <a:ext cx="3058073" cy="2351584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864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497DE41-5EAC-4EA3-88A4-2CC69EB9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2021-11-19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239FC71-0645-469B-AE6C-7C67F83E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3412B5D-EAEB-49BA-994A-54E81B76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110A3085-1847-4AA2-9CBD-C935CCBA8A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628800"/>
            <a:ext cx="5545832" cy="3240360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482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F36883B9-F73C-4A15-831D-6A499617D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2197" y="3200577"/>
            <a:ext cx="3607606" cy="2874219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0" name="그림 개체 틀 6">
            <a:extLst>
              <a:ext uri="{FF2B5EF4-FFF2-40B4-BE49-F238E27FC236}">
                <a16:creationId xmlns:a16="http://schemas.microsoft.com/office/drawing/2014/main" id="{307B05AD-324D-4A04-9A72-05CD7F0663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81710" y="3200576"/>
            <a:ext cx="3607606" cy="2874219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1" name="그림 개체 틀 6">
            <a:extLst>
              <a:ext uri="{FF2B5EF4-FFF2-40B4-BE49-F238E27FC236}">
                <a16:creationId xmlns:a16="http://schemas.microsoft.com/office/drawing/2014/main" id="{D5BD9F59-90CE-4B70-A0C4-B11B29C677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684" y="3200577"/>
            <a:ext cx="3607606" cy="2874219"/>
          </a:xfr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8303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26709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423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6578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4"/>
          </p:nvPr>
        </p:nvSpPr>
        <p:spPr>
          <a:xfrm>
            <a:off x="1781175" y="5051425"/>
            <a:ext cx="8629650" cy="10858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5499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38943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2" name="그림 개체 틀 11"/>
          <p:cNvSpPr>
            <a:spLocks noGrp="1"/>
          </p:cNvSpPr>
          <p:nvPr>
            <p:ph type="pic" sz="quarter" idx="14"/>
          </p:nvPr>
        </p:nvSpPr>
        <p:spPr>
          <a:xfrm>
            <a:off x="5949950" y="3741738"/>
            <a:ext cx="3121025" cy="311626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3" name="그림 개체 틀 11"/>
          <p:cNvSpPr>
            <a:spLocks noGrp="1"/>
          </p:cNvSpPr>
          <p:nvPr>
            <p:ph type="pic" sz="quarter" idx="15"/>
          </p:nvPr>
        </p:nvSpPr>
        <p:spPr>
          <a:xfrm>
            <a:off x="9070975" y="3738211"/>
            <a:ext cx="3121025" cy="311626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584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1635125" y="879475"/>
            <a:ext cx="3668713" cy="482441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3720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879475" y="1028700"/>
            <a:ext cx="5213350" cy="484663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3349625" y="2143125"/>
            <a:ext cx="2743200" cy="225107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47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7">
            <a:extLst>
              <a:ext uri="{FF2B5EF4-FFF2-40B4-BE49-F238E27FC236}">
                <a16:creationId xmlns:a16="http://schemas.microsoft.com/office/drawing/2014/main" id="{65A0E9E1-FA62-4A66-948B-14F7130BFF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2505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6218238" y="2266950"/>
            <a:ext cx="5005387" cy="373856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96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3"/>
          </p:nvPr>
        </p:nvSpPr>
        <p:spPr>
          <a:xfrm>
            <a:off x="0" y="1908175"/>
            <a:ext cx="7304088" cy="29146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2" name="그림 개체 틀 11"/>
          <p:cNvSpPr>
            <a:spLocks noGrp="1"/>
          </p:cNvSpPr>
          <p:nvPr>
            <p:ph type="pic" sz="quarter" idx="14"/>
          </p:nvPr>
        </p:nvSpPr>
        <p:spPr>
          <a:xfrm>
            <a:off x="6022975" y="2435225"/>
            <a:ext cx="3327400" cy="332581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0921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/>
          <p:cNvSpPr>
            <a:spLocks noGrp="1"/>
          </p:cNvSpPr>
          <p:nvPr>
            <p:ph type="pic" sz="quarter" idx="13"/>
          </p:nvPr>
        </p:nvSpPr>
        <p:spPr>
          <a:xfrm>
            <a:off x="3532188" y="0"/>
            <a:ext cx="8659812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32188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7" name="그림 개체 틀 16"/>
          <p:cNvSpPr>
            <a:spLocks noGrp="1"/>
          </p:cNvSpPr>
          <p:nvPr>
            <p:ph type="pic" sz="quarter" idx="15"/>
          </p:nvPr>
        </p:nvSpPr>
        <p:spPr>
          <a:xfrm>
            <a:off x="1736725" y="1633538"/>
            <a:ext cx="1795463" cy="179387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8" name="그림 개체 틀 16"/>
          <p:cNvSpPr>
            <a:spLocks noGrp="1"/>
          </p:cNvSpPr>
          <p:nvPr>
            <p:ph type="pic" sz="quarter" idx="16"/>
          </p:nvPr>
        </p:nvSpPr>
        <p:spPr>
          <a:xfrm>
            <a:off x="3531393" y="1632901"/>
            <a:ext cx="1795463" cy="179387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9" name="그림 개체 틀 16"/>
          <p:cNvSpPr>
            <a:spLocks noGrp="1"/>
          </p:cNvSpPr>
          <p:nvPr>
            <p:ph type="pic" sz="quarter" idx="17"/>
          </p:nvPr>
        </p:nvSpPr>
        <p:spPr>
          <a:xfrm>
            <a:off x="1732020" y="3428684"/>
            <a:ext cx="1795463" cy="179387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0" name="그림 개체 틀 16"/>
          <p:cNvSpPr>
            <a:spLocks noGrp="1"/>
          </p:cNvSpPr>
          <p:nvPr>
            <p:ph type="pic" sz="quarter" idx="18"/>
          </p:nvPr>
        </p:nvSpPr>
        <p:spPr>
          <a:xfrm>
            <a:off x="3526688" y="3428047"/>
            <a:ext cx="1795463" cy="179387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605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4667250" y="1463675"/>
            <a:ext cx="3132138" cy="389731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8240712" y="1463040"/>
            <a:ext cx="3132138" cy="389731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5973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2406650" y="1576388"/>
            <a:ext cx="4198938" cy="4198937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081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3"/>
          </p:nvPr>
        </p:nvSpPr>
        <p:spPr>
          <a:xfrm>
            <a:off x="0" y="973138"/>
            <a:ext cx="12192000" cy="42418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2" name="그림 개체 틀 11"/>
          <p:cNvSpPr>
            <a:spLocks noGrp="1"/>
          </p:cNvSpPr>
          <p:nvPr>
            <p:ph type="pic" sz="quarter" idx="14"/>
          </p:nvPr>
        </p:nvSpPr>
        <p:spPr>
          <a:xfrm>
            <a:off x="6492875" y="1381125"/>
            <a:ext cx="1962150" cy="34671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3" name="그림 개체 틀 11"/>
          <p:cNvSpPr>
            <a:spLocks noGrp="1"/>
          </p:cNvSpPr>
          <p:nvPr>
            <p:ph type="pic" sz="quarter" idx="15"/>
          </p:nvPr>
        </p:nvSpPr>
        <p:spPr>
          <a:xfrm>
            <a:off x="8610600" y="1380672"/>
            <a:ext cx="3581400" cy="34671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274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8375650" y="981075"/>
            <a:ext cx="2860675" cy="279876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4887144" y="4073234"/>
            <a:ext cx="2860675" cy="2798763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2557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32593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228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2054225" y="1878013"/>
            <a:ext cx="3513138" cy="35115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6264122" y="843522"/>
            <a:ext cx="3513138" cy="35115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0959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2335213" y="1268413"/>
            <a:ext cx="3284537" cy="3286125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57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DF505AE1-A244-41E3-9663-975B155E16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06525" cy="6858000"/>
          </a:xfrm>
          <a:custGeom>
            <a:avLst/>
            <a:gdLst>
              <a:gd name="connsiteX0" fmla="*/ 0 w 8106525"/>
              <a:gd name="connsiteY0" fmla="*/ 0 h 6858000"/>
              <a:gd name="connsiteX1" fmla="*/ 8106525 w 8106525"/>
              <a:gd name="connsiteY1" fmla="*/ 0 h 6858000"/>
              <a:gd name="connsiteX2" fmla="*/ 5052446 w 8106525"/>
              <a:gd name="connsiteY2" fmla="*/ 6858000 h 6858000"/>
              <a:gd name="connsiteX3" fmla="*/ 0 w 81065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6525" h="6858000">
                <a:moveTo>
                  <a:pt x="0" y="0"/>
                </a:moveTo>
                <a:lnTo>
                  <a:pt x="8106525" y="0"/>
                </a:lnTo>
                <a:lnTo>
                  <a:pt x="50524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225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1444625" y="3284538"/>
            <a:ext cx="9302750" cy="31559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345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7258050" y="1676400"/>
            <a:ext cx="4933950" cy="51816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6134100" y="2247900"/>
            <a:ext cx="4543425" cy="30194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270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3" name="그림 개체 틀 12"/>
          <p:cNvSpPr>
            <a:spLocks noGrp="1"/>
          </p:cNvSpPr>
          <p:nvPr>
            <p:ph type="pic" sz="quarter" idx="14"/>
          </p:nvPr>
        </p:nvSpPr>
        <p:spPr>
          <a:xfrm>
            <a:off x="1590675" y="3171825"/>
            <a:ext cx="2143125" cy="2143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4" name="그림 개체 틀 12"/>
          <p:cNvSpPr>
            <a:spLocks noGrp="1"/>
          </p:cNvSpPr>
          <p:nvPr>
            <p:ph type="pic" sz="quarter" idx="15"/>
          </p:nvPr>
        </p:nvSpPr>
        <p:spPr>
          <a:xfrm>
            <a:off x="4114800" y="3171825"/>
            <a:ext cx="2143125" cy="2143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12"/>
          <p:cNvSpPr>
            <a:spLocks noGrp="1"/>
          </p:cNvSpPr>
          <p:nvPr>
            <p:ph type="pic" sz="quarter" idx="16"/>
          </p:nvPr>
        </p:nvSpPr>
        <p:spPr>
          <a:xfrm>
            <a:off x="6610350" y="3171824"/>
            <a:ext cx="2143125" cy="2143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9087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그림 개체 틀 13"/>
          <p:cNvSpPr>
            <a:spLocks noGrp="1"/>
          </p:cNvSpPr>
          <p:nvPr>
            <p:ph type="pic" sz="quarter" idx="15"/>
          </p:nvPr>
        </p:nvSpPr>
        <p:spPr>
          <a:xfrm>
            <a:off x="6075950" y="0"/>
            <a:ext cx="6104019" cy="6858000"/>
          </a:xfrm>
          <a:custGeom>
            <a:avLst/>
            <a:gdLst>
              <a:gd name="connsiteX0" fmla="*/ 1836537 w 6104019"/>
              <a:gd name="connsiteY0" fmla="*/ 0 h 6858000"/>
              <a:gd name="connsiteX1" fmla="*/ 6104019 w 6104019"/>
              <a:gd name="connsiteY1" fmla="*/ 0 h 6858000"/>
              <a:gd name="connsiteX2" fmla="*/ 6104019 w 6104019"/>
              <a:gd name="connsiteY2" fmla="*/ 6858000 h 6858000"/>
              <a:gd name="connsiteX3" fmla="*/ 1807380 w 6104019"/>
              <a:gd name="connsiteY3" fmla="*/ 6858000 h 6858000"/>
              <a:gd name="connsiteX4" fmla="*/ 1771849 w 6104019"/>
              <a:gd name="connsiteY4" fmla="*/ 6834785 h 6858000"/>
              <a:gd name="connsiteX5" fmla="*/ 0 w 6104019"/>
              <a:gd name="connsiteY5" fmla="*/ 3438525 h 6858000"/>
              <a:gd name="connsiteX6" fmla="*/ 1771849 w 6104019"/>
              <a:gd name="connsiteY6" fmla="*/ 42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04019" h="6858000">
                <a:moveTo>
                  <a:pt x="1836537" y="0"/>
                </a:moveTo>
                <a:lnTo>
                  <a:pt x="6104019" y="0"/>
                </a:lnTo>
                <a:lnTo>
                  <a:pt x="6104019" y="6858000"/>
                </a:lnTo>
                <a:lnTo>
                  <a:pt x="1807380" y="6858000"/>
                </a:lnTo>
                <a:lnTo>
                  <a:pt x="1771849" y="6834785"/>
                </a:lnTo>
                <a:cubicBezTo>
                  <a:pt x="702842" y="6098749"/>
                  <a:pt x="0" y="4852288"/>
                  <a:pt x="0" y="3438525"/>
                </a:cubicBezTo>
                <a:cubicBezTo>
                  <a:pt x="0" y="2024763"/>
                  <a:pt x="702842" y="778301"/>
                  <a:pt x="1771849" y="4226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755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7881938" y="1304925"/>
            <a:ext cx="2524125" cy="27622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271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13"/>
          <p:cNvSpPr>
            <a:spLocks noGrp="1"/>
          </p:cNvSpPr>
          <p:nvPr>
            <p:ph type="pic" sz="quarter" idx="14"/>
          </p:nvPr>
        </p:nvSpPr>
        <p:spPr>
          <a:xfrm>
            <a:off x="1014413" y="1914525"/>
            <a:ext cx="2524125" cy="2762250"/>
          </a:xfrm>
        </p:spPr>
      </p:sp>
    </p:spTree>
    <p:extLst>
      <p:ext uri="{BB962C8B-B14F-4D97-AF65-F5344CB8AC3E}">
        <p14:creationId xmlns:p14="http://schemas.microsoft.com/office/powerpoint/2010/main" val="3189602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4448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0" y="1870092"/>
            <a:ext cx="12192000" cy="165415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9" name="그림 개체 틀 27"/>
          <p:cNvSpPr>
            <a:spLocks noGrp="1"/>
          </p:cNvSpPr>
          <p:nvPr>
            <p:ph type="pic" sz="quarter" idx="14"/>
          </p:nvPr>
        </p:nvSpPr>
        <p:spPr>
          <a:xfrm>
            <a:off x="1604512" y="3959525"/>
            <a:ext cx="2078487" cy="197613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1" name="그림 개체 틀 27"/>
          <p:cNvSpPr>
            <a:spLocks noGrp="1"/>
          </p:cNvSpPr>
          <p:nvPr>
            <p:ph type="pic" sz="quarter" idx="15"/>
          </p:nvPr>
        </p:nvSpPr>
        <p:spPr>
          <a:xfrm>
            <a:off x="5056756" y="3959525"/>
            <a:ext cx="2078487" cy="197613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2" name="그림 개체 틀 27"/>
          <p:cNvSpPr>
            <a:spLocks noGrp="1"/>
          </p:cNvSpPr>
          <p:nvPr>
            <p:ph type="pic" sz="quarter" idx="16"/>
          </p:nvPr>
        </p:nvSpPr>
        <p:spPr>
          <a:xfrm>
            <a:off x="8509000" y="3959525"/>
            <a:ext cx="2078487" cy="1976138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6842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5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31266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2102" y="834268"/>
            <a:ext cx="3019425" cy="1594607"/>
          </a:xfrm>
        </p:spPr>
        <p:txBody>
          <a:bodyPr anchor="t">
            <a:normAutofit/>
          </a:bodyPr>
          <a:lstStyle>
            <a:lvl1pPr>
              <a:defRPr sz="35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그림 개체 틀 9"/>
          <p:cNvSpPr>
            <a:spLocks noGrp="1"/>
          </p:cNvSpPr>
          <p:nvPr>
            <p:ph type="pic" sz="quarter" idx="13"/>
          </p:nvPr>
        </p:nvSpPr>
        <p:spPr>
          <a:xfrm>
            <a:off x="4229100" y="2795650"/>
            <a:ext cx="1724025" cy="1709675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857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8A5EA1F-1BF1-4351-B6CF-B23EBCD6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0270" y="1092729"/>
            <a:ext cx="6485995" cy="2336271"/>
          </a:xfrm>
          <a:prstGeom prst="parallelogram">
            <a:avLst>
              <a:gd name="adj" fmla="val 58333"/>
            </a:avLst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ACEE03E-933D-4127-85B9-324A4B434E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14803" y="3547531"/>
            <a:ext cx="6485995" cy="2336271"/>
          </a:xfrm>
          <a:prstGeom prst="parallelogram">
            <a:avLst>
              <a:gd name="adj" fmla="val 58333"/>
            </a:avLst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55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8334375" y="774700"/>
            <a:ext cx="3019425" cy="2216150"/>
          </a:xfrm>
        </p:spPr>
        <p:txBody>
          <a:bodyPr anchor="t">
            <a:normAutofit/>
          </a:bodyPr>
          <a:lstStyle>
            <a:lvl1pPr algn="r">
              <a:defRPr sz="5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316325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4442496" y="2896787"/>
            <a:ext cx="2546182" cy="2546182"/>
          </a:xfrm>
          <a:custGeom>
            <a:avLst/>
            <a:gdLst>
              <a:gd name="connsiteX0" fmla="*/ 1273091 w 2546182"/>
              <a:gd name="connsiteY0" fmla="*/ 0 h 2546182"/>
              <a:gd name="connsiteX1" fmla="*/ 2546182 w 2546182"/>
              <a:gd name="connsiteY1" fmla="*/ 1273091 h 2546182"/>
              <a:gd name="connsiteX2" fmla="*/ 1273091 w 2546182"/>
              <a:gd name="connsiteY2" fmla="*/ 2546182 h 2546182"/>
              <a:gd name="connsiteX3" fmla="*/ 0 w 2546182"/>
              <a:gd name="connsiteY3" fmla="*/ 1273091 h 2546182"/>
              <a:gd name="connsiteX4" fmla="*/ 1273091 w 2546182"/>
              <a:gd name="connsiteY4" fmla="*/ 0 h 25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6182" h="2546182">
                <a:moveTo>
                  <a:pt x="1273091" y="0"/>
                </a:moveTo>
                <a:cubicBezTo>
                  <a:pt x="1976200" y="0"/>
                  <a:pt x="2546182" y="569982"/>
                  <a:pt x="2546182" y="1273091"/>
                </a:cubicBezTo>
                <a:cubicBezTo>
                  <a:pt x="2546182" y="1976200"/>
                  <a:pt x="1976200" y="2546182"/>
                  <a:pt x="1273091" y="2546182"/>
                </a:cubicBezTo>
                <a:cubicBezTo>
                  <a:pt x="569982" y="2546182"/>
                  <a:pt x="0" y="1976200"/>
                  <a:pt x="0" y="1273091"/>
                </a:cubicBezTo>
                <a:cubicBezTo>
                  <a:pt x="0" y="569982"/>
                  <a:pt x="569982" y="0"/>
                  <a:pt x="12730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8334375" y="774700"/>
            <a:ext cx="3019425" cy="2216150"/>
          </a:xfrm>
        </p:spPr>
        <p:txBody>
          <a:bodyPr anchor="t">
            <a:normAutofit/>
          </a:bodyPr>
          <a:lstStyle>
            <a:lvl1pPr algn="r">
              <a:defRPr sz="5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397502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682314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421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6992938" y="2333625"/>
            <a:ext cx="2524125" cy="27622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1328-A946-448A-9E7C-EF6F634A2AA6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9906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사용자 지정 레이아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/>
          <p:cNvSpPr>
            <a:spLocks noGrp="1"/>
          </p:cNvSpPr>
          <p:nvPr>
            <p:ph type="pic" sz="quarter" idx="10"/>
          </p:nvPr>
        </p:nvSpPr>
        <p:spPr>
          <a:xfrm>
            <a:off x="4842862" y="-17531"/>
            <a:ext cx="7336168" cy="6885242"/>
          </a:xfrm>
          <a:custGeom>
            <a:avLst/>
            <a:gdLst>
              <a:gd name="connsiteX0" fmla="*/ 8 w 7319962"/>
              <a:gd name="connsiteY0" fmla="*/ 2217493 h 5805487"/>
              <a:gd name="connsiteX1" fmla="*/ 3659981 w 7319962"/>
              <a:gd name="connsiteY1" fmla="*/ 0 h 5805487"/>
              <a:gd name="connsiteX2" fmla="*/ 7319954 w 7319962"/>
              <a:gd name="connsiteY2" fmla="*/ 2217493 h 5805487"/>
              <a:gd name="connsiteX3" fmla="*/ 5921969 w 7319962"/>
              <a:gd name="connsiteY3" fmla="*/ 5805472 h 5805487"/>
              <a:gd name="connsiteX4" fmla="*/ 1397993 w 7319962"/>
              <a:gd name="connsiteY4" fmla="*/ 5805472 h 5805487"/>
              <a:gd name="connsiteX5" fmla="*/ 8 w 7319962"/>
              <a:gd name="connsiteY5" fmla="*/ 2217493 h 5805487"/>
              <a:gd name="connsiteX0" fmla="*/ 0 w 7329674"/>
              <a:gd name="connsiteY0" fmla="*/ 0 h 5805885"/>
              <a:gd name="connsiteX1" fmla="*/ 3669701 w 7329674"/>
              <a:gd name="connsiteY1" fmla="*/ 413 h 5805885"/>
              <a:gd name="connsiteX2" fmla="*/ 7329674 w 7329674"/>
              <a:gd name="connsiteY2" fmla="*/ 2217906 h 5805885"/>
              <a:gd name="connsiteX3" fmla="*/ 5931689 w 7329674"/>
              <a:gd name="connsiteY3" fmla="*/ 5805885 h 5805885"/>
              <a:gd name="connsiteX4" fmla="*/ 1407713 w 7329674"/>
              <a:gd name="connsiteY4" fmla="*/ 5805885 h 5805885"/>
              <a:gd name="connsiteX5" fmla="*/ 0 w 7329674"/>
              <a:gd name="connsiteY5" fmla="*/ 0 h 5805885"/>
              <a:gd name="connsiteX0" fmla="*/ 0 w 7329674"/>
              <a:gd name="connsiteY0" fmla="*/ 0 h 5805885"/>
              <a:gd name="connsiteX1" fmla="*/ 3669701 w 7329674"/>
              <a:gd name="connsiteY1" fmla="*/ 413 h 5805885"/>
              <a:gd name="connsiteX2" fmla="*/ 7329674 w 7329674"/>
              <a:gd name="connsiteY2" fmla="*/ 2217906 h 5805885"/>
              <a:gd name="connsiteX3" fmla="*/ 5931689 w 7329674"/>
              <a:gd name="connsiteY3" fmla="*/ 5805885 h 5805885"/>
              <a:gd name="connsiteX4" fmla="*/ 3576981 w 7329674"/>
              <a:gd name="connsiteY4" fmla="*/ 5786429 h 5805885"/>
              <a:gd name="connsiteX5" fmla="*/ 0 w 7329674"/>
              <a:gd name="connsiteY5" fmla="*/ 0 h 5805885"/>
              <a:gd name="connsiteX0" fmla="*/ 0 w 7349129"/>
              <a:gd name="connsiteY0" fmla="*/ 0 h 5805885"/>
              <a:gd name="connsiteX1" fmla="*/ 3689156 w 7349129"/>
              <a:gd name="connsiteY1" fmla="*/ 413 h 5805885"/>
              <a:gd name="connsiteX2" fmla="*/ 7349129 w 7349129"/>
              <a:gd name="connsiteY2" fmla="*/ 2217906 h 5805885"/>
              <a:gd name="connsiteX3" fmla="*/ 5951144 w 7349129"/>
              <a:gd name="connsiteY3" fmla="*/ 5805885 h 5805885"/>
              <a:gd name="connsiteX4" fmla="*/ 3596436 w 7349129"/>
              <a:gd name="connsiteY4" fmla="*/ 5786429 h 5805885"/>
              <a:gd name="connsiteX5" fmla="*/ 0 w 7349129"/>
              <a:gd name="connsiteY5" fmla="*/ 0 h 5805885"/>
              <a:gd name="connsiteX0" fmla="*/ 0 w 7349129"/>
              <a:gd name="connsiteY0" fmla="*/ 1069629 h 6875514"/>
              <a:gd name="connsiteX1" fmla="*/ 3319505 w 7349129"/>
              <a:gd name="connsiteY1" fmla="*/ 0 h 6875514"/>
              <a:gd name="connsiteX2" fmla="*/ 7349129 w 7349129"/>
              <a:gd name="connsiteY2" fmla="*/ 3287535 h 6875514"/>
              <a:gd name="connsiteX3" fmla="*/ 5951144 w 7349129"/>
              <a:gd name="connsiteY3" fmla="*/ 6875514 h 6875514"/>
              <a:gd name="connsiteX4" fmla="*/ 3596436 w 7349129"/>
              <a:gd name="connsiteY4" fmla="*/ 6856058 h 6875514"/>
              <a:gd name="connsiteX5" fmla="*/ 0 w 7349129"/>
              <a:gd name="connsiteY5" fmla="*/ 1069629 h 6875514"/>
              <a:gd name="connsiteX0" fmla="*/ 0 w 7349129"/>
              <a:gd name="connsiteY0" fmla="*/ 1069629 h 6875514"/>
              <a:gd name="connsiteX1" fmla="*/ 3319505 w 7349129"/>
              <a:gd name="connsiteY1" fmla="*/ 0 h 6875514"/>
              <a:gd name="connsiteX2" fmla="*/ 7349129 w 7349129"/>
              <a:gd name="connsiteY2" fmla="*/ 3287535 h 6875514"/>
              <a:gd name="connsiteX3" fmla="*/ 5951144 w 7349129"/>
              <a:gd name="connsiteY3" fmla="*/ 6875514 h 6875514"/>
              <a:gd name="connsiteX4" fmla="*/ 3596436 w 7349129"/>
              <a:gd name="connsiteY4" fmla="*/ 6856058 h 6875514"/>
              <a:gd name="connsiteX5" fmla="*/ 0 w 7349129"/>
              <a:gd name="connsiteY5" fmla="*/ 1069629 h 6875514"/>
              <a:gd name="connsiteX0" fmla="*/ 0 w 6716831"/>
              <a:gd name="connsiteY0" fmla="*/ 1088199 h 6894084"/>
              <a:gd name="connsiteX1" fmla="*/ 3319505 w 6716831"/>
              <a:gd name="connsiteY1" fmla="*/ 18570 h 6894084"/>
              <a:gd name="connsiteX2" fmla="*/ 6716831 w 6716831"/>
              <a:gd name="connsiteY2" fmla="*/ 368352 h 6894084"/>
              <a:gd name="connsiteX3" fmla="*/ 5951144 w 6716831"/>
              <a:gd name="connsiteY3" fmla="*/ 6894084 h 6894084"/>
              <a:gd name="connsiteX4" fmla="*/ 3596436 w 6716831"/>
              <a:gd name="connsiteY4" fmla="*/ 6874628 h 6894084"/>
              <a:gd name="connsiteX5" fmla="*/ 0 w 6716831"/>
              <a:gd name="connsiteY5" fmla="*/ 1088199 h 6894084"/>
              <a:gd name="connsiteX0" fmla="*/ 0 w 6716831"/>
              <a:gd name="connsiteY0" fmla="*/ 1309700 h 7115585"/>
              <a:gd name="connsiteX1" fmla="*/ 3319505 w 6716831"/>
              <a:gd name="connsiteY1" fmla="*/ 240071 h 7115585"/>
              <a:gd name="connsiteX2" fmla="*/ 6716831 w 6716831"/>
              <a:gd name="connsiteY2" fmla="*/ 589853 h 7115585"/>
              <a:gd name="connsiteX3" fmla="*/ 5951144 w 6716831"/>
              <a:gd name="connsiteY3" fmla="*/ 7115585 h 7115585"/>
              <a:gd name="connsiteX4" fmla="*/ 3596436 w 6716831"/>
              <a:gd name="connsiteY4" fmla="*/ 7096129 h 7115585"/>
              <a:gd name="connsiteX5" fmla="*/ 0 w 6716831"/>
              <a:gd name="connsiteY5" fmla="*/ 1309700 h 7115585"/>
              <a:gd name="connsiteX0" fmla="*/ 0 w 6434728"/>
              <a:gd name="connsiteY0" fmla="*/ 1544051 h 7349936"/>
              <a:gd name="connsiteX1" fmla="*/ 3319505 w 6434728"/>
              <a:gd name="connsiteY1" fmla="*/ 474422 h 7349936"/>
              <a:gd name="connsiteX2" fmla="*/ 6434728 w 6434728"/>
              <a:gd name="connsiteY2" fmla="*/ 483736 h 7349936"/>
              <a:gd name="connsiteX3" fmla="*/ 5951144 w 6434728"/>
              <a:gd name="connsiteY3" fmla="*/ 7349936 h 7349936"/>
              <a:gd name="connsiteX4" fmla="*/ 3596436 w 6434728"/>
              <a:gd name="connsiteY4" fmla="*/ 7330480 h 7349936"/>
              <a:gd name="connsiteX5" fmla="*/ 0 w 6434728"/>
              <a:gd name="connsiteY5" fmla="*/ 1544051 h 7349936"/>
              <a:gd name="connsiteX0" fmla="*/ 0 w 6434728"/>
              <a:gd name="connsiteY0" fmla="*/ 1069629 h 6875514"/>
              <a:gd name="connsiteX1" fmla="*/ 3319505 w 6434728"/>
              <a:gd name="connsiteY1" fmla="*/ 0 h 6875514"/>
              <a:gd name="connsiteX2" fmla="*/ 6434728 w 6434728"/>
              <a:gd name="connsiteY2" fmla="*/ 9314 h 6875514"/>
              <a:gd name="connsiteX3" fmla="*/ 5951144 w 6434728"/>
              <a:gd name="connsiteY3" fmla="*/ 6875514 h 6875514"/>
              <a:gd name="connsiteX4" fmla="*/ 3596436 w 6434728"/>
              <a:gd name="connsiteY4" fmla="*/ 6856058 h 6875514"/>
              <a:gd name="connsiteX5" fmla="*/ 0 w 6434728"/>
              <a:gd name="connsiteY5" fmla="*/ 1069629 h 6875514"/>
              <a:gd name="connsiteX0" fmla="*/ 0 w 6434728"/>
              <a:gd name="connsiteY0" fmla="*/ 1069629 h 6875514"/>
              <a:gd name="connsiteX1" fmla="*/ 3319505 w 6434728"/>
              <a:gd name="connsiteY1" fmla="*/ 0 h 6875514"/>
              <a:gd name="connsiteX2" fmla="*/ 6434728 w 6434728"/>
              <a:gd name="connsiteY2" fmla="*/ 9314 h 6875514"/>
              <a:gd name="connsiteX3" fmla="*/ 6207759 w 6434728"/>
              <a:gd name="connsiteY3" fmla="*/ 2955284 h 6875514"/>
              <a:gd name="connsiteX4" fmla="*/ 5951144 w 6434728"/>
              <a:gd name="connsiteY4" fmla="*/ 6875514 h 6875514"/>
              <a:gd name="connsiteX5" fmla="*/ 3596436 w 6434728"/>
              <a:gd name="connsiteY5" fmla="*/ 6856058 h 6875514"/>
              <a:gd name="connsiteX6" fmla="*/ 0 w 6434728"/>
              <a:gd name="connsiteY6" fmla="*/ 1069629 h 6875514"/>
              <a:gd name="connsiteX0" fmla="*/ 0 w 7336168"/>
              <a:gd name="connsiteY0" fmla="*/ 1069629 h 6875514"/>
              <a:gd name="connsiteX1" fmla="*/ 3319505 w 7336168"/>
              <a:gd name="connsiteY1" fmla="*/ 0 h 6875514"/>
              <a:gd name="connsiteX2" fmla="*/ 6434728 w 7336168"/>
              <a:gd name="connsiteY2" fmla="*/ 9314 h 6875514"/>
              <a:gd name="connsiteX3" fmla="*/ 7336168 w 7336168"/>
              <a:gd name="connsiteY3" fmla="*/ 1136211 h 6875514"/>
              <a:gd name="connsiteX4" fmla="*/ 5951144 w 7336168"/>
              <a:gd name="connsiteY4" fmla="*/ 6875514 h 6875514"/>
              <a:gd name="connsiteX5" fmla="*/ 3596436 w 7336168"/>
              <a:gd name="connsiteY5" fmla="*/ 6856058 h 6875514"/>
              <a:gd name="connsiteX6" fmla="*/ 0 w 7336168"/>
              <a:gd name="connsiteY6" fmla="*/ 1069629 h 6875514"/>
              <a:gd name="connsiteX0" fmla="*/ 0 w 7336168"/>
              <a:gd name="connsiteY0" fmla="*/ 1069629 h 6885242"/>
              <a:gd name="connsiteX1" fmla="*/ 3319505 w 7336168"/>
              <a:gd name="connsiteY1" fmla="*/ 0 h 6885242"/>
              <a:gd name="connsiteX2" fmla="*/ 6434728 w 7336168"/>
              <a:gd name="connsiteY2" fmla="*/ 9314 h 6885242"/>
              <a:gd name="connsiteX3" fmla="*/ 7336168 w 7336168"/>
              <a:gd name="connsiteY3" fmla="*/ 1136211 h 6885242"/>
              <a:gd name="connsiteX4" fmla="*/ 7332472 w 7336168"/>
              <a:gd name="connsiteY4" fmla="*/ 6885242 h 6885242"/>
              <a:gd name="connsiteX5" fmla="*/ 3596436 w 7336168"/>
              <a:gd name="connsiteY5" fmla="*/ 6856058 h 6885242"/>
              <a:gd name="connsiteX6" fmla="*/ 0 w 7336168"/>
              <a:gd name="connsiteY6" fmla="*/ 1069629 h 688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6168" h="6885242">
                <a:moveTo>
                  <a:pt x="0" y="1069629"/>
                </a:moveTo>
                <a:lnTo>
                  <a:pt x="3319505" y="0"/>
                </a:lnTo>
                <a:cubicBezTo>
                  <a:pt x="4701624" y="25802"/>
                  <a:pt x="6414481" y="12695"/>
                  <a:pt x="6434728" y="9314"/>
                </a:cubicBezTo>
                <a:lnTo>
                  <a:pt x="7336168" y="1136211"/>
                </a:lnTo>
                <a:lnTo>
                  <a:pt x="7332472" y="6885242"/>
                </a:lnTo>
                <a:lnTo>
                  <a:pt x="3596436" y="6856058"/>
                </a:lnTo>
                <a:lnTo>
                  <a:pt x="0" y="1069629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1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78F8CDD1-0A15-4F54-A1F1-BB9E8D7341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82473" cy="6095999"/>
          </a:xfrm>
          <a:custGeom>
            <a:avLst/>
            <a:gdLst>
              <a:gd name="connsiteX0" fmla="*/ 0 w 12182473"/>
              <a:gd name="connsiteY0" fmla="*/ 0 h 6095999"/>
              <a:gd name="connsiteX1" fmla="*/ 3195638 w 12182473"/>
              <a:gd name="connsiteY1" fmla="*/ 0 h 6095999"/>
              <a:gd name="connsiteX2" fmla="*/ 6096000 w 12182473"/>
              <a:gd name="connsiteY2" fmla="*/ 2900361 h 6095999"/>
              <a:gd name="connsiteX3" fmla="*/ 8996361 w 12182473"/>
              <a:gd name="connsiteY3" fmla="*/ 0 h 6095999"/>
              <a:gd name="connsiteX4" fmla="*/ 12182473 w 12182473"/>
              <a:gd name="connsiteY4" fmla="*/ 0 h 6095999"/>
              <a:gd name="connsiteX5" fmla="*/ 6086474 w 12182473"/>
              <a:gd name="connsiteY5" fmla="*/ 6095999 h 6095999"/>
              <a:gd name="connsiteX6" fmla="*/ 0 w 12182473"/>
              <a:gd name="connsiteY6" fmla="*/ 9525 h 60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2473" h="6095999">
                <a:moveTo>
                  <a:pt x="0" y="0"/>
                </a:moveTo>
                <a:lnTo>
                  <a:pt x="3195638" y="0"/>
                </a:lnTo>
                <a:lnTo>
                  <a:pt x="6096000" y="2900361"/>
                </a:lnTo>
                <a:lnTo>
                  <a:pt x="8996361" y="0"/>
                </a:lnTo>
                <a:lnTo>
                  <a:pt x="12182473" y="0"/>
                </a:lnTo>
                <a:lnTo>
                  <a:pt x="6086474" y="6095999"/>
                </a:lnTo>
                <a:lnTo>
                  <a:pt x="0" y="9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574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A1CC8ED-BABC-434A-8030-24CE009D3B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114550"/>
            <a:ext cx="3924300" cy="474345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7F7D921-E662-4E34-884A-A8BAB89D4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15350" y="2905126"/>
            <a:ext cx="2343150" cy="257175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4BDCD4D-21EB-4AF9-997D-509745E402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15350" y="0"/>
            <a:ext cx="2343150" cy="257175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91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64599C5-45EF-4F14-B1A2-B4CFFF723B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19301" y="1283494"/>
            <a:ext cx="8153399" cy="4291013"/>
          </a:xfrm>
          <a:custGeom>
            <a:avLst/>
            <a:gdLst>
              <a:gd name="connsiteX0" fmla="*/ 4152899 w 8153399"/>
              <a:gd name="connsiteY0" fmla="*/ 0 h 4291013"/>
              <a:gd name="connsiteX1" fmla="*/ 8153399 w 8153399"/>
              <a:gd name="connsiteY1" fmla="*/ 0 h 4291013"/>
              <a:gd name="connsiteX2" fmla="*/ 8153399 w 8153399"/>
              <a:gd name="connsiteY2" fmla="*/ 4291013 h 4291013"/>
              <a:gd name="connsiteX3" fmla="*/ 4152899 w 8153399"/>
              <a:gd name="connsiteY3" fmla="*/ 4291013 h 4291013"/>
              <a:gd name="connsiteX4" fmla="*/ 0 w 8153399"/>
              <a:gd name="connsiteY4" fmla="*/ 0 h 4291013"/>
              <a:gd name="connsiteX5" fmla="*/ 4000500 w 8153399"/>
              <a:gd name="connsiteY5" fmla="*/ 0 h 4291013"/>
              <a:gd name="connsiteX6" fmla="*/ 4000500 w 8153399"/>
              <a:gd name="connsiteY6" fmla="*/ 4291013 h 4291013"/>
              <a:gd name="connsiteX7" fmla="*/ 0 w 8153399"/>
              <a:gd name="connsiteY7" fmla="*/ 4291013 h 429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3399" h="4291013">
                <a:moveTo>
                  <a:pt x="4152899" y="0"/>
                </a:moveTo>
                <a:lnTo>
                  <a:pt x="8153399" y="0"/>
                </a:lnTo>
                <a:lnTo>
                  <a:pt x="8153399" y="4291013"/>
                </a:lnTo>
                <a:lnTo>
                  <a:pt x="4152899" y="4291013"/>
                </a:lnTo>
                <a:close/>
                <a:moveTo>
                  <a:pt x="0" y="0"/>
                </a:moveTo>
                <a:lnTo>
                  <a:pt x="4000500" y="0"/>
                </a:lnTo>
                <a:lnTo>
                  <a:pt x="4000500" y="4291013"/>
                </a:lnTo>
                <a:lnTo>
                  <a:pt x="0" y="42910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560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713197-F46C-4918-A9F5-8758FA457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61000-EE69-4A4E-94BC-36E6422365C2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19F7C9-6D02-40E8-9239-7FA3923EA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52ADC3-47CA-47EA-AB01-BF83DB6AF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98D3-9D9D-4600-92B4-33D0111CB686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45F735D-0B87-4E87-A216-33AF4AD0A6B3}"/>
              </a:ext>
            </a:extLst>
          </p:cNvPr>
          <p:cNvCxnSpPr>
            <a:cxnSpLocks/>
          </p:cNvCxnSpPr>
          <p:nvPr userDrawn="1"/>
        </p:nvCxnSpPr>
        <p:spPr>
          <a:xfrm>
            <a:off x="0" y="731634"/>
            <a:ext cx="1027258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ED63E48-6CAA-45E5-88E2-66A34FB3F9AD}"/>
              </a:ext>
            </a:extLst>
          </p:cNvPr>
          <p:cNvCxnSpPr>
            <a:cxnSpLocks/>
          </p:cNvCxnSpPr>
          <p:nvPr userDrawn="1"/>
        </p:nvCxnSpPr>
        <p:spPr>
          <a:xfrm>
            <a:off x="10906899" y="730100"/>
            <a:ext cx="126450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84B7B9-4212-462A-9128-B45323BA7A05}"/>
              </a:ext>
            </a:extLst>
          </p:cNvPr>
          <p:cNvSpPr txBox="1"/>
          <p:nvPr userDrawn="1"/>
        </p:nvSpPr>
        <p:spPr>
          <a:xfrm>
            <a:off x="9843065" y="160713"/>
            <a:ext cx="174422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STUDIO </a:t>
            </a:r>
            <a:r>
              <a:rPr lang="en-US" altLang="ko-KR" sz="20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EON</a:t>
            </a:r>
            <a:br>
              <a:rPr lang="en-US" altLang="ko-KR" sz="20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</a:br>
            <a:r>
              <a:rPr lang="en-US" altLang="ko-KR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EXPERIENCE THE STORIES</a:t>
            </a:r>
          </a:p>
        </p:txBody>
      </p:sp>
    </p:spTree>
    <p:extLst>
      <p:ext uri="{BB962C8B-B14F-4D97-AF65-F5344CB8AC3E}">
        <p14:creationId xmlns:p14="http://schemas.microsoft.com/office/powerpoint/2010/main" val="17399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7" r:id="rId30"/>
    <p:sldLayoutId id="2147483680" r:id="rId31"/>
    <p:sldLayoutId id="2147483682" r:id="rId32"/>
    <p:sldLayoutId id="2147483683" r:id="rId33"/>
    <p:sldLayoutId id="2147483715" r:id="rId3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1341328-A946-448A-9E7C-EF6F634A2AA6}" type="datetimeFigureOut">
              <a:rPr lang="ko-KR" altLang="en-US" smtClean="0"/>
              <a:pPr/>
              <a:t>2021-11-19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869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맑은 고딕" panose="020B0503020000020004" pitchFamily="50" charset="-127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em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492150781/e8f279a78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vimeo.com/492143918/f047459a9a" TargetMode="External"/><Relationship Id="rId5" Type="http://schemas.openxmlformats.org/officeDocument/2006/relationships/image" Target="../media/image6.svg"/><Relationship Id="rId10" Type="http://schemas.openxmlformats.org/officeDocument/2006/relationships/hyperlink" Target="https://vimeo.com/489419669/4705c4e54a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vimeo.com/492151017/06bc2ff7b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A2ED490-4F82-41FA-BF8A-E75B603B95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" y="0"/>
            <a:ext cx="12192000" cy="6858001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3DF66ECF-5F32-4BDA-8FFF-BCCDDB9FA8CE}"/>
              </a:ext>
            </a:extLst>
          </p:cNvPr>
          <p:cNvSpPr/>
          <p:nvPr/>
        </p:nvSpPr>
        <p:spPr>
          <a:xfrm rot="5400000">
            <a:off x="663804" y="-672920"/>
            <a:ext cx="6858001" cy="81860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D5029-D5EF-44F4-9A79-13B49C93DCEA}"/>
              </a:ext>
            </a:extLst>
          </p:cNvPr>
          <p:cNvSpPr txBox="1"/>
          <p:nvPr/>
        </p:nvSpPr>
        <p:spPr>
          <a:xfrm>
            <a:off x="560049" y="1752752"/>
            <a:ext cx="10326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EXPERIENCE THE STORIES!</a:t>
            </a:r>
          </a:p>
          <a:p>
            <a:r>
              <a:rPr lang="en-US" altLang="ko-KR" sz="66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STUDIO </a:t>
            </a:r>
            <a:r>
              <a:rPr lang="en-US" altLang="ko-KR" sz="72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EON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01B123B-BCD8-4149-B6FC-91AA5E03F47C}"/>
              </a:ext>
            </a:extLst>
          </p:cNvPr>
          <p:cNvSpPr/>
          <p:nvPr/>
        </p:nvSpPr>
        <p:spPr>
          <a:xfrm>
            <a:off x="646547" y="789710"/>
            <a:ext cx="3688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Bahnschrift SemiBold" panose="020B0502040204020203" pitchFamily="34" charset="0"/>
                <a:ea typeface="Kozuka Gothic Pro M" pitchFamily="34" charset="-128"/>
                <a:cs typeface="Segoe UI Semibold" panose="020B0702040204020203" pitchFamily="34" charset="0"/>
              </a:rPr>
              <a:t>Company Credential for Investors</a:t>
            </a:r>
            <a:endParaRPr lang="ko-KR" altLang="en-US" dirty="0">
              <a:solidFill>
                <a:schemeClr val="bg1"/>
              </a:solidFill>
              <a:latin typeface="Bahnschrift SemiBold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37441-04A7-417D-BEF0-853B3F432338}"/>
              </a:ext>
            </a:extLst>
          </p:cNvPr>
          <p:cNvSpPr txBox="1"/>
          <p:nvPr/>
        </p:nvSpPr>
        <p:spPr>
          <a:xfrm>
            <a:off x="8816574" y="5183764"/>
            <a:ext cx="3294556" cy="8194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본 문서의 저작권은 </a:t>
            </a:r>
            <a:r>
              <a:rPr lang="ko-KR" altLang="en-US" sz="750" dirty="0">
                <a:solidFill>
                  <a:srgbClr val="77777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스튜디오 이온</a:t>
            </a:r>
            <a:r>
              <a:rPr kumimoji="0" lang="ko-KR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㈜에 귀속되어 있습니다</a:t>
            </a:r>
            <a:r>
              <a:rPr kumimoji="0" lang="en-US" altLang="ko-KR" sz="75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00" b="0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anose="020B0604020202020204" pitchFamily="34" charset="0"/>
              <a:ea typeface="나눔바른고딕 Light" panose="020B0603020101020101" pitchFamily="50" charset="-127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This material is the property of</a:t>
            </a:r>
            <a:r>
              <a:rPr kumimoji="0" lang="en-US" altLang="ko-KR" sz="800" b="0" i="0" u="none" strike="noStrike" kern="1200" cap="none" spc="0" normalizeH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 Studio Eon </a:t>
            </a: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Co., Ltd. </a:t>
            </a: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All content in this publication is for the </a:t>
            </a:r>
            <a:r>
              <a:rPr lang="en-US" altLang="ko-KR" sz="800" dirty="0">
                <a:solidFill>
                  <a:srgbClr val="777777"/>
                </a:solidFill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investor</a:t>
            </a: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’s internal use only.</a:t>
            </a: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It shall not be used, copied, reproduced or transmitted, in whole </a:t>
            </a:r>
            <a:b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</a:b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or in part, without the permission of</a:t>
            </a:r>
            <a:r>
              <a:rPr kumimoji="0" lang="en-US" altLang="ko-KR" sz="800" b="0" i="0" u="none" strike="noStrike" kern="1200" cap="none" spc="0" normalizeH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 Studio Eon</a:t>
            </a: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 Co., Ltd.</a:t>
            </a: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anose="020B0604020202020204" pitchFamily="34" charset="0"/>
                <a:ea typeface="나눔바른고딕 Light" panose="020B0603020101020101" pitchFamily="50" charset="-127"/>
                <a:cs typeface="Arial" panose="020B0604020202020204" pitchFamily="34" charset="0"/>
              </a:rPr>
              <a:t>Copyright © 2021 Studio Eon. All Rights Reserved.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anose="020B0604020202020204" pitchFamily="34" charset="0"/>
              <a:ea typeface="나눔바른고딕 Light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495A1-C17F-44D1-A378-3A694574769C}"/>
              </a:ext>
            </a:extLst>
          </p:cNvPr>
          <p:cNvSpPr txBox="1"/>
          <p:nvPr/>
        </p:nvSpPr>
        <p:spPr>
          <a:xfrm>
            <a:off x="655612" y="458744"/>
            <a:ext cx="2674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Apr. 1, 2021</a:t>
            </a:r>
            <a:endParaRPr lang="ko-KR" altLang="en-US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0E041-1A0A-44BE-8750-0BA59A76ABC3}"/>
              </a:ext>
            </a:extLst>
          </p:cNvPr>
          <p:cNvSpPr txBox="1"/>
          <p:nvPr/>
        </p:nvSpPr>
        <p:spPr>
          <a:xfrm>
            <a:off x="10253982" y="30662"/>
            <a:ext cx="1900228" cy="36933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</a:t>
            </a:r>
            <a:endParaRPr lang="ko-KR" altLang="en-US" dirty="0">
              <a:solidFill>
                <a:srgbClr val="C00000"/>
              </a:solidFill>
              <a:latin typeface="Tahoma" panose="020B0604030504040204" pitchFamily="34" charset="0"/>
              <a:ea typeface="HY엽서L" panose="02030600000101010101" pitchFamily="18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5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A9EF279D-DE6C-456B-9BDE-C89F3B5171F8}"/>
              </a:ext>
            </a:extLst>
          </p:cNvPr>
          <p:cNvSpPr/>
          <p:nvPr/>
        </p:nvSpPr>
        <p:spPr>
          <a:xfrm>
            <a:off x="0" y="4869160"/>
            <a:ext cx="838200" cy="19888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DF9044-B335-4967-8B57-8D51260C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10" y="926433"/>
            <a:ext cx="5186623" cy="9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개체 틀 15">
            <a:extLst>
              <a:ext uri="{FF2B5EF4-FFF2-40B4-BE49-F238E27FC236}">
                <a16:creationId xmlns:a16="http://schemas.microsoft.com/office/drawing/2014/main" id="{F51C3B7B-796D-4DB8-B0F1-4B87CC122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  <a14:imgEffect>
                      <a14:colorTemperature colorTemp="5727"/>
                    </a14:imgEffect>
                    <a14:imgEffect>
                      <a14:saturation sat="319000"/>
                    </a14:imgEffect>
                    <a14:imgEffect>
                      <a14:brightnessContrast bright="-6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228" y="1945782"/>
            <a:ext cx="2351584" cy="491221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9F335E-69EE-4FBB-BBB2-ECEBD7577066}"/>
              </a:ext>
            </a:extLst>
          </p:cNvPr>
          <p:cNvSpPr txBox="1"/>
          <p:nvPr/>
        </p:nvSpPr>
        <p:spPr>
          <a:xfrm>
            <a:off x="9768130" y="2520950"/>
            <a:ext cx="2423870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언리얼엔진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활용을 극대화한 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스튜디오이온㈜의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버츄얼프로덕션은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전체 제작비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를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절감시켜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헐리우드가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독점하던 장르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( SF, </a:t>
            </a:r>
          </a:p>
          <a:p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   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히어로물 등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를 제작가능</a:t>
            </a:r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  하게 함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버츄얼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프로덕션을 위해 제작된 디지털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어셋은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재활용이 가능하도록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</a:rPr>
              <a:t>라이브러리화되어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 추후 영상제작시 기간과 예산 절감</a:t>
            </a:r>
            <a:endParaRPr lang="en-US" altLang="ko-KR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881CA4B-30DA-42AD-94E0-36DA8D9438E6}"/>
              </a:ext>
            </a:extLst>
          </p:cNvPr>
          <p:cNvSpPr/>
          <p:nvPr/>
        </p:nvSpPr>
        <p:spPr>
          <a:xfrm>
            <a:off x="6344976" y="926432"/>
            <a:ext cx="5847024" cy="1019351"/>
          </a:xfrm>
          <a:prstGeom prst="rect">
            <a:avLst/>
          </a:prstGeom>
          <a:gradFill flip="none" rotWithShape="1">
            <a:gsLst>
              <a:gs pos="0">
                <a:srgbClr val="D00000">
                  <a:lumMod val="50000"/>
                </a:srgbClr>
              </a:gs>
              <a:gs pos="100000">
                <a:srgbClr val="D00000"/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/>
              <a:ea typeface="맑은 고딕"/>
              <a:cs typeface="+mn-cs"/>
            </a:endParaRPr>
          </a:p>
        </p:txBody>
      </p:sp>
      <p:pic>
        <p:nvPicPr>
          <p:cNvPr id="3" name="그림 2" descr="텍스트, 장치, 조종판이(가) 표시된 사진&#10;&#10;자동 생성된 설명">
            <a:extLst>
              <a:ext uri="{FF2B5EF4-FFF2-40B4-BE49-F238E27FC236}">
                <a16:creationId xmlns:a16="http://schemas.microsoft.com/office/drawing/2014/main" id="{95910EA6-D364-438C-ACA6-7D134B9C5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49" y="2140517"/>
            <a:ext cx="8789530" cy="4628584"/>
          </a:xfrm>
          <a:prstGeom prst="rect">
            <a:avLst/>
          </a:prstGeom>
        </p:spPr>
      </p:pic>
      <p:sp>
        <p:nvSpPr>
          <p:cNvPr id="7" name="순서도: 수행의 시작/종료 6">
            <a:extLst>
              <a:ext uri="{FF2B5EF4-FFF2-40B4-BE49-F238E27FC236}">
                <a16:creationId xmlns:a16="http://schemas.microsoft.com/office/drawing/2014/main" id="{2810E5D6-40DB-42D9-A9EA-D24D354C1DB6}"/>
              </a:ext>
            </a:extLst>
          </p:cNvPr>
          <p:cNvSpPr/>
          <p:nvPr/>
        </p:nvSpPr>
        <p:spPr>
          <a:xfrm>
            <a:off x="3323659" y="3816570"/>
            <a:ext cx="3672408" cy="1656184"/>
          </a:xfrm>
          <a:prstGeom prst="flowChartTerminator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6B81B-81B2-4054-9BAB-21775F39AE2A}"/>
              </a:ext>
            </a:extLst>
          </p:cNvPr>
          <p:cNvSpPr txBox="1"/>
          <p:nvPr/>
        </p:nvSpPr>
        <p:spPr>
          <a:xfrm>
            <a:off x="307328" y="81339"/>
            <a:ext cx="6639572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spc="300" dirty="0" err="1">
                <a:solidFill>
                  <a:srgbClr val="00B050"/>
                </a:solidFill>
                <a:latin typeface="+mj-ea"/>
                <a:ea typeface="+mj-ea"/>
                <a:cs typeface="Calibri Light" panose="020F0302020204030204" pitchFamily="34" charset="0"/>
              </a:rPr>
              <a:t>UnReal</a:t>
            </a:r>
            <a:r>
              <a:rPr lang="en-US" altLang="ko-KR" sz="2800" spc="300" dirty="0">
                <a:solidFill>
                  <a:srgbClr val="00B050"/>
                </a:solidFill>
                <a:latin typeface="+mj-ea"/>
                <a:ea typeface="+mj-ea"/>
                <a:cs typeface="Calibri Light" panose="020F0302020204030204" pitchFamily="34" charset="0"/>
              </a:rPr>
              <a:t> Engine Pipe Line</a:t>
            </a:r>
            <a:endParaRPr lang="ko-KR" altLang="en-US" sz="2800" spc="300" dirty="0">
              <a:solidFill>
                <a:schemeClr val="accent3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8F794D0-6C6F-4924-BF13-FC1544E2520A}"/>
              </a:ext>
            </a:extLst>
          </p:cNvPr>
          <p:cNvCxnSpPr>
            <a:cxnSpLocks/>
          </p:cNvCxnSpPr>
          <p:nvPr/>
        </p:nvCxnSpPr>
        <p:spPr>
          <a:xfrm>
            <a:off x="465126" y="195689"/>
            <a:ext cx="242970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연결선: 꺾임 170">
            <a:extLst>
              <a:ext uri="{FF2B5EF4-FFF2-40B4-BE49-F238E27FC236}">
                <a16:creationId xmlns:a16="http://schemas.microsoft.com/office/drawing/2014/main" id="{5BD91B6F-ABD0-4355-AB30-59EEEF9F20ED}"/>
              </a:ext>
            </a:extLst>
          </p:cNvPr>
          <p:cNvCxnSpPr>
            <a:cxnSpLocks/>
            <a:stCxn id="121" idx="0"/>
            <a:endCxn id="178" idx="1"/>
          </p:cNvCxnSpPr>
          <p:nvPr/>
        </p:nvCxnSpPr>
        <p:spPr>
          <a:xfrm rot="5400000" flipH="1" flipV="1">
            <a:off x="3980785" y="297497"/>
            <a:ext cx="1296940" cy="4245110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184B3EF0-0752-4980-89B9-1A30AC5F70BC}"/>
              </a:ext>
            </a:extLst>
          </p:cNvPr>
          <p:cNvGrpSpPr/>
          <p:nvPr/>
        </p:nvGrpSpPr>
        <p:grpSpPr>
          <a:xfrm>
            <a:off x="1458441" y="5018984"/>
            <a:ext cx="2107633" cy="721507"/>
            <a:chOff x="2756467" y="1214294"/>
            <a:chExt cx="2107633" cy="721507"/>
          </a:xfrm>
        </p:grpSpPr>
        <p:sp>
          <p:nvSpPr>
            <p:cNvPr id="81" name="모서리가 둥근 직사각형 206">
              <a:extLst>
                <a:ext uri="{FF2B5EF4-FFF2-40B4-BE49-F238E27FC236}">
                  <a16:creationId xmlns:a16="http://schemas.microsoft.com/office/drawing/2014/main" id="{45CF533F-B8D2-40DB-AADB-E9A0D6C61F5B}"/>
                </a:ext>
              </a:extLst>
            </p:cNvPr>
            <p:cNvSpPr/>
            <p:nvPr/>
          </p:nvSpPr>
          <p:spPr>
            <a:xfrm>
              <a:off x="2756467" y="1214294"/>
              <a:ext cx="2107633" cy="721507"/>
            </a:xfrm>
            <a:prstGeom prst="roundRect">
              <a:avLst>
                <a:gd name="adj" fmla="val 9904"/>
              </a:avLst>
            </a:prstGeom>
            <a:solidFill>
              <a:srgbClr val="92D05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82" name="모서리가 둥근 직사각형 207">
              <a:extLst>
                <a:ext uri="{FF2B5EF4-FFF2-40B4-BE49-F238E27FC236}">
                  <a16:creationId xmlns:a16="http://schemas.microsoft.com/office/drawing/2014/main" id="{C0A9AED2-64BB-47A0-93EE-BB37EB7D41DD}"/>
                </a:ext>
              </a:extLst>
            </p:cNvPr>
            <p:cNvSpPr/>
            <p:nvPr/>
          </p:nvSpPr>
          <p:spPr>
            <a:xfrm>
              <a:off x="2830718" y="1275775"/>
              <a:ext cx="582602" cy="598545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rgbClr val="C9C9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이미지</a:t>
              </a:r>
            </a:p>
          </p:txBody>
        </p:sp>
        <p:sp>
          <p:nvSpPr>
            <p:cNvPr id="83" name="모서리가 둥근 직사각형 208">
              <a:extLst>
                <a:ext uri="{FF2B5EF4-FFF2-40B4-BE49-F238E27FC236}">
                  <a16:creationId xmlns:a16="http://schemas.microsoft.com/office/drawing/2014/main" id="{FD49439B-5731-405D-B481-B22533A7B214}"/>
                </a:ext>
              </a:extLst>
            </p:cNvPr>
            <p:cNvSpPr/>
            <p:nvPr/>
          </p:nvSpPr>
          <p:spPr>
            <a:xfrm>
              <a:off x="3468743" y="1624479"/>
              <a:ext cx="1330415" cy="251803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레벨디자인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72704F37-BA6B-4C5F-852B-A6884DF46CA2}"/>
                </a:ext>
              </a:extLst>
            </p:cNvPr>
            <p:cNvSpPr/>
            <p:nvPr/>
          </p:nvSpPr>
          <p:spPr>
            <a:xfrm>
              <a:off x="3468743" y="1275775"/>
              <a:ext cx="1241998" cy="31097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• Level</a:t>
              </a:r>
            </a:p>
          </p:txBody>
        </p:sp>
      </p:grpSp>
      <p:grpSp>
        <p:nvGrpSpPr>
          <p:cNvPr id="86" name="그룹 40">
            <a:extLst>
              <a:ext uri="{FF2B5EF4-FFF2-40B4-BE49-F238E27FC236}">
                <a16:creationId xmlns:a16="http://schemas.microsoft.com/office/drawing/2014/main" id="{2950317D-07D6-4113-A6ED-7AE2F81D1619}"/>
              </a:ext>
            </a:extLst>
          </p:cNvPr>
          <p:cNvGrpSpPr/>
          <p:nvPr/>
        </p:nvGrpSpPr>
        <p:grpSpPr>
          <a:xfrm>
            <a:off x="3944948" y="2635198"/>
            <a:ext cx="2115390" cy="721507"/>
            <a:chOff x="3224581" y="1700808"/>
            <a:chExt cx="2698193" cy="845046"/>
          </a:xfrm>
        </p:grpSpPr>
        <p:sp>
          <p:nvSpPr>
            <p:cNvPr id="97" name="모서리가 둥근 직사각형 222">
              <a:extLst>
                <a:ext uri="{FF2B5EF4-FFF2-40B4-BE49-F238E27FC236}">
                  <a16:creationId xmlns:a16="http://schemas.microsoft.com/office/drawing/2014/main" id="{0F0A44AC-B72D-496E-8407-FADB5CAEC762}"/>
                </a:ext>
              </a:extLst>
            </p:cNvPr>
            <p:cNvSpPr/>
            <p:nvPr/>
          </p:nvSpPr>
          <p:spPr>
            <a:xfrm>
              <a:off x="3224581" y="1700808"/>
              <a:ext cx="2688299" cy="845046"/>
            </a:xfrm>
            <a:prstGeom prst="roundRect">
              <a:avLst>
                <a:gd name="adj" fmla="val 9904"/>
              </a:avLst>
            </a:prstGeom>
            <a:solidFill>
              <a:srgbClr val="7030A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98" name="모서리가 둥근 직사각형 223">
              <a:extLst>
                <a:ext uri="{FF2B5EF4-FFF2-40B4-BE49-F238E27FC236}">
                  <a16:creationId xmlns:a16="http://schemas.microsoft.com/office/drawing/2014/main" id="{FCCCFBC9-135B-4250-8F92-E652AE3D3AAA}"/>
                </a:ext>
              </a:extLst>
            </p:cNvPr>
            <p:cNvSpPr/>
            <p:nvPr/>
          </p:nvSpPr>
          <p:spPr>
            <a:xfrm>
              <a:off x="3319289" y="1772816"/>
              <a:ext cx="743112" cy="701030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99" name="모서리가 둥근 직사각형 224">
              <a:extLst>
                <a:ext uri="{FF2B5EF4-FFF2-40B4-BE49-F238E27FC236}">
                  <a16:creationId xmlns:a16="http://schemas.microsoft.com/office/drawing/2014/main" id="{7DFE3A3D-7AF9-4E8D-A160-3A43DF5177BA}"/>
                </a:ext>
              </a:extLst>
            </p:cNvPr>
            <p:cNvSpPr/>
            <p:nvPr/>
          </p:nvSpPr>
          <p:spPr>
            <a:xfrm>
              <a:off x="4133093" y="2181226"/>
              <a:ext cx="1696953" cy="29491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애니메이션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C8580B18-3992-43F1-B583-2AF057FA4FB5}"/>
                </a:ext>
              </a:extLst>
            </p:cNvPr>
            <p:cNvSpPr/>
            <p:nvPr/>
          </p:nvSpPr>
          <p:spPr>
            <a:xfrm>
              <a:off x="4133092" y="1772816"/>
              <a:ext cx="1789682" cy="3642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+mn-ea"/>
                </a:rPr>
                <a:t>• Key Animation</a:t>
              </a:r>
            </a:p>
            <a:p>
              <a:r>
                <a:rPr lang="en-US" altLang="ko-KR" sz="1200" dirty="0">
                  <a:solidFill>
                    <a:schemeClr val="bg1"/>
                  </a:solidFill>
                  <a:latin typeface="+mn-ea"/>
                </a:rPr>
                <a:t>• Motion Capture</a:t>
              </a:r>
            </a:p>
          </p:txBody>
        </p:sp>
      </p:grpSp>
      <p:grpSp>
        <p:nvGrpSpPr>
          <p:cNvPr id="102" name="그룹 79">
            <a:extLst>
              <a:ext uri="{FF2B5EF4-FFF2-40B4-BE49-F238E27FC236}">
                <a16:creationId xmlns:a16="http://schemas.microsoft.com/office/drawing/2014/main" id="{99DF34BF-4286-435F-8F20-E375864D97DB}"/>
              </a:ext>
            </a:extLst>
          </p:cNvPr>
          <p:cNvGrpSpPr/>
          <p:nvPr/>
        </p:nvGrpSpPr>
        <p:grpSpPr>
          <a:xfrm>
            <a:off x="334996" y="4072636"/>
            <a:ext cx="2112963" cy="721507"/>
            <a:chOff x="3224581" y="1700808"/>
            <a:chExt cx="2695104" cy="845046"/>
          </a:xfrm>
        </p:grpSpPr>
        <p:sp>
          <p:nvSpPr>
            <p:cNvPr id="113" name="모서리가 둥근 직사각형 238">
              <a:extLst>
                <a:ext uri="{FF2B5EF4-FFF2-40B4-BE49-F238E27FC236}">
                  <a16:creationId xmlns:a16="http://schemas.microsoft.com/office/drawing/2014/main" id="{4F263D6D-E4D6-4FE1-B6BD-325E5221C396}"/>
                </a:ext>
              </a:extLst>
            </p:cNvPr>
            <p:cNvSpPr/>
            <p:nvPr/>
          </p:nvSpPr>
          <p:spPr>
            <a:xfrm>
              <a:off x="3224581" y="1700808"/>
              <a:ext cx="2688299" cy="845046"/>
            </a:xfrm>
            <a:prstGeom prst="roundRect">
              <a:avLst>
                <a:gd name="adj" fmla="val 9904"/>
              </a:avLst>
            </a:prstGeom>
            <a:solidFill>
              <a:srgbClr val="92D05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14" name="모서리가 둥근 직사각형 239">
              <a:extLst>
                <a:ext uri="{FF2B5EF4-FFF2-40B4-BE49-F238E27FC236}">
                  <a16:creationId xmlns:a16="http://schemas.microsoft.com/office/drawing/2014/main" id="{59231D5A-26FA-4F15-9EEC-1869D1DB8E13}"/>
                </a:ext>
              </a:extLst>
            </p:cNvPr>
            <p:cNvSpPr/>
            <p:nvPr/>
          </p:nvSpPr>
          <p:spPr>
            <a:xfrm>
              <a:off x="3319289" y="1772816"/>
              <a:ext cx="743112" cy="701030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accent6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15" name="모서리가 둥근 직사각형 240">
              <a:extLst>
                <a:ext uri="{FF2B5EF4-FFF2-40B4-BE49-F238E27FC236}">
                  <a16:creationId xmlns:a16="http://schemas.microsoft.com/office/drawing/2014/main" id="{507976BF-7C46-4974-B82A-EE6EC762F91B}"/>
                </a:ext>
              </a:extLst>
            </p:cNvPr>
            <p:cNvSpPr/>
            <p:nvPr/>
          </p:nvSpPr>
          <p:spPr>
            <a:xfrm>
              <a:off x="4673065" y="2181226"/>
              <a:ext cx="1246620" cy="29491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디지털 </a:t>
              </a:r>
              <a:r>
                <a:rPr lang="ko-KR" alt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어셋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05FA15B2-9B08-4F83-A250-7F3CE45DB7E6}"/>
                </a:ext>
              </a:extLst>
            </p:cNvPr>
            <p:cNvSpPr/>
            <p:nvPr/>
          </p:nvSpPr>
          <p:spPr>
            <a:xfrm>
              <a:off x="4673067" y="1772816"/>
              <a:ext cx="1157729" cy="3642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tx1"/>
                  </a:solidFill>
                  <a:latin typeface="+mn-ea"/>
                </a:rPr>
                <a:t>• Asset</a:t>
              </a:r>
            </a:p>
          </p:txBody>
        </p:sp>
      </p:grpSp>
      <p:grpSp>
        <p:nvGrpSpPr>
          <p:cNvPr id="120" name="그룹 79">
            <a:extLst>
              <a:ext uri="{FF2B5EF4-FFF2-40B4-BE49-F238E27FC236}">
                <a16:creationId xmlns:a16="http://schemas.microsoft.com/office/drawing/2014/main" id="{A5E77995-01DE-4016-9170-8CA35C8C4641}"/>
              </a:ext>
            </a:extLst>
          </p:cNvPr>
          <p:cNvGrpSpPr/>
          <p:nvPr/>
        </p:nvGrpSpPr>
        <p:grpSpPr>
          <a:xfrm>
            <a:off x="1452883" y="3068522"/>
            <a:ext cx="2107633" cy="721507"/>
            <a:chOff x="3224581" y="1700808"/>
            <a:chExt cx="2688299" cy="845046"/>
          </a:xfrm>
        </p:grpSpPr>
        <p:sp>
          <p:nvSpPr>
            <p:cNvPr id="121" name="모서리가 둥근 직사각형 238">
              <a:extLst>
                <a:ext uri="{FF2B5EF4-FFF2-40B4-BE49-F238E27FC236}">
                  <a16:creationId xmlns:a16="http://schemas.microsoft.com/office/drawing/2014/main" id="{3F142BE9-A27B-4C45-A959-145860B02293}"/>
                </a:ext>
              </a:extLst>
            </p:cNvPr>
            <p:cNvSpPr/>
            <p:nvPr/>
          </p:nvSpPr>
          <p:spPr>
            <a:xfrm>
              <a:off x="3224581" y="1700808"/>
              <a:ext cx="2688299" cy="845046"/>
            </a:xfrm>
            <a:prstGeom prst="roundRect">
              <a:avLst>
                <a:gd name="adj" fmla="val 9904"/>
              </a:avLst>
            </a:prstGeom>
            <a:solidFill>
              <a:srgbClr val="FF660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22" name="모서리가 둥근 직사각형 239">
              <a:extLst>
                <a:ext uri="{FF2B5EF4-FFF2-40B4-BE49-F238E27FC236}">
                  <a16:creationId xmlns:a16="http://schemas.microsoft.com/office/drawing/2014/main" id="{21BFD838-2775-409C-8DBA-2417C2718516}"/>
                </a:ext>
              </a:extLst>
            </p:cNvPr>
            <p:cNvSpPr/>
            <p:nvPr/>
          </p:nvSpPr>
          <p:spPr>
            <a:xfrm>
              <a:off x="3319289" y="1772816"/>
              <a:ext cx="743112" cy="701030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accent6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23" name="모서리가 둥근 직사각형 240">
              <a:extLst>
                <a:ext uri="{FF2B5EF4-FFF2-40B4-BE49-F238E27FC236}">
                  <a16:creationId xmlns:a16="http://schemas.microsoft.com/office/drawing/2014/main" id="{8A91208E-9E92-4E12-B100-CE316D7A990E}"/>
                </a:ext>
              </a:extLst>
            </p:cNvPr>
            <p:cNvSpPr/>
            <p:nvPr/>
          </p:nvSpPr>
          <p:spPr>
            <a:xfrm>
              <a:off x="4739552" y="2181226"/>
              <a:ext cx="1114138" cy="29491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레이아웃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F0B58EA3-3F56-41CF-81F8-3EA7B5A71BCA}"/>
                </a:ext>
              </a:extLst>
            </p:cNvPr>
            <p:cNvSpPr/>
            <p:nvPr/>
          </p:nvSpPr>
          <p:spPr>
            <a:xfrm>
              <a:off x="4689200" y="1772816"/>
              <a:ext cx="1040094" cy="3642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+mn-ea"/>
                </a:rPr>
                <a:t>• Layout</a:t>
              </a:r>
            </a:p>
          </p:txBody>
        </p: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29950E6A-ECC9-497E-9E56-B88E1F0919B5}"/>
              </a:ext>
            </a:extLst>
          </p:cNvPr>
          <p:cNvGrpSpPr/>
          <p:nvPr/>
        </p:nvGrpSpPr>
        <p:grpSpPr>
          <a:xfrm>
            <a:off x="3944949" y="4070404"/>
            <a:ext cx="2107633" cy="721507"/>
            <a:chOff x="2756467" y="1214294"/>
            <a:chExt cx="2107633" cy="721507"/>
          </a:xfrm>
        </p:grpSpPr>
        <p:sp>
          <p:nvSpPr>
            <p:cNvPr id="131" name="모서리가 둥근 직사각형 206">
              <a:extLst>
                <a:ext uri="{FF2B5EF4-FFF2-40B4-BE49-F238E27FC236}">
                  <a16:creationId xmlns:a16="http://schemas.microsoft.com/office/drawing/2014/main" id="{F1CA446E-BD41-48C1-AC0B-F0D997EA0EF2}"/>
                </a:ext>
              </a:extLst>
            </p:cNvPr>
            <p:cNvSpPr/>
            <p:nvPr/>
          </p:nvSpPr>
          <p:spPr>
            <a:xfrm>
              <a:off x="2756467" y="1214294"/>
              <a:ext cx="2107633" cy="721507"/>
            </a:xfrm>
            <a:prstGeom prst="roundRect">
              <a:avLst>
                <a:gd name="adj" fmla="val 9904"/>
              </a:avLst>
            </a:prstGeom>
            <a:solidFill>
              <a:srgbClr val="92D05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32" name="모서리가 둥근 직사각형 207">
              <a:extLst>
                <a:ext uri="{FF2B5EF4-FFF2-40B4-BE49-F238E27FC236}">
                  <a16:creationId xmlns:a16="http://schemas.microsoft.com/office/drawing/2014/main" id="{759D1DAE-5BF6-4486-BFC1-00BDCDE764A4}"/>
                </a:ext>
              </a:extLst>
            </p:cNvPr>
            <p:cNvSpPr/>
            <p:nvPr/>
          </p:nvSpPr>
          <p:spPr>
            <a:xfrm>
              <a:off x="2830718" y="1275775"/>
              <a:ext cx="582602" cy="598545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rgbClr val="C9C9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이미지</a:t>
              </a:r>
            </a:p>
          </p:txBody>
        </p:sp>
        <p:sp>
          <p:nvSpPr>
            <p:cNvPr id="133" name="모서리가 둥근 직사각형 208">
              <a:extLst>
                <a:ext uri="{FF2B5EF4-FFF2-40B4-BE49-F238E27FC236}">
                  <a16:creationId xmlns:a16="http://schemas.microsoft.com/office/drawing/2014/main" id="{EBB667D5-3F9C-4F5D-8B8D-5C4740115EDA}"/>
                </a:ext>
              </a:extLst>
            </p:cNvPr>
            <p:cNvSpPr/>
            <p:nvPr/>
          </p:nvSpPr>
          <p:spPr>
            <a:xfrm>
              <a:off x="3468743" y="1624479"/>
              <a:ext cx="1330415" cy="251803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시컨서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9574FC01-E13D-4D00-9589-BD9452AEEF80}"/>
                </a:ext>
              </a:extLst>
            </p:cNvPr>
            <p:cNvSpPr/>
            <p:nvPr/>
          </p:nvSpPr>
          <p:spPr>
            <a:xfrm>
              <a:off x="3468743" y="1275775"/>
              <a:ext cx="1241998" cy="31097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• Sequencer</a:t>
              </a:r>
            </a:p>
          </p:txBody>
        </p:sp>
      </p:grpSp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906265A6-0D79-4D07-B87A-74C81B510938}"/>
              </a:ext>
            </a:extLst>
          </p:cNvPr>
          <p:cNvGrpSpPr/>
          <p:nvPr/>
        </p:nvGrpSpPr>
        <p:grpSpPr>
          <a:xfrm>
            <a:off x="6218423" y="5022686"/>
            <a:ext cx="2107633" cy="721507"/>
            <a:chOff x="2756467" y="1214294"/>
            <a:chExt cx="2107633" cy="721507"/>
          </a:xfrm>
        </p:grpSpPr>
        <p:sp>
          <p:nvSpPr>
            <p:cNvPr id="141" name="모서리가 둥근 직사각형 206">
              <a:extLst>
                <a:ext uri="{FF2B5EF4-FFF2-40B4-BE49-F238E27FC236}">
                  <a16:creationId xmlns:a16="http://schemas.microsoft.com/office/drawing/2014/main" id="{177BB369-5EF2-4585-ACEF-A25CFAF866B1}"/>
                </a:ext>
              </a:extLst>
            </p:cNvPr>
            <p:cNvSpPr/>
            <p:nvPr/>
          </p:nvSpPr>
          <p:spPr>
            <a:xfrm>
              <a:off x="2756467" y="1214294"/>
              <a:ext cx="2107633" cy="721507"/>
            </a:xfrm>
            <a:prstGeom prst="roundRect">
              <a:avLst>
                <a:gd name="adj" fmla="val 9904"/>
              </a:avLst>
            </a:prstGeom>
            <a:solidFill>
              <a:srgbClr val="92D05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42" name="모서리가 둥근 직사각형 207">
              <a:extLst>
                <a:ext uri="{FF2B5EF4-FFF2-40B4-BE49-F238E27FC236}">
                  <a16:creationId xmlns:a16="http://schemas.microsoft.com/office/drawing/2014/main" id="{B16F893D-C0C2-4FD6-A9E2-9E0CDAF40DD1}"/>
                </a:ext>
              </a:extLst>
            </p:cNvPr>
            <p:cNvSpPr/>
            <p:nvPr/>
          </p:nvSpPr>
          <p:spPr>
            <a:xfrm>
              <a:off x="2830718" y="1275775"/>
              <a:ext cx="582602" cy="598545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rgbClr val="C9C9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이미지</a:t>
              </a:r>
            </a:p>
          </p:txBody>
        </p:sp>
        <p:sp>
          <p:nvSpPr>
            <p:cNvPr id="143" name="모서리가 둥근 직사각형 208">
              <a:extLst>
                <a:ext uri="{FF2B5EF4-FFF2-40B4-BE49-F238E27FC236}">
                  <a16:creationId xmlns:a16="http://schemas.microsoft.com/office/drawing/2014/main" id="{3D14756E-0667-4BB6-8684-8E087E8E3B10}"/>
                </a:ext>
              </a:extLst>
            </p:cNvPr>
            <p:cNvSpPr/>
            <p:nvPr/>
          </p:nvSpPr>
          <p:spPr>
            <a:xfrm>
              <a:off x="3468743" y="1624479"/>
              <a:ext cx="1330415" cy="251803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특수효과 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44" name="직사각형 143">
              <a:extLst>
                <a:ext uri="{FF2B5EF4-FFF2-40B4-BE49-F238E27FC236}">
                  <a16:creationId xmlns:a16="http://schemas.microsoft.com/office/drawing/2014/main" id="{8D27B604-4455-4DF4-8289-33B0A83D345A}"/>
                </a:ext>
              </a:extLst>
            </p:cNvPr>
            <p:cNvSpPr/>
            <p:nvPr/>
          </p:nvSpPr>
          <p:spPr>
            <a:xfrm>
              <a:off x="3468743" y="1275775"/>
              <a:ext cx="1241998" cy="31097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• FX</a:t>
              </a:r>
            </a:p>
          </p:txBody>
        </p:sp>
      </p:grpSp>
      <p:grpSp>
        <p:nvGrpSpPr>
          <p:cNvPr id="145" name="그룹 144">
            <a:extLst>
              <a:ext uri="{FF2B5EF4-FFF2-40B4-BE49-F238E27FC236}">
                <a16:creationId xmlns:a16="http://schemas.microsoft.com/office/drawing/2014/main" id="{B60635A4-EF9B-40A7-A083-993A4D9E95BA}"/>
              </a:ext>
            </a:extLst>
          </p:cNvPr>
          <p:cNvGrpSpPr/>
          <p:nvPr/>
        </p:nvGrpSpPr>
        <p:grpSpPr>
          <a:xfrm>
            <a:off x="7723968" y="4077053"/>
            <a:ext cx="2107633" cy="721507"/>
            <a:chOff x="2756467" y="1214294"/>
            <a:chExt cx="2107633" cy="721507"/>
          </a:xfrm>
        </p:grpSpPr>
        <p:sp>
          <p:nvSpPr>
            <p:cNvPr id="146" name="모서리가 둥근 직사각형 206">
              <a:extLst>
                <a:ext uri="{FF2B5EF4-FFF2-40B4-BE49-F238E27FC236}">
                  <a16:creationId xmlns:a16="http://schemas.microsoft.com/office/drawing/2014/main" id="{F9D63CF6-C831-463B-82B4-9CE1F09A2AB5}"/>
                </a:ext>
              </a:extLst>
            </p:cNvPr>
            <p:cNvSpPr/>
            <p:nvPr/>
          </p:nvSpPr>
          <p:spPr>
            <a:xfrm>
              <a:off x="2756467" y="1214294"/>
              <a:ext cx="2107633" cy="721507"/>
            </a:xfrm>
            <a:prstGeom prst="roundRect">
              <a:avLst>
                <a:gd name="adj" fmla="val 9904"/>
              </a:avLst>
            </a:prstGeom>
            <a:solidFill>
              <a:srgbClr val="92D05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47" name="모서리가 둥근 직사각형 207">
              <a:extLst>
                <a:ext uri="{FF2B5EF4-FFF2-40B4-BE49-F238E27FC236}">
                  <a16:creationId xmlns:a16="http://schemas.microsoft.com/office/drawing/2014/main" id="{28AA6A83-9F60-4B0E-8A40-40D73D3BB725}"/>
                </a:ext>
              </a:extLst>
            </p:cNvPr>
            <p:cNvSpPr/>
            <p:nvPr/>
          </p:nvSpPr>
          <p:spPr>
            <a:xfrm>
              <a:off x="2830718" y="1275775"/>
              <a:ext cx="582602" cy="598545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rgbClr val="C9C9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이미지</a:t>
              </a:r>
            </a:p>
          </p:txBody>
        </p:sp>
        <p:sp>
          <p:nvSpPr>
            <p:cNvPr id="148" name="모서리가 둥근 직사각형 208">
              <a:extLst>
                <a:ext uri="{FF2B5EF4-FFF2-40B4-BE49-F238E27FC236}">
                  <a16:creationId xmlns:a16="http://schemas.microsoft.com/office/drawing/2014/main" id="{03BF1891-0F1D-4504-A5FF-BD669CFD60FF}"/>
                </a:ext>
              </a:extLst>
            </p:cNvPr>
            <p:cNvSpPr/>
            <p:nvPr/>
          </p:nvSpPr>
          <p:spPr>
            <a:xfrm>
              <a:off x="3468743" y="1624479"/>
              <a:ext cx="1330415" cy="251803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렌더링 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4FA96369-1F1A-4167-A60F-FF9D31B9D202}"/>
                </a:ext>
              </a:extLst>
            </p:cNvPr>
            <p:cNvSpPr/>
            <p:nvPr/>
          </p:nvSpPr>
          <p:spPr>
            <a:xfrm>
              <a:off x="3468743" y="1275775"/>
              <a:ext cx="1241998" cy="31097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• Rendering</a:t>
              </a:r>
            </a:p>
          </p:txBody>
        </p:sp>
      </p:grpSp>
      <p:grpSp>
        <p:nvGrpSpPr>
          <p:cNvPr id="150" name="그룹 40">
            <a:extLst>
              <a:ext uri="{FF2B5EF4-FFF2-40B4-BE49-F238E27FC236}">
                <a16:creationId xmlns:a16="http://schemas.microsoft.com/office/drawing/2014/main" id="{2BB8F42D-AA0D-4874-9670-7989A3FF1280}"/>
              </a:ext>
            </a:extLst>
          </p:cNvPr>
          <p:cNvGrpSpPr/>
          <p:nvPr/>
        </p:nvGrpSpPr>
        <p:grpSpPr>
          <a:xfrm>
            <a:off x="10003049" y="4064354"/>
            <a:ext cx="2107633" cy="721507"/>
            <a:chOff x="3224581" y="1700808"/>
            <a:chExt cx="2688299" cy="845046"/>
          </a:xfrm>
        </p:grpSpPr>
        <p:sp>
          <p:nvSpPr>
            <p:cNvPr id="151" name="모서리가 둥근 직사각형 222">
              <a:extLst>
                <a:ext uri="{FF2B5EF4-FFF2-40B4-BE49-F238E27FC236}">
                  <a16:creationId xmlns:a16="http://schemas.microsoft.com/office/drawing/2014/main" id="{1A160566-5D16-4B3B-8ED0-CEAB161ADE45}"/>
                </a:ext>
              </a:extLst>
            </p:cNvPr>
            <p:cNvSpPr/>
            <p:nvPr/>
          </p:nvSpPr>
          <p:spPr>
            <a:xfrm>
              <a:off x="3224581" y="1700808"/>
              <a:ext cx="2688299" cy="845046"/>
            </a:xfrm>
            <a:prstGeom prst="roundRect">
              <a:avLst>
                <a:gd name="adj" fmla="val 9904"/>
              </a:avLst>
            </a:prstGeom>
            <a:solidFill>
              <a:srgbClr val="7030A0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52" name="모서리가 둥근 직사각형 223">
              <a:extLst>
                <a:ext uri="{FF2B5EF4-FFF2-40B4-BE49-F238E27FC236}">
                  <a16:creationId xmlns:a16="http://schemas.microsoft.com/office/drawing/2014/main" id="{F31CA386-A346-425B-8DEB-995B0864D059}"/>
                </a:ext>
              </a:extLst>
            </p:cNvPr>
            <p:cNvSpPr/>
            <p:nvPr/>
          </p:nvSpPr>
          <p:spPr>
            <a:xfrm>
              <a:off x="3319289" y="1772816"/>
              <a:ext cx="743112" cy="701030"/>
            </a:xfrm>
            <a:prstGeom prst="roundRect">
              <a:avLst>
                <a:gd name="adj" fmla="val 9873"/>
              </a:avLst>
            </a:prstGeom>
            <a:solidFill>
              <a:schemeClr val="bg1"/>
            </a:solidFill>
            <a:ln w="63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53" name="모서리가 둥근 직사각형 224">
              <a:extLst>
                <a:ext uri="{FF2B5EF4-FFF2-40B4-BE49-F238E27FC236}">
                  <a16:creationId xmlns:a16="http://schemas.microsoft.com/office/drawing/2014/main" id="{8E018DEE-16EA-4E91-906F-A69C5F97C4DB}"/>
                </a:ext>
              </a:extLst>
            </p:cNvPr>
            <p:cNvSpPr/>
            <p:nvPr/>
          </p:nvSpPr>
          <p:spPr>
            <a:xfrm>
              <a:off x="4133093" y="2181226"/>
              <a:ext cx="1696952" cy="29491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합성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52FAE615-CEF5-4C93-A8CA-8AEBF689C3FB}"/>
                </a:ext>
              </a:extLst>
            </p:cNvPr>
            <p:cNvSpPr/>
            <p:nvPr/>
          </p:nvSpPr>
          <p:spPr>
            <a:xfrm>
              <a:off x="4133093" y="1772816"/>
              <a:ext cx="1584176" cy="3642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+mn-ea"/>
                </a:rPr>
                <a:t>• Comp</a:t>
              </a:r>
            </a:p>
          </p:txBody>
        </p:sp>
      </p:grpSp>
      <p:pic>
        <p:nvPicPr>
          <p:cNvPr id="1026" name="Picture 2" descr="게임별곡 500만 게임개발자들의 필수품 언리얼 엔진 | 한경닷컴">
            <a:extLst>
              <a:ext uri="{FF2B5EF4-FFF2-40B4-BE49-F238E27FC236}">
                <a16:creationId xmlns:a16="http://schemas.microsoft.com/office/drawing/2014/main" id="{437FAC29-F9EB-43FB-83F2-B9676F24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91" y="5091780"/>
            <a:ext cx="582603" cy="5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게임별곡 500만 게임개발자들의 필수품 언리얼 엔진 | 한경닷컴">
            <a:extLst>
              <a:ext uri="{FF2B5EF4-FFF2-40B4-BE49-F238E27FC236}">
                <a16:creationId xmlns:a16="http://schemas.microsoft.com/office/drawing/2014/main" id="{55E42B73-F88B-4D9A-9D40-5D02568D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957" y="4130069"/>
            <a:ext cx="582603" cy="5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6C16E19F-7EEC-468A-A5C9-ACD895EF562C}"/>
              </a:ext>
            </a:extLst>
          </p:cNvPr>
          <p:cNvGrpSpPr/>
          <p:nvPr/>
        </p:nvGrpSpPr>
        <p:grpSpPr>
          <a:xfrm>
            <a:off x="6200020" y="3168521"/>
            <a:ext cx="2107633" cy="721507"/>
            <a:chOff x="6209258" y="3180891"/>
            <a:chExt cx="2107633" cy="721507"/>
          </a:xfrm>
        </p:grpSpPr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D0408CDB-CFF0-4002-B4DC-4DCADF91400B}"/>
                </a:ext>
              </a:extLst>
            </p:cNvPr>
            <p:cNvGrpSpPr/>
            <p:nvPr/>
          </p:nvGrpSpPr>
          <p:grpSpPr>
            <a:xfrm>
              <a:off x="6209258" y="3180891"/>
              <a:ext cx="2107633" cy="721507"/>
              <a:chOff x="2756467" y="1214294"/>
              <a:chExt cx="2107633" cy="721507"/>
            </a:xfrm>
          </p:grpSpPr>
          <p:sp>
            <p:nvSpPr>
              <p:cNvPr id="136" name="모서리가 둥근 직사각형 206">
                <a:extLst>
                  <a:ext uri="{FF2B5EF4-FFF2-40B4-BE49-F238E27FC236}">
                    <a16:creationId xmlns:a16="http://schemas.microsoft.com/office/drawing/2014/main" id="{E3BA9F1F-055A-4A97-99E1-AE1C9E8904F9}"/>
                  </a:ext>
                </a:extLst>
              </p:cNvPr>
              <p:cNvSpPr/>
              <p:nvPr/>
            </p:nvSpPr>
            <p:spPr>
              <a:xfrm>
                <a:off x="2756467" y="1214294"/>
                <a:ext cx="2107633" cy="721507"/>
              </a:xfrm>
              <a:prstGeom prst="roundRect">
                <a:avLst>
                  <a:gd name="adj" fmla="val 9904"/>
                </a:avLst>
              </a:prstGeom>
              <a:solidFill>
                <a:srgbClr val="92D050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dist="127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accent4">
                      <a:lumMod val="7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37" name="모서리가 둥근 직사각형 207">
                <a:extLst>
                  <a:ext uri="{FF2B5EF4-FFF2-40B4-BE49-F238E27FC236}">
                    <a16:creationId xmlns:a16="http://schemas.microsoft.com/office/drawing/2014/main" id="{5DD9A43E-5BF1-41C2-852D-38DD7ABB2F8C}"/>
                  </a:ext>
                </a:extLst>
              </p:cNvPr>
              <p:cNvSpPr/>
              <p:nvPr/>
            </p:nvSpPr>
            <p:spPr>
              <a:xfrm>
                <a:off x="2830718" y="1275775"/>
                <a:ext cx="582602" cy="598545"/>
              </a:xfrm>
              <a:prstGeom prst="roundRect">
                <a:avLst>
                  <a:gd name="adj" fmla="val 9873"/>
                </a:avLst>
              </a:prstGeom>
              <a:solidFill>
                <a:schemeClr val="bg1"/>
              </a:solidFill>
              <a:ln w="6350">
                <a:solidFill>
                  <a:srgbClr val="C9C9C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>
                    <a:solidFill>
                      <a:schemeClr val="bg2">
                        <a:lumMod val="50000"/>
                      </a:schemeClr>
                    </a:solidFill>
                    <a:latin typeface="+mn-ea"/>
                  </a:rPr>
                  <a:t>이미지</a:t>
                </a:r>
              </a:p>
            </p:txBody>
          </p:sp>
          <p:sp>
            <p:nvSpPr>
              <p:cNvPr id="138" name="모서리가 둥근 직사각형 208">
                <a:extLst>
                  <a:ext uri="{FF2B5EF4-FFF2-40B4-BE49-F238E27FC236}">
                    <a16:creationId xmlns:a16="http://schemas.microsoft.com/office/drawing/2014/main" id="{76A1110C-E323-44B1-9DBD-A3A64F97AC53}"/>
                  </a:ext>
                </a:extLst>
              </p:cNvPr>
              <p:cNvSpPr/>
              <p:nvPr/>
            </p:nvSpPr>
            <p:spPr>
              <a:xfrm>
                <a:off x="3468743" y="1624479"/>
                <a:ext cx="1330415" cy="25180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1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라이팅</a:t>
                </a:r>
                <a:r>
                  <a:rPr lang="ko-KR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endPara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1B60B3B5-FCC5-4247-BCAD-67BEBC252C02}"/>
                  </a:ext>
                </a:extLst>
              </p:cNvPr>
              <p:cNvSpPr/>
              <p:nvPr/>
            </p:nvSpPr>
            <p:spPr>
              <a:xfrm>
                <a:off x="3468743" y="1275775"/>
                <a:ext cx="1241998" cy="31097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• Lighting</a:t>
                </a:r>
              </a:p>
            </p:txBody>
          </p:sp>
        </p:grpSp>
        <p:pic>
          <p:nvPicPr>
            <p:cNvPr id="158" name="Picture 2" descr="게임별곡 500만 게임개발자들의 필수품 언리얼 엔진 | 한경닷컴">
              <a:extLst>
                <a:ext uri="{FF2B5EF4-FFF2-40B4-BE49-F238E27FC236}">
                  <a16:creationId xmlns:a16="http://schemas.microsoft.com/office/drawing/2014/main" id="{7B375534-6784-45B1-B14D-428727FA5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111" y="3239415"/>
              <a:ext cx="582603" cy="59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9" name="Picture 2" descr="게임별곡 500만 게임개발자들의 필수품 언리얼 엔진 | 한경닷컴">
            <a:extLst>
              <a:ext uri="{FF2B5EF4-FFF2-40B4-BE49-F238E27FC236}">
                <a16:creationId xmlns:a16="http://schemas.microsoft.com/office/drawing/2014/main" id="{779D1663-F80C-4EE9-A467-4D95BCEB0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10" y="5084167"/>
            <a:ext cx="582603" cy="5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게임별곡 500만 게임개발자들의 필수품 언리얼 엔진 | 한경닷컴">
            <a:extLst>
              <a:ext uri="{FF2B5EF4-FFF2-40B4-BE49-F238E27FC236}">
                <a16:creationId xmlns:a16="http://schemas.microsoft.com/office/drawing/2014/main" id="{0344470F-8D92-4F51-87D6-97760447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05" y="4132082"/>
            <a:ext cx="582603" cy="5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게임별곡 500만 게임개발자들의 필수품 언리얼 엔진 | 한경닷컴">
            <a:extLst>
              <a:ext uri="{FF2B5EF4-FFF2-40B4-BE49-F238E27FC236}">
                <a16:creationId xmlns:a16="http://schemas.microsoft.com/office/drawing/2014/main" id="{B8F23E26-EC92-426A-BC2E-BF25F16D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7" y="4123431"/>
            <a:ext cx="582603" cy="5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mblogthumb4.phinf.naver.net/MjAxODEwMjVfMTgy/MD...">
            <a:extLst>
              <a:ext uri="{FF2B5EF4-FFF2-40B4-BE49-F238E27FC236}">
                <a16:creationId xmlns:a16="http://schemas.microsoft.com/office/drawing/2014/main" id="{59712781-102F-4964-A9E0-1B081646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441" y="2696679"/>
            <a:ext cx="590360" cy="5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A0E08EBE-21A1-4682-A330-A9F518B8EDCA}"/>
              </a:ext>
            </a:extLst>
          </p:cNvPr>
          <p:cNvGrpSpPr/>
          <p:nvPr/>
        </p:nvGrpSpPr>
        <p:grpSpPr>
          <a:xfrm>
            <a:off x="291658" y="5979763"/>
            <a:ext cx="2159996" cy="733803"/>
            <a:chOff x="2756466" y="6004573"/>
            <a:chExt cx="2159996" cy="733803"/>
          </a:xfrm>
          <a:effectLst/>
          <a:scene3d>
            <a:camera prst="obliqueTopLeft"/>
            <a:lightRig rig="threePt" dir="t"/>
          </a:scene3d>
        </p:grpSpPr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5532053F-F7BC-407D-8350-79FF2DBA0D5C}"/>
                </a:ext>
              </a:extLst>
            </p:cNvPr>
            <p:cNvGrpSpPr/>
            <p:nvPr/>
          </p:nvGrpSpPr>
          <p:grpSpPr>
            <a:xfrm>
              <a:off x="2756466" y="6010722"/>
              <a:ext cx="2159996" cy="721507"/>
              <a:chOff x="2756467" y="1214294"/>
              <a:chExt cx="2159996" cy="721507"/>
            </a:xfrm>
          </p:grpSpPr>
          <p:sp>
            <p:nvSpPr>
              <p:cNvPr id="96" name="모서리가 둥근 직사각형 206">
                <a:extLst>
                  <a:ext uri="{FF2B5EF4-FFF2-40B4-BE49-F238E27FC236}">
                    <a16:creationId xmlns:a16="http://schemas.microsoft.com/office/drawing/2014/main" id="{9851C2CE-FCA5-45FB-9996-A4B41AA086E3}"/>
                  </a:ext>
                </a:extLst>
              </p:cNvPr>
              <p:cNvSpPr/>
              <p:nvPr/>
            </p:nvSpPr>
            <p:spPr>
              <a:xfrm>
                <a:off x="2756467" y="1214294"/>
                <a:ext cx="2107633" cy="721507"/>
              </a:xfrm>
              <a:prstGeom prst="roundRect">
                <a:avLst>
                  <a:gd name="adj" fmla="val 9904"/>
                </a:avLst>
              </a:prstGeom>
              <a:solidFill>
                <a:srgbClr val="00B0F0"/>
              </a:solidFill>
              <a:ln w="6350">
                <a:solidFill>
                  <a:schemeClr val="bg1">
                    <a:lumMod val="95000"/>
                  </a:schemeClr>
                </a:solidFill>
              </a:ln>
              <a:effectLst>
                <a:outerShdw blurRad="63500" dist="12700" dir="16200000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accent4">
                      <a:lumMod val="7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4" name="직사각형 103">
                <a:extLst>
                  <a:ext uri="{FF2B5EF4-FFF2-40B4-BE49-F238E27FC236}">
                    <a16:creationId xmlns:a16="http://schemas.microsoft.com/office/drawing/2014/main" id="{A5D3A03E-4B76-4E83-8CDD-8D73DAB7C5AC}"/>
                  </a:ext>
                </a:extLst>
              </p:cNvPr>
              <p:cNvSpPr/>
              <p:nvPr/>
            </p:nvSpPr>
            <p:spPr>
              <a:xfrm>
                <a:off x="3309772" y="1413026"/>
                <a:ext cx="1606691" cy="310978"/>
              </a:xfrm>
              <a:prstGeom prst="rect">
                <a:avLst/>
              </a:prstGeom>
              <a:noFill/>
              <a:ln w="6350">
                <a:noFill/>
              </a:ln>
              <a:effectLst/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ko-KR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Asset Library</a:t>
                </a:r>
              </a:p>
            </p:txBody>
          </p: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BE526EE4-3CC3-4CB3-820A-469D8A87CE39}"/>
                </a:ext>
              </a:extLst>
            </p:cNvPr>
            <p:cNvGrpSpPr/>
            <p:nvPr/>
          </p:nvGrpSpPr>
          <p:grpSpPr>
            <a:xfrm>
              <a:off x="2762348" y="6004573"/>
              <a:ext cx="635570" cy="733803"/>
              <a:chOff x="5947222" y="2285380"/>
              <a:chExt cx="2147784" cy="3392581"/>
            </a:xfrm>
          </p:grpSpPr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F1CBC878-676B-4442-A98E-FD748CDA3E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8210" y="3185929"/>
                <a:ext cx="1893787" cy="2492032"/>
              </a:xfrm>
              <a:custGeom>
                <a:avLst/>
                <a:gdLst>
                  <a:gd name="T0" fmla="*/ 688 w 721"/>
                  <a:gd name="T1" fmla="*/ 885 h 950"/>
                  <a:gd name="T2" fmla="*/ 632 w 721"/>
                  <a:gd name="T3" fmla="*/ 885 h 950"/>
                  <a:gd name="T4" fmla="*/ 632 w 721"/>
                  <a:gd name="T5" fmla="*/ 785 h 950"/>
                  <a:gd name="T6" fmla="*/ 476 w 721"/>
                  <a:gd name="T7" fmla="*/ 523 h 950"/>
                  <a:gd name="T8" fmla="*/ 455 w 721"/>
                  <a:gd name="T9" fmla="*/ 475 h 950"/>
                  <a:gd name="T10" fmla="*/ 476 w 721"/>
                  <a:gd name="T11" fmla="*/ 428 h 950"/>
                  <a:gd name="T12" fmla="*/ 632 w 721"/>
                  <a:gd name="T13" fmla="*/ 165 h 950"/>
                  <a:gd name="T14" fmla="*/ 632 w 721"/>
                  <a:gd name="T15" fmla="*/ 65 h 950"/>
                  <a:gd name="T16" fmla="*/ 688 w 721"/>
                  <a:gd name="T17" fmla="*/ 65 h 950"/>
                  <a:gd name="T18" fmla="*/ 721 w 721"/>
                  <a:gd name="T19" fmla="*/ 33 h 950"/>
                  <a:gd name="T20" fmla="*/ 688 w 721"/>
                  <a:gd name="T21" fmla="*/ 0 h 950"/>
                  <a:gd name="T22" fmla="*/ 33 w 721"/>
                  <a:gd name="T23" fmla="*/ 0 h 950"/>
                  <a:gd name="T24" fmla="*/ 0 w 721"/>
                  <a:gd name="T25" fmla="*/ 33 h 950"/>
                  <a:gd name="T26" fmla="*/ 33 w 721"/>
                  <a:gd name="T27" fmla="*/ 65 h 950"/>
                  <a:gd name="T28" fmla="*/ 88 w 721"/>
                  <a:gd name="T29" fmla="*/ 65 h 950"/>
                  <a:gd name="T30" fmla="*/ 88 w 721"/>
                  <a:gd name="T31" fmla="*/ 165 h 950"/>
                  <a:gd name="T32" fmla="*/ 245 w 721"/>
                  <a:gd name="T33" fmla="*/ 428 h 950"/>
                  <a:gd name="T34" fmla="*/ 265 w 721"/>
                  <a:gd name="T35" fmla="*/ 475 h 950"/>
                  <a:gd name="T36" fmla="*/ 245 w 721"/>
                  <a:gd name="T37" fmla="*/ 523 h 950"/>
                  <a:gd name="T38" fmla="*/ 88 w 721"/>
                  <a:gd name="T39" fmla="*/ 785 h 950"/>
                  <a:gd name="T40" fmla="*/ 88 w 721"/>
                  <a:gd name="T41" fmla="*/ 885 h 950"/>
                  <a:gd name="T42" fmla="*/ 33 w 721"/>
                  <a:gd name="T43" fmla="*/ 885 h 950"/>
                  <a:gd name="T44" fmla="*/ 0 w 721"/>
                  <a:gd name="T45" fmla="*/ 918 h 950"/>
                  <a:gd name="T46" fmla="*/ 33 w 721"/>
                  <a:gd name="T47" fmla="*/ 950 h 950"/>
                  <a:gd name="T48" fmla="*/ 688 w 721"/>
                  <a:gd name="T49" fmla="*/ 950 h 950"/>
                  <a:gd name="T50" fmla="*/ 721 w 721"/>
                  <a:gd name="T51" fmla="*/ 918 h 950"/>
                  <a:gd name="T52" fmla="*/ 688 w 721"/>
                  <a:gd name="T53" fmla="*/ 885 h 950"/>
                  <a:gd name="T54" fmla="*/ 154 w 721"/>
                  <a:gd name="T55" fmla="*/ 785 h 950"/>
                  <a:gd name="T56" fmla="*/ 281 w 721"/>
                  <a:gd name="T57" fmla="*/ 577 h 950"/>
                  <a:gd name="T58" fmla="*/ 331 w 721"/>
                  <a:gd name="T59" fmla="*/ 475 h 950"/>
                  <a:gd name="T60" fmla="*/ 281 w 721"/>
                  <a:gd name="T61" fmla="*/ 374 h 950"/>
                  <a:gd name="T62" fmla="*/ 154 w 721"/>
                  <a:gd name="T63" fmla="*/ 165 h 950"/>
                  <a:gd name="T64" fmla="*/ 154 w 721"/>
                  <a:gd name="T65" fmla="*/ 65 h 950"/>
                  <a:gd name="T66" fmla="*/ 567 w 721"/>
                  <a:gd name="T67" fmla="*/ 65 h 950"/>
                  <a:gd name="T68" fmla="*/ 567 w 721"/>
                  <a:gd name="T69" fmla="*/ 165 h 950"/>
                  <a:gd name="T70" fmla="*/ 439 w 721"/>
                  <a:gd name="T71" fmla="*/ 374 h 950"/>
                  <a:gd name="T72" fmla="*/ 390 w 721"/>
                  <a:gd name="T73" fmla="*/ 475 h 950"/>
                  <a:gd name="T74" fmla="*/ 439 w 721"/>
                  <a:gd name="T75" fmla="*/ 577 h 950"/>
                  <a:gd name="T76" fmla="*/ 567 w 721"/>
                  <a:gd name="T77" fmla="*/ 785 h 950"/>
                  <a:gd name="T78" fmla="*/ 567 w 721"/>
                  <a:gd name="T79" fmla="*/ 885 h 950"/>
                  <a:gd name="T80" fmla="*/ 154 w 721"/>
                  <a:gd name="T81" fmla="*/ 885 h 950"/>
                  <a:gd name="T82" fmla="*/ 154 w 721"/>
                  <a:gd name="T83" fmla="*/ 785 h 950"/>
                  <a:gd name="T84" fmla="*/ 154 w 721"/>
                  <a:gd name="T85" fmla="*/ 785 h 950"/>
                  <a:gd name="T86" fmla="*/ 154 w 721"/>
                  <a:gd name="T87" fmla="*/ 785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21" h="950">
                    <a:moveTo>
                      <a:pt x="688" y="885"/>
                    </a:moveTo>
                    <a:cubicBezTo>
                      <a:pt x="632" y="885"/>
                      <a:pt x="632" y="885"/>
                      <a:pt x="632" y="885"/>
                    </a:cubicBezTo>
                    <a:cubicBezTo>
                      <a:pt x="632" y="785"/>
                      <a:pt x="632" y="785"/>
                      <a:pt x="632" y="785"/>
                    </a:cubicBezTo>
                    <a:cubicBezTo>
                      <a:pt x="632" y="684"/>
                      <a:pt x="577" y="591"/>
                      <a:pt x="476" y="523"/>
                    </a:cubicBezTo>
                    <a:cubicBezTo>
                      <a:pt x="463" y="514"/>
                      <a:pt x="455" y="496"/>
                      <a:pt x="455" y="475"/>
                    </a:cubicBezTo>
                    <a:cubicBezTo>
                      <a:pt x="455" y="454"/>
                      <a:pt x="463" y="436"/>
                      <a:pt x="476" y="428"/>
                    </a:cubicBezTo>
                    <a:cubicBezTo>
                      <a:pt x="577" y="360"/>
                      <a:pt x="632" y="267"/>
                      <a:pt x="632" y="165"/>
                    </a:cubicBezTo>
                    <a:cubicBezTo>
                      <a:pt x="632" y="65"/>
                      <a:pt x="632" y="65"/>
                      <a:pt x="632" y="65"/>
                    </a:cubicBezTo>
                    <a:cubicBezTo>
                      <a:pt x="688" y="65"/>
                      <a:pt x="688" y="65"/>
                      <a:pt x="688" y="65"/>
                    </a:cubicBezTo>
                    <a:cubicBezTo>
                      <a:pt x="706" y="65"/>
                      <a:pt x="721" y="51"/>
                      <a:pt x="721" y="33"/>
                    </a:cubicBezTo>
                    <a:cubicBezTo>
                      <a:pt x="721" y="15"/>
                      <a:pt x="706" y="0"/>
                      <a:pt x="688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51"/>
                      <a:pt x="15" y="65"/>
                      <a:pt x="33" y="65"/>
                    </a:cubicBezTo>
                    <a:cubicBezTo>
                      <a:pt x="88" y="65"/>
                      <a:pt x="88" y="65"/>
                      <a:pt x="88" y="65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267"/>
                      <a:pt x="144" y="360"/>
                      <a:pt x="245" y="428"/>
                    </a:cubicBezTo>
                    <a:cubicBezTo>
                      <a:pt x="258" y="436"/>
                      <a:pt x="265" y="454"/>
                      <a:pt x="265" y="475"/>
                    </a:cubicBezTo>
                    <a:cubicBezTo>
                      <a:pt x="265" y="496"/>
                      <a:pt x="258" y="514"/>
                      <a:pt x="245" y="523"/>
                    </a:cubicBezTo>
                    <a:cubicBezTo>
                      <a:pt x="144" y="591"/>
                      <a:pt x="88" y="684"/>
                      <a:pt x="88" y="785"/>
                    </a:cubicBezTo>
                    <a:cubicBezTo>
                      <a:pt x="88" y="885"/>
                      <a:pt x="88" y="885"/>
                      <a:pt x="88" y="885"/>
                    </a:cubicBezTo>
                    <a:cubicBezTo>
                      <a:pt x="33" y="885"/>
                      <a:pt x="33" y="885"/>
                      <a:pt x="33" y="885"/>
                    </a:cubicBezTo>
                    <a:cubicBezTo>
                      <a:pt x="15" y="885"/>
                      <a:pt x="0" y="900"/>
                      <a:pt x="0" y="918"/>
                    </a:cubicBezTo>
                    <a:cubicBezTo>
                      <a:pt x="0" y="936"/>
                      <a:pt x="15" y="950"/>
                      <a:pt x="33" y="950"/>
                    </a:cubicBezTo>
                    <a:cubicBezTo>
                      <a:pt x="688" y="950"/>
                      <a:pt x="688" y="950"/>
                      <a:pt x="688" y="950"/>
                    </a:cubicBezTo>
                    <a:cubicBezTo>
                      <a:pt x="706" y="950"/>
                      <a:pt x="721" y="936"/>
                      <a:pt x="721" y="918"/>
                    </a:cubicBezTo>
                    <a:cubicBezTo>
                      <a:pt x="721" y="900"/>
                      <a:pt x="706" y="885"/>
                      <a:pt x="688" y="885"/>
                    </a:cubicBezTo>
                    <a:close/>
                    <a:moveTo>
                      <a:pt x="154" y="785"/>
                    </a:moveTo>
                    <a:cubicBezTo>
                      <a:pt x="154" y="679"/>
                      <a:pt x="234" y="609"/>
                      <a:pt x="281" y="577"/>
                    </a:cubicBezTo>
                    <a:cubicBezTo>
                      <a:pt x="312" y="556"/>
                      <a:pt x="331" y="518"/>
                      <a:pt x="331" y="475"/>
                    </a:cubicBezTo>
                    <a:cubicBezTo>
                      <a:pt x="331" y="432"/>
                      <a:pt x="312" y="394"/>
                      <a:pt x="281" y="374"/>
                    </a:cubicBezTo>
                    <a:cubicBezTo>
                      <a:pt x="234" y="341"/>
                      <a:pt x="154" y="272"/>
                      <a:pt x="154" y="165"/>
                    </a:cubicBezTo>
                    <a:cubicBezTo>
                      <a:pt x="154" y="65"/>
                      <a:pt x="154" y="65"/>
                      <a:pt x="154" y="65"/>
                    </a:cubicBezTo>
                    <a:cubicBezTo>
                      <a:pt x="567" y="65"/>
                      <a:pt x="567" y="65"/>
                      <a:pt x="567" y="65"/>
                    </a:cubicBezTo>
                    <a:cubicBezTo>
                      <a:pt x="567" y="165"/>
                      <a:pt x="567" y="165"/>
                      <a:pt x="567" y="165"/>
                    </a:cubicBezTo>
                    <a:cubicBezTo>
                      <a:pt x="567" y="272"/>
                      <a:pt x="487" y="341"/>
                      <a:pt x="439" y="374"/>
                    </a:cubicBezTo>
                    <a:cubicBezTo>
                      <a:pt x="409" y="394"/>
                      <a:pt x="390" y="432"/>
                      <a:pt x="390" y="475"/>
                    </a:cubicBezTo>
                    <a:cubicBezTo>
                      <a:pt x="390" y="518"/>
                      <a:pt x="409" y="556"/>
                      <a:pt x="439" y="577"/>
                    </a:cubicBezTo>
                    <a:cubicBezTo>
                      <a:pt x="487" y="609"/>
                      <a:pt x="567" y="679"/>
                      <a:pt x="567" y="785"/>
                    </a:cubicBezTo>
                    <a:cubicBezTo>
                      <a:pt x="567" y="885"/>
                      <a:pt x="567" y="885"/>
                      <a:pt x="567" y="885"/>
                    </a:cubicBezTo>
                    <a:cubicBezTo>
                      <a:pt x="154" y="885"/>
                      <a:pt x="154" y="885"/>
                      <a:pt x="154" y="885"/>
                    </a:cubicBezTo>
                    <a:lnTo>
                      <a:pt x="154" y="785"/>
                    </a:lnTo>
                    <a:close/>
                    <a:moveTo>
                      <a:pt x="154" y="785"/>
                    </a:moveTo>
                    <a:cubicBezTo>
                      <a:pt x="154" y="785"/>
                      <a:pt x="154" y="785"/>
                      <a:pt x="154" y="785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  <a:gs pos="32000">
                    <a:schemeClr val="bg1"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>
                  <a:latin typeface="+mn-ea"/>
                </a:endParaRPr>
              </a:p>
            </p:txBody>
          </p:sp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13591736-CAE9-43FC-9348-00E6DE0739FF}"/>
                  </a:ext>
                </a:extLst>
              </p:cNvPr>
              <p:cNvGrpSpPr/>
              <p:nvPr/>
            </p:nvGrpSpPr>
            <p:grpSpPr>
              <a:xfrm>
                <a:off x="6515938" y="2665648"/>
                <a:ext cx="1040562" cy="1040562"/>
                <a:chOff x="8839955" y="2206956"/>
                <a:chExt cx="1205430" cy="1205430"/>
              </a:xfrm>
            </p:grpSpPr>
            <p:sp>
              <p:nvSpPr>
                <p:cNvPr id="92" name="타원 91">
                  <a:extLst>
                    <a:ext uri="{FF2B5EF4-FFF2-40B4-BE49-F238E27FC236}">
                      <a16:creationId xmlns:a16="http://schemas.microsoft.com/office/drawing/2014/main" id="{FBC8F841-F5DB-4C2B-BE00-3EF89A281FFD}"/>
                    </a:ext>
                  </a:extLst>
                </p:cNvPr>
                <p:cNvSpPr/>
                <p:nvPr/>
              </p:nvSpPr>
              <p:spPr>
                <a:xfrm>
                  <a:off x="9045999" y="2425700"/>
                  <a:ext cx="793342" cy="793342"/>
                </a:xfrm>
                <a:prstGeom prst="ellipse">
                  <a:avLst/>
                </a:prstGeom>
                <a:solidFill>
                  <a:srgbClr val="F0F3FE"/>
                </a:solidFill>
                <a:ln w="57150">
                  <a:noFill/>
                </a:ln>
                <a:effectLst/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  <p:sp>
              <p:nvSpPr>
                <p:cNvPr id="93" name="Freeform 690">
                  <a:extLst>
                    <a:ext uri="{FF2B5EF4-FFF2-40B4-BE49-F238E27FC236}">
                      <a16:creationId xmlns:a16="http://schemas.microsoft.com/office/drawing/2014/main" id="{D3D6E69B-7050-4B46-B7BB-9119E1ED81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39955" y="2206956"/>
                  <a:ext cx="1205430" cy="1205430"/>
                </a:xfrm>
                <a:custGeom>
                  <a:avLst/>
                  <a:gdLst>
                    <a:gd name="T0" fmla="*/ 178 w 198"/>
                    <a:gd name="T1" fmla="*/ 79 h 199"/>
                    <a:gd name="T2" fmla="*/ 178 w 198"/>
                    <a:gd name="T3" fmla="*/ 48 h 199"/>
                    <a:gd name="T4" fmla="*/ 178 w 198"/>
                    <a:gd name="T5" fmla="*/ 41 h 199"/>
                    <a:gd name="T6" fmla="*/ 153 w 198"/>
                    <a:gd name="T7" fmla="*/ 18 h 199"/>
                    <a:gd name="T8" fmla="*/ 141 w 198"/>
                    <a:gd name="T9" fmla="*/ 29 h 199"/>
                    <a:gd name="T10" fmla="*/ 119 w 198"/>
                    <a:gd name="T11" fmla="*/ 6 h 199"/>
                    <a:gd name="T12" fmla="*/ 114 w 198"/>
                    <a:gd name="T13" fmla="*/ 0 h 199"/>
                    <a:gd name="T14" fmla="*/ 80 w 198"/>
                    <a:gd name="T15" fmla="*/ 2 h 199"/>
                    <a:gd name="T16" fmla="*/ 78 w 198"/>
                    <a:gd name="T17" fmla="*/ 20 h 199"/>
                    <a:gd name="T18" fmla="*/ 46 w 198"/>
                    <a:gd name="T19" fmla="*/ 20 h 199"/>
                    <a:gd name="T20" fmla="*/ 39 w 198"/>
                    <a:gd name="T21" fmla="*/ 20 h 199"/>
                    <a:gd name="T22" fmla="*/ 16 w 198"/>
                    <a:gd name="T23" fmla="*/ 45 h 199"/>
                    <a:gd name="T24" fmla="*/ 28 w 198"/>
                    <a:gd name="T25" fmla="*/ 57 h 199"/>
                    <a:gd name="T26" fmla="*/ 5 w 198"/>
                    <a:gd name="T27" fmla="*/ 79 h 199"/>
                    <a:gd name="T28" fmla="*/ 0 w 198"/>
                    <a:gd name="T29" fmla="*/ 84 h 199"/>
                    <a:gd name="T30" fmla="*/ 1 w 198"/>
                    <a:gd name="T31" fmla="*/ 118 h 199"/>
                    <a:gd name="T32" fmla="*/ 19 w 198"/>
                    <a:gd name="T33" fmla="*/ 120 h 199"/>
                    <a:gd name="T34" fmla="*/ 17 w 198"/>
                    <a:gd name="T35" fmla="*/ 152 h 199"/>
                    <a:gd name="T36" fmla="*/ 17 w 198"/>
                    <a:gd name="T37" fmla="*/ 159 h 199"/>
                    <a:gd name="T38" fmla="*/ 42 w 198"/>
                    <a:gd name="T39" fmla="*/ 182 h 199"/>
                    <a:gd name="T40" fmla="*/ 57 w 198"/>
                    <a:gd name="T41" fmla="*/ 170 h 199"/>
                    <a:gd name="T42" fmla="*/ 78 w 198"/>
                    <a:gd name="T43" fmla="*/ 193 h 199"/>
                    <a:gd name="T44" fmla="*/ 84 w 198"/>
                    <a:gd name="T45" fmla="*/ 199 h 199"/>
                    <a:gd name="T46" fmla="*/ 117 w 198"/>
                    <a:gd name="T47" fmla="*/ 197 h 199"/>
                    <a:gd name="T48" fmla="*/ 119 w 198"/>
                    <a:gd name="T49" fmla="*/ 179 h 199"/>
                    <a:gd name="T50" fmla="*/ 150 w 198"/>
                    <a:gd name="T51" fmla="*/ 181 h 199"/>
                    <a:gd name="T52" fmla="*/ 157 w 198"/>
                    <a:gd name="T53" fmla="*/ 181 h 199"/>
                    <a:gd name="T54" fmla="*/ 180 w 198"/>
                    <a:gd name="T55" fmla="*/ 156 h 199"/>
                    <a:gd name="T56" fmla="*/ 169 w 198"/>
                    <a:gd name="T57" fmla="*/ 141 h 199"/>
                    <a:gd name="T58" fmla="*/ 192 w 198"/>
                    <a:gd name="T59" fmla="*/ 120 h 199"/>
                    <a:gd name="T60" fmla="*/ 198 w 198"/>
                    <a:gd name="T61" fmla="*/ 115 h 199"/>
                    <a:gd name="T62" fmla="*/ 196 w 198"/>
                    <a:gd name="T63" fmla="*/ 81 h 199"/>
                    <a:gd name="T64" fmla="*/ 98 w 198"/>
                    <a:gd name="T65" fmla="*/ 157 h 199"/>
                    <a:gd name="T66" fmla="*/ 76 w 198"/>
                    <a:gd name="T67" fmla="*/ 154 h 199"/>
                    <a:gd name="T68" fmla="*/ 50 w 198"/>
                    <a:gd name="T69" fmla="*/ 132 h 199"/>
                    <a:gd name="T70" fmla="*/ 41 w 198"/>
                    <a:gd name="T71" fmla="*/ 100 h 199"/>
                    <a:gd name="T72" fmla="*/ 44 w 198"/>
                    <a:gd name="T73" fmla="*/ 77 h 199"/>
                    <a:gd name="T74" fmla="*/ 66 w 198"/>
                    <a:gd name="T75" fmla="*/ 52 h 199"/>
                    <a:gd name="T76" fmla="*/ 98 w 198"/>
                    <a:gd name="T77" fmla="*/ 41 h 199"/>
                    <a:gd name="T78" fmla="*/ 121 w 198"/>
                    <a:gd name="T79" fmla="*/ 47 h 199"/>
                    <a:gd name="T80" fmla="*/ 146 w 198"/>
                    <a:gd name="T81" fmla="*/ 68 h 199"/>
                    <a:gd name="T82" fmla="*/ 157 w 198"/>
                    <a:gd name="T83" fmla="*/ 100 h 199"/>
                    <a:gd name="T84" fmla="*/ 151 w 198"/>
                    <a:gd name="T85" fmla="*/ 122 h 199"/>
                    <a:gd name="T86" fmla="*/ 130 w 198"/>
                    <a:gd name="T87" fmla="*/ 149 h 199"/>
                    <a:gd name="T88" fmla="*/ 98 w 198"/>
                    <a:gd name="T89" fmla="*/ 15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98" h="199">
                      <a:moveTo>
                        <a:pt x="192" y="79"/>
                      </a:moveTo>
                      <a:lnTo>
                        <a:pt x="178" y="79"/>
                      </a:lnTo>
                      <a:lnTo>
                        <a:pt x="178" y="79"/>
                      </a:lnTo>
                      <a:lnTo>
                        <a:pt x="175" y="68"/>
                      </a:lnTo>
                      <a:lnTo>
                        <a:pt x="169" y="57"/>
                      </a:lnTo>
                      <a:lnTo>
                        <a:pt x="178" y="48"/>
                      </a:lnTo>
                      <a:lnTo>
                        <a:pt x="178" y="48"/>
                      </a:lnTo>
                      <a:lnTo>
                        <a:pt x="180" y="45"/>
                      </a:lnTo>
                      <a:lnTo>
                        <a:pt x="178" y="41"/>
                      </a:lnTo>
                      <a:lnTo>
                        <a:pt x="157" y="20"/>
                      </a:lnTo>
                      <a:lnTo>
                        <a:pt x="157" y="20"/>
                      </a:lnTo>
                      <a:lnTo>
                        <a:pt x="153" y="18"/>
                      </a:lnTo>
                      <a:lnTo>
                        <a:pt x="150" y="20"/>
                      </a:lnTo>
                      <a:lnTo>
                        <a:pt x="141" y="29"/>
                      </a:lnTo>
                      <a:lnTo>
                        <a:pt x="141" y="29"/>
                      </a:lnTo>
                      <a:lnTo>
                        <a:pt x="130" y="23"/>
                      </a:lnTo>
                      <a:lnTo>
                        <a:pt x="119" y="20"/>
                      </a:lnTo>
                      <a:lnTo>
                        <a:pt x="119" y="6"/>
                      </a:lnTo>
                      <a:lnTo>
                        <a:pt x="119" y="6"/>
                      </a:lnTo>
                      <a:lnTo>
                        <a:pt x="117" y="2"/>
                      </a:lnTo>
                      <a:lnTo>
                        <a:pt x="11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0" y="2"/>
                      </a:lnTo>
                      <a:lnTo>
                        <a:pt x="78" y="6"/>
                      </a:lnTo>
                      <a:lnTo>
                        <a:pt x="78" y="20"/>
                      </a:lnTo>
                      <a:lnTo>
                        <a:pt x="78" y="20"/>
                      </a:lnTo>
                      <a:lnTo>
                        <a:pt x="67" y="23"/>
                      </a:lnTo>
                      <a:lnTo>
                        <a:pt x="57" y="29"/>
                      </a:lnTo>
                      <a:lnTo>
                        <a:pt x="46" y="20"/>
                      </a:lnTo>
                      <a:lnTo>
                        <a:pt x="46" y="20"/>
                      </a:lnTo>
                      <a:lnTo>
                        <a:pt x="42" y="18"/>
                      </a:lnTo>
                      <a:lnTo>
                        <a:pt x="39" y="20"/>
                      </a:lnTo>
                      <a:lnTo>
                        <a:pt x="17" y="41"/>
                      </a:lnTo>
                      <a:lnTo>
                        <a:pt x="17" y="41"/>
                      </a:lnTo>
                      <a:lnTo>
                        <a:pt x="16" y="45"/>
                      </a:lnTo>
                      <a:lnTo>
                        <a:pt x="17" y="48"/>
                      </a:lnTo>
                      <a:lnTo>
                        <a:pt x="28" y="57"/>
                      </a:lnTo>
                      <a:lnTo>
                        <a:pt x="28" y="57"/>
                      </a:lnTo>
                      <a:lnTo>
                        <a:pt x="23" y="68"/>
                      </a:lnTo>
                      <a:lnTo>
                        <a:pt x="19" y="79"/>
                      </a:lnTo>
                      <a:lnTo>
                        <a:pt x="5" y="79"/>
                      </a:lnTo>
                      <a:lnTo>
                        <a:pt x="5" y="79"/>
                      </a:lnTo>
                      <a:lnTo>
                        <a:pt x="1" y="81"/>
                      </a:lnTo>
                      <a:lnTo>
                        <a:pt x="0" y="84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1" y="118"/>
                      </a:lnTo>
                      <a:lnTo>
                        <a:pt x="5" y="120"/>
                      </a:lnTo>
                      <a:lnTo>
                        <a:pt x="19" y="120"/>
                      </a:lnTo>
                      <a:lnTo>
                        <a:pt x="19" y="120"/>
                      </a:lnTo>
                      <a:lnTo>
                        <a:pt x="23" y="131"/>
                      </a:lnTo>
                      <a:lnTo>
                        <a:pt x="28" y="141"/>
                      </a:lnTo>
                      <a:lnTo>
                        <a:pt x="17" y="152"/>
                      </a:lnTo>
                      <a:lnTo>
                        <a:pt x="17" y="152"/>
                      </a:lnTo>
                      <a:lnTo>
                        <a:pt x="16" y="156"/>
                      </a:lnTo>
                      <a:lnTo>
                        <a:pt x="17" y="159"/>
                      </a:lnTo>
                      <a:lnTo>
                        <a:pt x="39" y="181"/>
                      </a:lnTo>
                      <a:lnTo>
                        <a:pt x="39" y="181"/>
                      </a:lnTo>
                      <a:lnTo>
                        <a:pt x="42" y="182"/>
                      </a:lnTo>
                      <a:lnTo>
                        <a:pt x="46" y="181"/>
                      </a:lnTo>
                      <a:lnTo>
                        <a:pt x="57" y="170"/>
                      </a:lnTo>
                      <a:lnTo>
                        <a:pt x="57" y="170"/>
                      </a:lnTo>
                      <a:lnTo>
                        <a:pt x="67" y="175"/>
                      </a:lnTo>
                      <a:lnTo>
                        <a:pt x="78" y="179"/>
                      </a:lnTo>
                      <a:lnTo>
                        <a:pt x="78" y="193"/>
                      </a:lnTo>
                      <a:lnTo>
                        <a:pt x="78" y="193"/>
                      </a:lnTo>
                      <a:lnTo>
                        <a:pt x="80" y="197"/>
                      </a:lnTo>
                      <a:lnTo>
                        <a:pt x="84" y="199"/>
                      </a:lnTo>
                      <a:lnTo>
                        <a:pt x="114" y="199"/>
                      </a:lnTo>
                      <a:lnTo>
                        <a:pt x="114" y="199"/>
                      </a:lnTo>
                      <a:lnTo>
                        <a:pt x="117" y="197"/>
                      </a:lnTo>
                      <a:lnTo>
                        <a:pt x="119" y="193"/>
                      </a:lnTo>
                      <a:lnTo>
                        <a:pt x="119" y="179"/>
                      </a:lnTo>
                      <a:lnTo>
                        <a:pt x="119" y="179"/>
                      </a:lnTo>
                      <a:lnTo>
                        <a:pt x="130" y="175"/>
                      </a:lnTo>
                      <a:lnTo>
                        <a:pt x="141" y="170"/>
                      </a:lnTo>
                      <a:lnTo>
                        <a:pt x="150" y="181"/>
                      </a:lnTo>
                      <a:lnTo>
                        <a:pt x="150" y="181"/>
                      </a:lnTo>
                      <a:lnTo>
                        <a:pt x="153" y="182"/>
                      </a:lnTo>
                      <a:lnTo>
                        <a:pt x="157" y="181"/>
                      </a:lnTo>
                      <a:lnTo>
                        <a:pt x="178" y="159"/>
                      </a:lnTo>
                      <a:lnTo>
                        <a:pt x="178" y="159"/>
                      </a:lnTo>
                      <a:lnTo>
                        <a:pt x="180" y="156"/>
                      </a:lnTo>
                      <a:lnTo>
                        <a:pt x="178" y="152"/>
                      </a:lnTo>
                      <a:lnTo>
                        <a:pt x="169" y="141"/>
                      </a:lnTo>
                      <a:lnTo>
                        <a:pt x="169" y="141"/>
                      </a:lnTo>
                      <a:lnTo>
                        <a:pt x="175" y="131"/>
                      </a:lnTo>
                      <a:lnTo>
                        <a:pt x="178" y="120"/>
                      </a:lnTo>
                      <a:lnTo>
                        <a:pt x="192" y="120"/>
                      </a:lnTo>
                      <a:lnTo>
                        <a:pt x="192" y="120"/>
                      </a:lnTo>
                      <a:lnTo>
                        <a:pt x="196" y="118"/>
                      </a:lnTo>
                      <a:lnTo>
                        <a:pt x="198" y="115"/>
                      </a:lnTo>
                      <a:lnTo>
                        <a:pt x="198" y="84"/>
                      </a:lnTo>
                      <a:lnTo>
                        <a:pt x="198" y="84"/>
                      </a:lnTo>
                      <a:lnTo>
                        <a:pt x="196" y="81"/>
                      </a:lnTo>
                      <a:lnTo>
                        <a:pt x="192" y="79"/>
                      </a:lnTo>
                      <a:lnTo>
                        <a:pt x="192" y="79"/>
                      </a:lnTo>
                      <a:close/>
                      <a:moveTo>
                        <a:pt x="98" y="157"/>
                      </a:moveTo>
                      <a:lnTo>
                        <a:pt x="98" y="157"/>
                      </a:lnTo>
                      <a:lnTo>
                        <a:pt x="87" y="156"/>
                      </a:lnTo>
                      <a:lnTo>
                        <a:pt x="76" y="154"/>
                      </a:lnTo>
                      <a:lnTo>
                        <a:pt x="66" y="149"/>
                      </a:lnTo>
                      <a:lnTo>
                        <a:pt x="57" y="141"/>
                      </a:lnTo>
                      <a:lnTo>
                        <a:pt x="50" y="132"/>
                      </a:lnTo>
                      <a:lnTo>
                        <a:pt x="44" y="122"/>
                      </a:lnTo>
                      <a:lnTo>
                        <a:pt x="42" y="111"/>
                      </a:lnTo>
                      <a:lnTo>
                        <a:pt x="41" y="100"/>
                      </a:lnTo>
                      <a:lnTo>
                        <a:pt x="41" y="100"/>
                      </a:lnTo>
                      <a:lnTo>
                        <a:pt x="42" y="88"/>
                      </a:lnTo>
                      <a:lnTo>
                        <a:pt x="44" y="77"/>
                      </a:lnTo>
                      <a:lnTo>
                        <a:pt x="50" y="68"/>
                      </a:lnTo>
                      <a:lnTo>
                        <a:pt x="57" y="59"/>
                      </a:lnTo>
                      <a:lnTo>
                        <a:pt x="66" y="52"/>
                      </a:lnTo>
                      <a:lnTo>
                        <a:pt x="76" y="47"/>
                      </a:lnTo>
                      <a:lnTo>
                        <a:pt x="87" y="43"/>
                      </a:lnTo>
                      <a:lnTo>
                        <a:pt x="98" y="41"/>
                      </a:lnTo>
                      <a:lnTo>
                        <a:pt x="98" y="41"/>
                      </a:lnTo>
                      <a:lnTo>
                        <a:pt x="110" y="43"/>
                      </a:lnTo>
                      <a:lnTo>
                        <a:pt x="121" y="47"/>
                      </a:lnTo>
                      <a:lnTo>
                        <a:pt x="130" y="52"/>
                      </a:lnTo>
                      <a:lnTo>
                        <a:pt x="139" y="59"/>
                      </a:lnTo>
                      <a:lnTo>
                        <a:pt x="146" y="68"/>
                      </a:lnTo>
                      <a:lnTo>
                        <a:pt x="151" y="77"/>
                      </a:lnTo>
                      <a:lnTo>
                        <a:pt x="155" y="88"/>
                      </a:lnTo>
                      <a:lnTo>
                        <a:pt x="157" y="100"/>
                      </a:lnTo>
                      <a:lnTo>
                        <a:pt x="157" y="100"/>
                      </a:lnTo>
                      <a:lnTo>
                        <a:pt x="155" y="111"/>
                      </a:lnTo>
                      <a:lnTo>
                        <a:pt x="151" y="122"/>
                      </a:lnTo>
                      <a:lnTo>
                        <a:pt x="146" y="132"/>
                      </a:lnTo>
                      <a:lnTo>
                        <a:pt x="139" y="141"/>
                      </a:lnTo>
                      <a:lnTo>
                        <a:pt x="130" y="149"/>
                      </a:lnTo>
                      <a:lnTo>
                        <a:pt x="121" y="154"/>
                      </a:lnTo>
                      <a:lnTo>
                        <a:pt x="110" y="156"/>
                      </a:lnTo>
                      <a:lnTo>
                        <a:pt x="98" y="157"/>
                      </a:lnTo>
                      <a:lnTo>
                        <a:pt x="98" y="15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id="{8B55275F-9697-4259-A18C-44D45A2DFD08}"/>
                    </a:ext>
                  </a:extLst>
                </p:cNvPr>
                <p:cNvSpPr/>
                <p:nvPr/>
              </p:nvSpPr>
              <p:spPr>
                <a:xfrm>
                  <a:off x="9157140" y="2524141"/>
                  <a:ext cx="571060" cy="571060"/>
                </a:xfrm>
                <a:prstGeom prst="ellipse">
                  <a:avLst/>
                </a:prstGeom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</p:grpSp>
          <p:grpSp>
            <p:nvGrpSpPr>
              <p:cNvPr id="68" name="그룹 67">
                <a:extLst>
                  <a:ext uri="{FF2B5EF4-FFF2-40B4-BE49-F238E27FC236}">
                    <a16:creationId xmlns:a16="http://schemas.microsoft.com/office/drawing/2014/main" id="{47D83F78-5969-492C-998A-40D075A62FF4}"/>
                  </a:ext>
                </a:extLst>
              </p:cNvPr>
              <p:cNvGrpSpPr/>
              <p:nvPr/>
            </p:nvGrpSpPr>
            <p:grpSpPr>
              <a:xfrm>
                <a:off x="5947222" y="2285380"/>
                <a:ext cx="711468" cy="711468"/>
                <a:chOff x="3534410" y="2294075"/>
                <a:chExt cx="711468" cy="711468"/>
              </a:xfrm>
            </p:grpSpPr>
            <p:sp>
              <p:nvSpPr>
                <p:cNvPr id="88" name="Freeform 690">
                  <a:extLst>
                    <a:ext uri="{FF2B5EF4-FFF2-40B4-BE49-F238E27FC236}">
                      <a16:creationId xmlns:a16="http://schemas.microsoft.com/office/drawing/2014/main" id="{A41C91A6-0ECE-41E4-B7CD-FC921E9669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48519">
                  <a:off x="3534410" y="2294075"/>
                  <a:ext cx="711468" cy="711468"/>
                </a:xfrm>
                <a:custGeom>
                  <a:avLst/>
                  <a:gdLst>
                    <a:gd name="T0" fmla="*/ 178 w 198"/>
                    <a:gd name="T1" fmla="*/ 79 h 199"/>
                    <a:gd name="T2" fmla="*/ 178 w 198"/>
                    <a:gd name="T3" fmla="*/ 48 h 199"/>
                    <a:gd name="T4" fmla="*/ 178 w 198"/>
                    <a:gd name="T5" fmla="*/ 41 h 199"/>
                    <a:gd name="T6" fmla="*/ 153 w 198"/>
                    <a:gd name="T7" fmla="*/ 18 h 199"/>
                    <a:gd name="T8" fmla="*/ 141 w 198"/>
                    <a:gd name="T9" fmla="*/ 29 h 199"/>
                    <a:gd name="T10" fmla="*/ 119 w 198"/>
                    <a:gd name="T11" fmla="*/ 6 h 199"/>
                    <a:gd name="T12" fmla="*/ 114 w 198"/>
                    <a:gd name="T13" fmla="*/ 0 h 199"/>
                    <a:gd name="T14" fmla="*/ 80 w 198"/>
                    <a:gd name="T15" fmla="*/ 2 h 199"/>
                    <a:gd name="T16" fmla="*/ 78 w 198"/>
                    <a:gd name="T17" fmla="*/ 20 h 199"/>
                    <a:gd name="T18" fmla="*/ 46 w 198"/>
                    <a:gd name="T19" fmla="*/ 20 h 199"/>
                    <a:gd name="T20" fmla="*/ 39 w 198"/>
                    <a:gd name="T21" fmla="*/ 20 h 199"/>
                    <a:gd name="T22" fmla="*/ 16 w 198"/>
                    <a:gd name="T23" fmla="*/ 45 h 199"/>
                    <a:gd name="T24" fmla="*/ 28 w 198"/>
                    <a:gd name="T25" fmla="*/ 57 h 199"/>
                    <a:gd name="T26" fmla="*/ 5 w 198"/>
                    <a:gd name="T27" fmla="*/ 79 h 199"/>
                    <a:gd name="T28" fmla="*/ 0 w 198"/>
                    <a:gd name="T29" fmla="*/ 84 h 199"/>
                    <a:gd name="T30" fmla="*/ 1 w 198"/>
                    <a:gd name="T31" fmla="*/ 118 h 199"/>
                    <a:gd name="T32" fmla="*/ 19 w 198"/>
                    <a:gd name="T33" fmla="*/ 120 h 199"/>
                    <a:gd name="T34" fmla="*/ 17 w 198"/>
                    <a:gd name="T35" fmla="*/ 152 h 199"/>
                    <a:gd name="T36" fmla="*/ 17 w 198"/>
                    <a:gd name="T37" fmla="*/ 159 h 199"/>
                    <a:gd name="T38" fmla="*/ 42 w 198"/>
                    <a:gd name="T39" fmla="*/ 182 h 199"/>
                    <a:gd name="T40" fmla="*/ 57 w 198"/>
                    <a:gd name="T41" fmla="*/ 170 h 199"/>
                    <a:gd name="T42" fmla="*/ 78 w 198"/>
                    <a:gd name="T43" fmla="*/ 193 h 199"/>
                    <a:gd name="T44" fmla="*/ 84 w 198"/>
                    <a:gd name="T45" fmla="*/ 199 h 199"/>
                    <a:gd name="T46" fmla="*/ 117 w 198"/>
                    <a:gd name="T47" fmla="*/ 197 h 199"/>
                    <a:gd name="T48" fmla="*/ 119 w 198"/>
                    <a:gd name="T49" fmla="*/ 179 h 199"/>
                    <a:gd name="T50" fmla="*/ 150 w 198"/>
                    <a:gd name="T51" fmla="*/ 181 h 199"/>
                    <a:gd name="T52" fmla="*/ 157 w 198"/>
                    <a:gd name="T53" fmla="*/ 181 h 199"/>
                    <a:gd name="T54" fmla="*/ 180 w 198"/>
                    <a:gd name="T55" fmla="*/ 156 h 199"/>
                    <a:gd name="T56" fmla="*/ 169 w 198"/>
                    <a:gd name="T57" fmla="*/ 141 h 199"/>
                    <a:gd name="T58" fmla="*/ 192 w 198"/>
                    <a:gd name="T59" fmla="*/ 120 h 199"/>
                    <a:gd name="T60" fmla="*/ 198 w 198"/>
                    <a:gd name="T61" fmla="*/ 115 h 199"/>
                    <a:gd name="T62" fmla="*/ 196 w 198"/>
                    <a:gd name="T63" fmla="*/ 81 h 199"/>
                    <a:gd name="T64" fmla="*/ 98 w 198"/>
                    <a:gd name="T65" fmla="*/ 157 h 199"/>
                    <a:gd name="T66" fmla="*/ 76 w 198"/>
                    <a:gd name="T67" fmla="*/ 154 h 199"/>
                    <a:gd name="T68" fmla="*/ 50 w 198"/>
                    <a:gd name="T69" fmla="*/ 132 h 199"/>
                    <a:gd name="T70" fmla="*/ 41 w 198"/>
                    <a:gd name="T71" fmla="*/ 100 h 199"/>
                    <a:gd name="T72" fmla="*/ 44 w 198"/>
                    <a:gd name="T73" fmla="*/ 77 h 199"/>
                    <a:gd name="T74" fmla="*/ 66 w 198"/>
                    <a:gd name="T75" fmla="*/ 52 h 199"/>
                    <a:gd name="T76" fmla="*/ 98 w 198"/>
                    <a:gd name="T77" fmla="*/ 41 h 199"/>
                    <a:gd name="T78" fmla="*/ 121 w 198"/>
                    <a:gd name="T79" fmla="*/ 47 h 199"/>
                    <a:gd name="T80" fmla="*/ 146 w 198"/>
                    <a:gd name="T81" fmla="*/ 68 h 199"/>
                    <a:gd name="T82" fmla="*/ 157 w 198"/>
                    <a:gd name="T83" fmla="*/ 100 h 199"/>
                    <a:gd name="T84" fmla="*/ 151 w 198"/>
                    <a:gd name="T85" fmla="*/ 122 h 199"/>
                    <a:gd name="T86" fmla="*/ 130 w 198"/>
                    <a:gd name="T87" fmla="*/ 149 h 199"/>
                    <a:gd name="T88" fmla="*/ 98 w 198"/>
                    <a:gd name="T89" fmla="*/ 15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98" h="199">
                      <a:moveTo>
                        <a:pt x="192" y="79"/>
                      </a:moveTo>
                      <a:lnTo>
                        <a:pt x="178" y="79"/>
                      </a:lnTo>
                      <a:lnTo>
                        <a:pt x="178" y="79"/>
                      </a:lnTo>
                      <a:lnTo>
                        <a:pt x="175" y="68"/>
                      </a:lnTo>
                      <a:lnTo>
                        <a:pt x="169" y="57"/>
                      </a:lnTo>
                      <a:lnTo>
                        <a:pt x="178" y="48"/>
                      </a:lnTo>
                      <a:lnTo>
                        <a:pt x="178" y="48"/>
                      </a:lnTo>
                      <a:lnTo>
                        <a:pt x="180" y="45"/>
                      </a:lnTo>
                      <a:lnTo>
                        <a:pt x="178" y="41"/>
                      </a:lnTo>
                      <a:lnTo>
                        <a:pt x="157" y="20"/>
                      </a:lnTo>
                      <a:lnTo>
                        <a:pt x="157" y="20"/>
                      </a:lnTo>
                      <a:lnTo>
                        <a:pt x="153" y="18"/>
                      </a:lnTo>
                      <a:lnTo>
                        <a:pt x="150" y="20"/>
                      </a:lnTo>
                      <a:lnTo>
                        <a:pt x="141" y="29"/>
                      </a:lnTo>
                      <a:lnTo>
                        <a:pt x="141" y="29"/>
                      </a:lnTo>
                      <a:lnTo>
                        <a:pt x="130" y="23"/>
                      </a:lnTo>
                      <a:lnTo>
                        <a:pt x="119" y="20"/>
                      </a:lnTo>
                      <a:lnTo>
                        <a:pt x="119" y="6"/>
                      </a:lnTo>
                      <a:lnTo>
                        <a:pt x="119" y="6"/>
                      </a:lnTo>
                      <a:lnTo>
                        <a:pt x="117" y="2"/>
                      </a:lnTo>
                      <a:lnTo>
                        <a:pt x="11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0" y="2"/>
                      </a:lnTo>
                      <a:lnTo>
                        <a:pt x="78" y="6"/>
                      </a:lnTo>
                      <a:lnTo>
                        <a:pt x="78" y="20"/>
                      </a:lnTo>
                      <a:lnTo>
                        <a:pt x="78" y="20"/>
                      </a:lnTo>
                      <a:lnTo>
                        <a:pt x="67" y="23"/>
                      </a:lnTo>
                      <a:lnTo>
                        <a:pt x="57" y="29"/>
                      </a:lnTo>
                      <a:lnTo>
                        <a:pt x="46" y="20"/>
                      </a:lnTo>
                      <a:lnTo>
                        <a:pt x="46" y="20"/>
                      </a:lnTo>
                      <a:lnTo>
                        <a:pt x="42" y="18"/>
                      </a:lnTo>
                      <a:lnTo>
                        <a:pt x="39" y="20"/>
                      </a:lnTo>
                      <a:lnTo>
                        <a:pt x="17" y="41"/>
                      </a:lnTo>
                      <a:lnTo>
                        <a:pt x="17" y="41"/>
                      </a:lnTo>
                      <a:lnTo>
                        <a:pt x="16" y="45"/>
                      </a:lnTo>
                      <a:lnTo>
                        <a:pt x="17" y="48"/>
                      </a:lnTo>
                      <a:lnTo>
                        <a:pt x="28" y="57"/>
                      </a:lnTo>
                      <a:lnTo>
                        <a:pt x="28" y="57"/>
                      </a:lnTo>
                      <a:lnTo>
                        <a:pt x="23" y="68"/>
                      </a:lnTo>
                      <a:lnTo>
                        <a:pt x="19" y="79"/>
                      </a:lnTo>
                      <a:lnTo>
                        <a:pt x="5" y="79"/>
                      </a:lnTo>
                      <a:lnTo>
                        <a:pt x="5" y="79"/>
                      </a:lnTo>
                      <a:lnTo>
                        <a:pt x="1" y="81"/>
                      </a:lnTo>
                      <a:lnTo>
                        <a:pt x="0" y="84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1" y="118"/>
                      </a:lnTo>
                      <a:lnTo>
                        <a:pt x="5" y="120"/>
                      </a:lnTo>
                      <a:lnTo>
                        <a:pt x="19" y="120"/>
                      </a:lnTo>
                      <a:lnTo>
                        <a:pt x="19" y="120"/>
                      </a:lnTo>
                      <a:lnTo>
                        <a:pt x="23" y="131"/>
                      </a:lnTo>
                      <a:lnTo>
                        <a:pt x="28" y="141"/>
                      </a:lnTo>
                      <a:lnTo>
                        <a:pt x="17" y="152"/>
                      </a:lnTo>
                      <a:lnTo>
                        <a:pt x="17" y="152"/>
                      </a:lnTo>
                      <a:lnTo>
                        <a:pt x="16" y="156"/>
                      </a:lnTo>
                      <a:lnTo>
                        <a:pt x="17" y="159"/>
                      </a:lnTo>
                      <a:lnTo>
                        <a:pt x="39" y="181"/>
                      </a:lnTo>
                      <a:lnTo>
                        <a:pt x="39" y="181"/>
                      </a:lnTo>
                      <a:lnTo>
                        <a:pt x="42" y="182"/>
                      </a:lnTo>
                      <a:lnTo>
                        <a:pt x="46" y="181"/>
                      </a:lnTo>
                      <a:lnTo>
                        <a:pt x="57" y="170"/>
                      </a:lnTo>
                      <a:lnTo>
                        <a:pt x="57" y="170"/>
                      </a:lnTo>
                      <a:lnTo>
                        <a:pt x="67" y="175"/>
                      </a:lnTo>
                      <a:lnTo>
                        <a:pt x="78" y="179"/>
                      </a:lnTo>
                      <a:lnTo>
                        <a:pt x="78" y="193"/>
                      </a:lnTo>
                      <a:lnTo>
                        <a:pt x="78" y="193"/>
                      </a:lnTo>
                      <a:lnTo>
                        <a:pt x="80" y="197"/>
                      </a:lnTo>
                      <a:lnTo>
                        <a:pt x="84" y="199"/>
                      </a:lnTo>
                      <a:lnTo>
                        <a:pt x="114" y="199"/>
                      </a:lnTo>
                      <a:lnTo>
                        <a:pt x="114" y="199"/>
                      </a:lnTo>
                      <a:lnTo>
                        <a:pt x="117" y="197"/>
                      </a:lnTo>
                      <a:lnTo>
                        <a:pt x="119" y="193"/>
                      </a:lnTo>
                      <a:lnTo>
                        <a:pt x="119" y="179"/>
                      </a:lnTo>
                      <a:lnTo>
                        <a:pt x="119" y="179"/>
                      </a:lnTo>
                      <a:lnTo>
                        <a:pt x="130" y="175"/>
                      </a:lnTo>
                      <a:lnTo>
                        <a:pt x="141" y="170"/>
                      </a:lnTo>
                      <a:lnTo>
                        <a:pt x="150" y="181"/>
                      </a:lnTo>
                      <a:lnTo>
                        <a:pt x="150" y="181"/>
                      </a:lnTo>
                      <a:lnTo>
                        <a:pt x="153" y="182"/>
                      </a:lnTo>
                      <a:lnTo>
                        <a:pt x="157" y="181"/>
                      </a:lnTo>
                      <a:lnTo>
                        <a:pt x="178" y="159"/>
                      </a:lnTo>
                      <a:lnTo>
                        <a:pt x="178" y="159"/>
                      </a:lnTo>
                      <a:lnTo>
                        <a:pt x="180" y="156"/>
                      </a:lnTo>
                      <a:lnTo>
                        <a:pt x="178" y="152"/>
                      </a:lnTo>
                      <a:lnTo>
                        <a:pt x="169" y="141"/>
                      </a:lnTo>
                      <a:lnTo>
                        <a:pt x="169" y="141"/>
                      </a:lnTo>
                      <a:lnTo>
                        <a:pt x="175" y="131"/>
                      </a:lnTo>
                      <a:lnTo>
                        <a:pt x="178" y="120"/>
                      </a:lnTo>
                      <a:lnTo>
                        <a:pt x="192" y="120"/>
                      </a:lnTo>
                      <a:lnTo>
                        <a:pt x="192" y="120"/>
                      </a:lnTo>
                      <a:lnTo>
                        <a:pt x="196" y="118"/>
                      </a:lnTo>
                      <a:lnTo>
                        <a:pt x="198" y="115"/>
                      </a:lnTo>
                      <a:lnTo>
                        <a:pt x="198" y="84"/>
                      </a:lnTo>
                      <a:lnTo>
                        <a:pt x="198" y="84"/>
                      </a:lnTo>
                      <a:lnTo>
                        <a:pt x="196" y="81"/>
                      </a:lnTo>
                      <a:lnTo>
                        <a:pt x="192" y="79"/>
                      </a:lnTo>
                      <a:lnTo>
                        <a:pt x="192" y="79"/>
                      </a:lnTo>
                      <a:close/>
                      <a:moveTo>
                        <a:pt x="98" y="157"/>
                      </a:moveTo>
                      <a:lnTo>
                        <a:pt x="98" y="157"/>
                      </a:lnTo>
                      <a:lnTo>
                        <a:pt x="87" y="156"/>
                      </a:lnTo>
                      <a:lnTo>
                        <a:pt x="76" y="154"/>
                      </a:lnTo>
                      <a:lnTo>
                        <a:pt x="66" y="149"/>
                      </a:lnTo>
                      <a:lnTo>
                        <a:pt x="57" y="141"/>
                      </a:lnTo>
                      <a:lnTo>
                        <a:pt x="50" y="132"/>
                      </a:lnTo>
                      <a:lnTo>
                        <a:pt x="44" y="122"/>
                      </a:lnTo>
                      <a:lnTo>
                        <a:pt x="42" y="111"/>
                      </a:lnTo>
                      <a:lnTo>
                        <a:pt x="41" y="100"/>
                      </a:lnTo>
                      <a:lnTo>
                        <a:pt x="41" y="100"/>
                      </a:lnTo>
                      <a:lnTo>
                        <a:pt x="42" y="88"/>
                      </a:lnTo>
                      <a:lnTo>
                        <a:pt x="44" y="77"/>
                      </a:lnTo>
                      <a:lnTo>
                        <a:pt x="50" y="68"/>
                      </a:lnTo>
                      <a:lnTo>
                        <a:pt x="57" y="59"/>
                      </a:lnTo>
                      <a:lnTo>
                        <a:pt x="66" y="52"/>
                      </a:lnTo>
                      <a:lnTo>
                        <a:pt x="76" y="47"/>
                      </a:lnTo>
                      <a:lnTo>
                        <a:pt x="87" y="43"/>
                      </a:lnTo>
                      <a:lnTo>
                        <a:pt x="98" y="41"/>
                      </a:lnTo>
                      <a:lnTo>
                        <a:pt x="98" y="41"/>
                      </a:lnTo>
                      <a:lnTo>
                        <a:pt x="110" y="43"/>
                      </a:lnTo>
                      <a:lnTo>
                        <a:pt x="121" y="47"/>
                      </a:lnTo>
                      <a:lnTo>
                        <a:pt x="130" y="52"/>
                      </a:lnTo>
                      <a:lnTo>
                        <a:pt x="139" y="59"/>
                      </a:lnTo>
                      <a:lnTo>
                        <a:pt x="146" y="68"/>
                      </a:lnTo>
                      <a:lnTo>
                        <a:pt x="151" y="77"/>
                      </a:lnTo>
                      <a:lnTo>
                        <a:pt x="155" y="88"/>
                      </a:lnTo>
                      <a:lnTo>
                        <a:pt x="157" y="100"/>
                      </a:lnTo>
                      <a:lnTo>
                        <a:pt x="157" y="100"/>
                      </a:lnTo>
                      <a:lnTo>
                        <a:pt x="155" y="111"/>
                      </a:lnTo>
                      <a:lnTo>
                        <a:pt x="151" y="122"/>
                      </a:lnTo>
                      <a:lnTo>
                        <a:pt x="146" y="132"/>
                      </a:lnTo>
                      <a:lnTo>
                        <a:pt x="139" y="141"/>
                      </a:lnTo>
                      <a:lnTo>
                        <a:pt x="130" y="149"/>
                      </a:lnTo>
                      <a:lnTo>
                        <a:pt x="121" y="154"/>
                      </a:lnTo>
                      <a:lnTo>
                        <a:pt x="110" y="156"/>
                      </a:lnTo>
                      <a:lnTo>
                        <a:pt x="98" y="157"/>
                      </a:lnTo>
                      <a:lnTo>
                        <a:pt x="98" y="15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">
                      <a:schemeClr val="accent1">
                        <a:lumMod val="50000"/>
                      </a:schemeClr>
                    </a:gs>
                    <a:gs pos="100000">
                      <a:srgbClr val="544000"/>
                    </a:gs>
                  </a:gsLst>
                  <a:lin ang="16200000" scaled="1"/>
                  <a:tileRect/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  <p:grpSp>
              <p:nvGrpSpPr>
                <p:cNvPr id="89" name="그룹 88">
                  <a:extLst>
                    <a:ext uri="{FF2B5EF4-FFF2-40B4-BE49-F238E27FC236}">
                      <a16:creationId xmlns:a16="http://schemas.microsoft.com/office/drawing/2014/main" id="{E99053EB-EA41-4E08-BCD7-0A2C90BB2C54}"/>
                    </a:ext>
                  </a:extLst>
                </p:cNvPr>
                <p:cNvGrpSpPr/>
                <p:nvPr/>
              </p:nvGrpSpPr>
              <p:grpSpPr>
                <a:xfrm>
                  <a:off x="3672917" y="2438400"/>
                  <a:ext cx="422950" cy="422950"/>
                  <a:chOff x="3638324" y="2403807"/>
                  <a:chExt cx="492136" cy="492136"/>
                </a:xfrm>
              </p:grpSpPr>
              <p:sp>
                <p:nvSpPr>
                  <p:cNvPr id="90" name="타원 89">
                    <a:extLst>
                      <a:ext uri="{FF2B5EF4-FFF2-40B4-BE49-F238E27FC236}">
                        <a16:creationId xmlns:a16="http://schemas.microsoft.com/office/drawing/2014/main" id="{23F40E40-E41C-4B80-B932-E012E99ED27D}"/>
                      </a:ext>
                    </a:extLst>
                  </p:cNvPr>
                  <p:cNvSpPr/>
                  <p:nvPr/>
                </p:nvSpPr>
                <p:spPr>
                  <a:xfrm rot="1048519">
                    <a:off x="3638324" y="2403807"/>
                    <a:ext cx="492136" cy="492136"/>
                  </a:xfrm>
                  <a:prstGeom prst="ellipse">
                    <a:avLst/>
                  </a:prstGeom>
                  <a:solidFill>
                    <a:srgbClr val="F0F3FE"/>
                  </a:solidFill>
                  <a:ln>
                    <a:noFill/>
                  </a:ln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2000">
                      <a:latin typeface="+mn-ea"/>
                    </a:endParaRPr>
                  </a:p>
                </p:txBody>
              </p:sp>
              <p:sp>
                <p:nvSpPr>
                  <p:cNvPr id="91" name="타원 90">
                    <a:extLst>
                      <a:ext uri="{FF2B5EF4-FFF2-40B4-BE49-F238E27FC236}">
                        <a16:creationId xmlns:a16="http://schemas.microsoft.com/office/drawing/2014/main" id="{F7721226-7E36-46D0-8A64-D8E6F7F4511F}"/>
                      </a:ext>
                    </a:extLst>
                  </p:cNvPr>
                  <p:cNvSpPr/>
                  <p:nvPr/>
                </p:nvSpPr>
                <p:spPr>
                  <a:xfrm rot="1048519">
                    <a:off x="3701424" y="2466908"/>
                    <a:ext cx="365938" cy="365936"/>
                  </a:xfrm>
                  <a:prstGeom prst="ellipse">
                    <a:avLst/>
                  </a:prstGeom>
                  <a:gradFill flip="none" rotWithShape="1">
                    <a:gsLst>
                      <a:gs pos="1000">
                        <a:schemeClr val="accent1">
                          <a:lumMod val="50000"/>
                        </a:schemeClr>
                      </a:gs>
                      <a:gs pos="100000">
                        <a:srgbClr val="5440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2000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1294434C-2E39-4275-937A-F0F392EC9FC0}"/>
                  </a:ext>
                </a:extLst>
              </p:cNvPr>
              <p:cNvGrpSpPr/>
              <p:nvPr/>
            </p:nvGrpSpPr>
            <p:grpSpPr>
              <a:xfrm>
                <a:off x="7383538" y="2828243"/>
                <a:ext cx="711468" cy="711468"/>
                <a:chOff x="3534410" y="2294075"/>
                <a:chExt cx="711468" cy="711468"/>
              </a:xfrm>
            </p:grpSpPr>
            <p:sp>
              <p:nvSpPr>
                <p:cNvPr id="79" name="Freeform 690">
                  <a:extLst>
                    <a:ext uri="{FF2B5EF4-FFF2-40B4-BE49-F238E27FC236}">
                      <a16:creationId xmlns:a16="http://schemas.microsoft.com/office/drawing/2014/main" id="{C6F4425A-1C79-45D9-8066-41BF9C78C2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48519">
                  <a:off x="3534410" y="2294075"/>
                  <a:ext cx="711468" cy="711468"/>
                </a:xfrm>
                <a:custGeom>
                  <a:avLst/>
                  <a:gdLst>
                    <a:gd name="T0" fmla="*/ 178 w 198"/>
                    <a:gd name="T1" fmla="*/ 79 h 199"/>
                    <a:gd name="T2" fmla="*/ 178 w 198"/>
                    <a:gd name="T3" fmla="*/ 48 h 199"/>
                    <a:gd name="T4" fmla="*/ 178 w 198"/>
                    <a:gd name="T5" fmla="*/ 41 h 199"/>
                    <a:gd name="T6" fmla="*/ 153 w 198"/>
                    <a:gd name="T7" fmla="*/ 18 h 199"/>
                    <a:gd name="T8" fmla="*/ 141 w 198"/>
                    <a:gd name="T9" fmla="*/ 29 h 199"/>
                    <a:gd name="T10" fmla="*/ 119 w 198"/>
                    <a:gd name="T11" fmla="*/ 6 h 199"/>
                    <a:gd name="T12" fmla="*/ 114 w 198"/>
                    <a:gd name="T13" fmla="*/ 0 h 199"/>
                    <a:gd name="T14" fmla="*/ 80 w 198"/>
                    <a:gd name="T15" fmla="*/ 2 h 199"/>
                    <a:gd name="T16" fmla="*/ 78 w 198"/>
                    <a:gd name="T17" fmla="*/ 20 h 199"/>
                    <a:gd name="T18" fmla="*/ 46 w 198"/>
                    <a:gd name="T19" fmla="*/ 20 h 199"/>
                    <a:gd name="T20" fmla="*/ 39 w 198"/>
                    <a:gd name="T21" fmla="*/ 20 h 199"/>
                    <a:gd name="T22" fmla="*/ 16 w 198"/>
                    <a:gd name="T23" fmla="*/ 45 h 199"/>
                    <a:gd name="T24" fmla="*/ 28 w 198"/>
                    <a:gd name="T25" fmla="*/ 57 h 199"/>
                    <a:gd name="T26" fmla="*/ 5 w 198"/>
                    <a:gd name="T27" fmla="*/ 79 h 199"/>
                    <a:gd name="T28" fmla="*/ 0 w 198"/>
                    <a:gd name="T29" fmla="*/ 84 h 199"/>
                    <a:gd name="T30" fmla="*/ 1 w 198"/>
                    <a:gd name="T31" fmla="*/ 118 h 199"/>
                    <a:gd name="T32" fmla="*/ 19 w 198"/>
                    <a:gd name="T33" fmla="*/ 120 h 199"/>
                    <a:gd name="T34" fmla="*/ 17 w 198"/>
                    <a:gd name="T35" fmla="*/ 152 h 199"/>
                    <a:gd name="T36" fmla="*/ 17 w 198"/>
                    <a:gd name="T37" fmla="*/ 159 h 199"/>
                    <a:gd name="T38" fmla="*/ 42 w 198"/>
                    <a:gd name="T39" fmla="*/ 182 h 199"/>
                    <a:gd name="T40" fmla="*/ 57 w 198"/>
                    <a:gd name="T41" fmla="*/ 170 h 199"/>
                    <a:gd name="T42" fmla="*/ 78 w 198"/>
                    <a:gd name="T43" fmla="*/ 193 h 199"/>
                    <a:gd name="T44" fmla="*/ 84 w 198"/>
                    <a:gd name="T45" fmla="*/ 199 h 199"/>
                    <a:gd name="T46" fmla="*/ 117 w 198"/>
                    <a:gd name="T47" fmla="*/ 197 h 199"/>
                    <a:gd name="T48" fmla="*/ 119 w 198"/>
                    <a:gd name="T49" fmla="*/ 179 h 199"/>
                    <a:gd name="T50" fmla="*/ 150 w 198"/>
                    <a:gd name="T51" fmla="*/ 181 h 199"/>
                    <a:gd name="T52" fmla="*/ 157 w 198"/>
                    <a:gd name="T53" fmla="*/ 181 h 199"/>
                    <a:gd name="T54" fmla="*/ 180 w 198"/>
                    <a:gd name="T55" fmla="*/ 156 h 199"/>
                    <a:gd name="T56" fmla="*/ 169 w 198"/>
                    <a:gd name="T57" fmla="*/ 141 h 199"/>
                    <a:gd name="T58" fmla="*/ 192 w 198"/>
                    <a:gd name="T59" fmla="*/ 120 h 199"/>
                    <a:gd name="T60" fmla="*/ 198 w 198"/>
                    <a:gd name="T61" fmla="*/ 115 h 199"/>
                    <a:gd name="T62" fmla="*/ 196 w 198"/>
                    <a:gd name="T63" fmla="*/ 81 h 199"/>
                    <a:gd name="T64" fmla="*/ 98 w 198"/>
                    <a:gd name="T65" fmla="*/ 157 h 199"/>
                    <a:gd name="T66" fmla="*/ 76 w 198"/>
                    <a:gd name="T67" fmla="*/ 154 h 199"/>
                    <a:gd name="T68" fmla="*/ 50 w 198"/>
                    <a:gd name="T69" fmla="*/ 132 h 199"/>
                    <a:gd name="T70" fmla="*/ 41 w 198"/>
                    <a:gd name="T71" fmla="*/ 100 h 199"/>
                    <a:gd name="T72" fmla="*/ 44 w 198"/>
                    <a:gd name="T73" fmla="*/ 77 h 199"/>
                    <a:gd name="T74" fmla="*/ 66 w 198"/>
                    <a:gd name="T75" fmla="*/ 52 h 199"/>
                    <a:gd name="T76" fmla="*/ 98 w 198"/>
                    <a:gd name="T77" fmla="*/ 41 h 199"/>
                    <a:gd name="T78" fmla="*/ 121 w 198"/>
                    <a:gd name="T79" fmla="*/ 47 h 199"/>
                    <a:gd name="T80" fmla="*/ 146 w 198"/>
                    <a:gd name="T81" fmla="*/ 68 h 199"/>
                    <a:gd name="T82" fmla="*/ 157 w 198"/>
                    <a:gd name="T83" fmla="*/ 100 h 199"/>
                    <a:gd name="T84" fmla="*/ 151 w 198"/>
                    <a:gd name="T85" fmla="*/ 122 h 199"/>
                    <a:gd name="T86" fmla="*/ 130 w 198"/>
                    <a:gd name="T87" fmla="*/ 149 h 199"/>
                    <a:gd name="T88" fmla="*/ 98 w 198"/>
                    <a:gd name="T89" fmla="*/ 15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98" h="199">
                      <a:moveTo>
                        <a:pt x="192" y="79"/>
                      </a:moveTo>
                      <a:lnTo>
                        <a:pt x="178" y="79"/>
                      </a:lnTo>
                      <a:lnTo>
                        <a:pt x="178" y="79"/>
                      </a:lnTo>
                      <a:lnTo>
                        <a:pt x="175" y="68"/>
                      </a:lnTo>
                      <a:lnTo>
                        <a:pt x="169" y="57"/>
                      </a:lnTo>
                      <a:lnTo>
                        <a:pt x="178" y="48"/>
                      </a:lnTo>
                      <a:lnTo>
                        <a:pt x="178" y="48"/>
                      </a:lnTo>
                      <a:lnTo>
                        <a:pt x="180" y="45"/>
                      </a:lnTo>
                      <a:lnTo>
                        <a:pt x="178" y="41"/>
                      </a:lnTo>
                      <a:lnTo>
                        <a:pt x="157" y="20"/>
                      </a:lnTo>
                      <a:lnTo>
                        <a:pt x="157" y="20"/>
                      </a:lnTo>
                      <a:lnTo>
                        <a:pt x="153" y="18"/>
                      </a:lnTo>
                      <a:lnTo>
                        <a:pt x="150" y="20"/>
                      </a:lnTo>
                      <a:lnTo>
                        <a:pt x="141" y="29"/>
                      </a:lnTo>
                      <a:lnTo>
                        <a:pt x="141" y="29"/>
                      </a:lnTo>
                      <a:lnTo>
                        <a:pt x="130" y="23"/>
                      </a:lnTo>
                      <a:lnTo>
                        <a:pt x="119" y="20"/>
                      </a:lnTo>
                      <a:lnTo>
                        <a:pt x="119" y="6"/>
                      </a:lnTo>
                      <a:lnTo>
                        <a:pt x="119" y="6"/>
                      </a:lnTo>
                      <a:lnTo>
                        <a:pt x="117" y="2"/>
                      </a:lnTo>
                      <a:lnTo>
                        <a:pt x="11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0" y="2"/>
                      </a:lnTo>
                      <a:lnTo>
                        <a:pt x="78" y="6"/>
                      </a:lnTo>
                      <a:lnTo>
                        <a:pt x="78" y="20"/>
                      </a:lnTo>
                      <a:lnTo>
                        <a:pt x="78" y="20"/>
                      </a:lnTo>
                      <a:lnTo>
                        <a:pt x="67" y="23"/>
                      </a:lnTo>
                      <a:lnTo>
                        <a:pt x="57" y="29"/>
                      </a:lnTo>
                      <a:lnTo>
                        <a:pt x="46" y="20"/>
                      </a:lnTo>
                      <a:lnTo>
                        <a:pt x="46" y="20"/>
                      </a:lnTo>
                      <a:lnTo>
                        <a:pt x="42" y="18"/>
                      </a:lnTo>
                      <a:lnTo>
                        <a:pt x="39" y="20"/>
                      </a:lnTo>
                      <a:lnTo>
                        <a:pt x="17" y="41"/>
                      </a:lnTo>
                      <a:lnTo>
                        <a:pt x="17" y="41"/>
                      </a:lnTo>
                      <a:lnTo>
                        <a:pt x="16" y="45"/>
                      </a:lnTo>
                      <a:lnTo>
                        <a:pt x="17" y="48"/>
                      </a:lnTo>
                      <a:lnTo>
                        <a:pt x="28" y="57"/>
                      </a:lnTo>
                      <a:lnTo>
                        <a:pt x="28" y="57"/>
                      </a:lnTo>
                      <a:lnTo>
                        <a:pt x="23" y="68"/>
                      </a:lnTo>
                      <a:lnTo>
                        <a:pt x="19" y="79"/>
                      </a:lnTo>
                      <a:lnTo>
                        <a:pt x="5" y="79"/>
                      </a:lnTo>
                      <a:lnTo>
                        <a:pt x="5" y="79"/>
                      </a:lnTo>
                      <a:lnTo>
                        <a:pt x="1" y="81"/>
                      </a:lnTo>
                      <a:lnTo>
                        <a:pt x="0" y="84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1" y="118"/>
                      </a:lnTo>
                      <a:lnTo>
                        <a:pt x="5" y="120"/>
                      </a:lnTo>
                      <a:lnTo>
                        <a:pt x="19" y="120"/>
                      </a:lnTo>
                      <a:lnTo>
                        <a:pt x="19" y="120"/>
                      </a:lnTo>
                      <a:lnTo>
                        <a:pt x="23" y="131"/>
                      </a:lnTo>
                      <a:lnTo>
                        <a:pt x="28" y="141"/>
                      </a:lnTo>
                      <a:lnTo>
                        <a:pt x="17" y="152"/>
                      </a:lnTo>
                      <a:lnTo>
                        <a:pt x="17" y="152"/>
                      </a:lnTo>
                      <a:lnTo>
                        <a:pt x="16" y="156"/>
                      </a:lnTo>
                      <a:lnTo>
                        <a:pt x="17" y="159"/>
                      </a:lnTo>
                      <a:lnTo>
                        <a:pt x="39" y="181"/>
                      </a:lnTo>
                      <a:lnTo>
                        <a:pt x="39" y="181"/>
                      </a:lnTo>
                      <a:lnTo>
                        <a:pt x="42" y="182"/>
                      </a:lnTo>
                      <a:lnTo>
                        <a:pt x="46" y="181"/>
                      </a:lnTo>
                      <a:lnTo>
                        <a:pt x="57" y="170"/>
                      </a:lnTo>
                      <a:lnTo>
                        <a:pt x="57" y="170"/>
                      </a:lnTo>
                      <a:lnTo>
                        <a:pt x="67" y="175"/>
                      </a:lnTo>
                      <a:lnTo>
                        <a:pt x="78" y="179"/>
                      </a:lnTo>
                      <a:lnTo>
                        <a:pt x="78" y="193"/>
                      </a:lnTo>
                      <a:lnTo>
                        <a:pt x="78" y="193"/>
                      </a:lnTo>
                      <a:lnTo>
                        <a:pt x="80" y="197"/>
                      </a:lnTo>
                      <a:lnTo>
                        <a:pt x="84" y="199"/>
                      </a:lnTo>
                      <a:lnTo>
                        <a:pt x="114" y="199"/>
                      </a:lnTo>
                      <a:lnTo>
                        <a:pt x="114" y="199"/>
                      </a:lnTo>
                      <a:lnTo>
                        <a:pt x="117" y="197"/>
                      </a:lnTo>
                      <a:lnTo>
                        <a:pt x="119" y="193"/>
                      </a:lnTo>
                      <a:lnTo>
                        <a:pt x="119" y="179"/>
                      </a:lnTo>
                      <a:lnTo>
                        <a:pt x="119" y="179"/>
                      </a:lnTo>
                      <a:lnTo>
                        <a:pt x="130" y="175"/>
                      </a:lnTo>
                      <a:lnTo>
                        <a:pt x="141" y="170"/>
                      </a:lnTo>
                      <a:lnTo>
                        <a:pt x="150" y="181"/>
                      </a:lnTo>
                      <a:lnTo>
                        <a:pt x="150" y="181"/>
                      </a:lnTo>
                      <a:lnTo>
                        <a:pt x="153" y="182"/>
                      </a:lnTo>
                      <a:lnTo>
                        <a:pt x="157" y="181"/>
                      </a:lnTo>
                      <a:lnTo>
                        <a:pt x="178" y="159"/>
                      </a:lnTo>
                      <a:lnTo>
                        <a:pt x="178" y="159"/>
                      </a:lnTo>
                      <a:lnTo>
                        <a:pt x="180" y="156"/>
                      </a:lnTo>
                      <a:lnTo>
                        <a:pt x="178" y="152"/>
                      </a:lnTo>
                      <a:lnTo>
                        <a:pt x="169" y="141"/>
                      </a:lnTo>
                      <a:lnTo>
                        <a:pt x="169" y="141"/>
                      </a:lnTo>
                      <a:lnTo>
                        <a:pt x="175" y="131"/>
                      </a:lnTo>
                      <a:lnTo>
                        <a:pt x="178" y="120"/>
                      </a:lnTo>
                      <a:lnTo>
                        <a:pt x="192" y="120"/>
                      </a:lnTo>
                      <a:lnTo>
                        <a:pt x="192" y="120"/>
                      </a:lnTo>
                      <a:lnTo>
                        <a:pt x="196" y="118"/>
                      </a:lnTo>
                      <a:lnTo>
                        <a:pt x="198" y="115"/>
                      </a:lnTo>
                      <a:lnTo>
                        <a:pt x="198" y="84"/>
                      </a:lnTo>
                      <a:lnTo>
                        <a:pt x="198" y="84"/>
                      </a:lnTo>
                      <a:lnTo>
                        <a:pt x="196" y="81"/>
                      </a:lnTo>
                      <a:lnTo>
                        <a:pt x="192" y="79"/>
                      </a:lnTo>
                      <a:lnTo>
                        <a:pt x="192" y="79"/>
                      </a:lnTo>
                      <a:close/>
                      <a:moveTo>
                        <a:pt x="98" y="157"/>
                      </a:moveTo>
                      <a:lnTo>
                        <a:pt x="98" y="157"/>
                      </a:lnTo>
                      <a:lnTo>
                        <a:pt x="87" y="156"/>
                      </a:lnTo>
                      <a:lnTo>
                        <a:pt x="76" y="154"/>
                      </a:lnTo>
                      <a:lnTo>
                        <a:pt x="66" y="149"/>
                      </a:lnTo>
                      <a:lnTo>
                        <a:pt x="57" y="141"/>
                      </a:lnTo>
                      <a:lnTo>
                        <a:pt x="50" y="132"/>
                      </a:lnTo>
                      <a:lnTo>
                        <a:pt x="44" y="122"/>
                      </a:lnTo>
                      <a:lnTo>
                        <a:pt x="42" y="111"/>
                      </a:lnTo>
                      <a:lnTo>
                        <a:pt x="41" y="100"/>
                      </a:lnTo>
                      <a:lnTo>
                        <a:pt x="41" y="100"/>
                      </a:lnTo>
                      <a:lnTo>
                        <a:pt x="42" y="88"/>
                      </a:lnTo>
                      <a:lnTo>
                        <a:pt x="44" y="77"/>
                      </a:lnTo>
                      <a:lnTo>
                        <a:pt x="50" y="68"/>
                      </a:lnTo>
                      <a:lnTo>
                        <a:pt x="57" y="59"/>
                      </a:lnTo>
                      <a:lnTo>
                        <a:pt x="66" y="52"/>
                      </a:lnTo>
                      <a:lnTo>
                        <a:pt x="76" y="47"/>
                      </a:lnTo>
                      <a:lnTo>
                        <a:pt x="87" y="43"/>
                      </a:lnTo>
                      <a:lnTo>
                        <a:pt x="98" y="41"/>
                      </a:lnTo>
                      <a:lnTo>
                        <a:pt x="98" y="41"/>
                      </a:lnTo>
                      <a:lnTo>
                        <a:pt x="110" y="43"/>
                      </a:lnTo>
                      <a:lnTo>
                        <a:pt x="121" y="47"/>
                      </a:lnTo>
                      <a:lnTo>
                        <a:pt x="130" y="52"/>
                      </a:lnTo>
                      <a:lnTo>
                        <a:pt x="139" y="59"/>
                      </a:lnTo>
                      <a:lnTo>
                        <a:pt x="146" y="68"/>
                      </a:lnTo>
                      <a:lnTo>
                        <a:pt x="151" y="77"/>
                      </a:lnTo>
                      <a:lnTo>
                        <a:pt x="155" y="88"/>
                      </a:lnTo>
                      <a:lnTo>
                        <a:pt x="157" y="100"/>
                      </a:lnTo>
                      <a:lnTo>
                        <a:pt x="157" y="100"/>
                      </a:lnTo>
                      <a:lnTo>
                        <a:pt x="155" y="111"/>
                      </a:lnTo>
                      <a:lnTo>
                        <a:pt x="151" y="122"/>
                      </a:lnTo>
                      <a:lnTo>
                        <a:pt x="146" y="132"/>
                      </a:lnTo>
                      <a:lnTo>
                        <a:pt x="139" y="141"/>
                      </a:lnTo>
                      <a:lnTo>
                        <a:pt x="130" y="149"/>
                      </a:lnTo>
                      <a:lnTo>
                        <a:pt x="121" y="154"/>
                      </a:lnTo>
                      <a:lnTo>
                        <a:pt x="110" y="156"/>
                      </a:lnTo>
                      <a:lnTo>
                        <a:pt x="98" y="157"/>
                      </a:lnTo>
                      <a:lnTo>
                        <a:pt x="98" y="15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100000">
                      <a:srgbClr val="5A0247"/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  <p:grpSp>
              <p:nvGrpSpPr>
                <p:cNvPr id="80" name="그룹 79">
                  <a:extLst>
                    <a:ext uri="{FF2B5EF4-FFF2-40B4-BE49-F238E27FC236}">
                      <a16:creationId xmlns:a16="http://schemas.microsoft.com/office/drawing/2014/main" id="{875BA8B2-E1F1-415D-9242-565943888B46}"/>
                    </a:ext>
                  </a:extLst>
                </p:cNvPr>
                <p:cNvGrpSpPr/>
                <p:nvPr/>
              </p:nvGrpSpPr>
              <p:grpSpPr>
                <a:xfrm>
                  <a:off x="3672917" y="2438400"/>
                  <a:ext cx="422950" cy="422950"/>
                  <a:chOff x="3638324" y="2403807"/>
                  <a:chExt cx="492136" cy="492136"/>
                </a:xfrm>
              </p:grpSpPr>
              <p:sp>
                <p:nvSpPr>
                  <p:cNvPr id="85" name="타원 84">
                    <a:extLst>
                      <a:ext uri="{FF2B5EF4-FFF2-40B4-BE49-F238E27FC236}">
                        <a16:creationId xmlns:a16="http://schemas.microsoft.com/office/drawing/2014/main" id="{4DBB63A0-015A-489B-BB39-98987307BA78}"/>
                      </a:ext>
                    </a:extLst>
                  </p:cNvPr>
                  <p:cNvSpPr/>
                  <p:nvPr/>
                </p:nvSpPr>
                <p:spPr>
                  <a:xfrm rot="1048519">
                    <a:off x="3638324" y="2403807"/>
                    <a:ext cx="492136" cy="492136"/>
                  </a:xfrm>
                  <a:prstGeom prst="ellipse">
                    <a:avLst/>
                  </a:prstGeom>
                  <a:solidFill>
                    <a:srgbClr val="F0F3FE"/>
                  </a:solidFill>
                  <a:ln>
                    <a:noFill/>
                  </a:ln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2000">
                      <a:latin typeface="+mn-ea"/>
                    </a:endParaRPr>
                  </a:p>
                </p:txBody>
              </p:sp>
              <p:sp>
                <p:nvSpPr>
                  <p:cNvPr id="87" name="타원 86">
                    <a:extLst>
                      <a:ext uri="{FF2B5EF4-FFF2-40B4-BE49-F238E27FC236}">
                        <a16:creationId xmlns:a16="http://schemas.microsoft.com/office/drawing/2014/main" id="{A67BB34D-1957-4316-A14C-D08D43A1612F}"/>
                      </a:ext>
                    </a:extLst>
                  </p:cNvPr>
                  <p:cNvSpPr/>
                  <p:nvPr/>
                </p:nvSpPr>
                <p:spPr>
                  <a:xfrm rot="1048519">
                    <a:off x="3701424" y="2466908"/>
                    <a:ext cx="365938" cy="365936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4">
                          <a:lumMod val="50000"/>
                        </a:schemeClr>
                      </a:gs>
                      <a:gs pos="100000">
                        <a:srgbClr val="5A0247"/>
                      </a:gs>
                    </a:gsLst>
                    <a:path path="circle">
                      <a:fillToRect l="100000" t="100000"/>
                    </a:path>
                  </a:gradFill>
                  <a:ln>
                    <a:noFill/>
                  </a:ln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2000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83E6C241-9DB4-4D07-BAC4-D5617C776728}"/>
                  </a:ext>
                </a:extLst>
              </p:cNvPr>
              <p:cNvGrpSpPr/>
              <p:nvPr/>
            </p:nvGrpSpPr>
            <p:grpSpPr>
              <a:xfrm>
                <a:off x="6705275" y="3632764"/>
                <a:ext cx="545078" cy="545078"/>
                <a:chOff x="3534410" y="2294075"/>
                <a:chExt cx="711468" cy="711468"/>
              </a:xfrm>
            </p:grpSpPr>
            <p:sp>
              <p:nvSpPr>
                <p:cNvPr id="75" name="Freeform 690">
                  <a:extLst>
                    <a:ext uri="{FF2B5EF4-FFF2-40B4-BE49-F238E27FC236}">
                      <a16:creationId xmlns:a16="http://schemas.microsoft.com/office/drawing/2014/main" id="{BD003899-D0F1-488E-81F4-83E1F4D2A6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48519">
                  <a:off x="3534410" y="2294075"/>
                  <a:ext cx="711468" cy="711468"/>
                </a:xfrm>
                <a:custGeom>
                  <a:avLst/>
                  <a:gdLst>
                    <a:gd name="T0" fmla="*/ 178 w 198"/>
                    <a:gd name="T1" fmla="*/ 79 h 199"/>
                    <a:gd name="T2" fmla="*/ 178 w 198"/>
                    <a:gd name="T3" fmla="*/ 48 h 199"/>
                    <a:gd name="T4" fmla="*/ 178 w 198"/>
                    <a:gd name="T5" fmla="*/ 41 h 199"/>
                    <a:gd name="T6" fmla="*/ 153 w 198"/>
                    <a:gd name="T7" fmla="*/ 18 h 199"/>
                    <a:gd name="T8" fmla="*/ 141 w 198"/>
                    <a:gd name="T9" fmla="*/ 29 h 199"/>
                    <a:gd name="T10" fmla="*/ 119 w 198"/>
                    <a:gd name="T11" fmla="*/ 6 h 199"/>
                    <a:gd name="T12" fmla="*/ 114 w 198"/>
                    <a:gd name="T13" fmla="*/ 0 h 199"/>
                    <a:gd name="T14" fmla="*/ 80 w 198"/>
                    <a:gd name="T15" fmla="*/ 2 h 199"/>
                    <a:gd name="T16" fmla="*/ 78 w 198"/>
                    <a:gd name="T17" fmla="*/ 20 h 199"/>
                    <a:gd name="T18" fmla="*/ 46 w 198"/>
                    <a:gd name="T19" fmla="*/ 20 h 199"/>
                    <a:gd name="T20" fmla="*/ 39 w 198"/>
                    <a:gd name="T21" fmla="*/ 20 h 199"/>
                    <a:gd name="T22" fmla="*/ 16 w 198"/>
                    <a:gd name="T23" fmla="*/ 45 h 199"/>
                    <a:gd name="T24" fmla="*/ 28 w 198"/>
                    <a:gd name="T25" fmla="*/ 57 h 199"/>
                    <a:gd name="T26" fmla="*/ 5 w 198"/>
                    <a:gd name="T27" fmla="*/ 79 h 199"/>
                    <a:gd name="T28" fmla="*/ 0 w 198"/>
                    <a:gd name="T29" fmla="*/ 84 h 199"/>
                    <a:gd name="T30" fmla="*/ 1 w 198"/>
                    <a:gd name="T31" fmla="*/ 118 h 199"/>
                    <a:gd name="T32" fmla="*/ 19 w 198"/>
                    <a:gd name="T33" fmla="*/ 120 h 199"/>
                    <a:gd name="T34" fmla="*/ 17 w 198"/>
                    <a:gd name="T35" fmla="*/ 152 h 199"/>
                    <a:gd name="T36" fmla="*/ 17 w 198"/>
                    <a:gd name="T37" fmla="*/ 159 h 199"/>
                    <a:gd name="T38" fmla="*/ 42 w 198"/>
                    <a:gd name="T39" fmla="*/ 182 h 199"/>
                    <a:gd name="T40" fmla="*/ 57 w 198"/>
                    <a:gd name="T41" fmla="*/ 170 h 199"/>
                    <a:gd name="T42" fmla="*/ 78 w 198"/>
                    <a:gd name="T43" fmla="*/ 193 h 199"/>
                    <a:gd name="T44" fmla="*/ 84 w 198"/>
                    <a:gd name="T45" fmla="*/ 199 h 199"/>
                    <a:gd name="T46" fmla="*/ 117 w 198"/>
                    <a:gd name="T47" fmla="*/ 197 h 199"/>
                    <a:gd name="T48" fmla="*/ 119 w 198"/>
                    <a:gd name="T49" fmla="*/ 179 h 199"/>
                    <a:gd name="T50" fmla="*/ 150 w 198"/>
                    <a:gd name="T51" fmla="*/ 181 h 199"/>
                    <a:gd name="T52" fmla="*/ 157 w 198"/>
                    <a:gd name="T53" fmla="*/ 181 h 199"/>
                    <a:gd name="T54" fmla="*/ 180 w 198"/>
                    <a:gd name="T55" fmla="*/ 156 h 199"/>
                    <a:gd name="T56" fmla="*/ 169 w 198"/>
                    <a:gd name="T57" fmla="*/ 141 h 199"/>
                    <a:gd name="T58" fmla="*/ 192 w 198"/>
                    <a:gd name="T59" fmla="*/ 120 h 199"/>
                    <a:gd name="T60" fmla="*/ 198 w 198"/>
                    <a:gd name="T61" fmla="*/ 115 h 199"/>
                    <a:gd name="T62" fmla="*/ 196 w 198"/>
                    <a:gd name="T63" fmla="*/ 81 h 199"/>
                    <a:gd name="T64" fmla="*/ 98 w 198"/>
                    <a:gd name="T65" fmla="*/ 157 h 199"/>
                    <a:gd name="T66" fmla="*/ 76 w 198"/>
                    <a:gd name="T67" fmla="*/ 154 h 199"/>
                    <a:gd name="T68" fmla="*/ 50 w 198"/>
                    <a:gd name="T69" fmla="*/ 132 h 199"/>
                    <a:gd name="T70" fmla="*/ 41 w 198"/>
                    <a:gd name="T71" fmla="*/ 100 h 199"/>
                    <a:gd name="T72" fmla="*/ 44 w 198"/>
                    <a:gd name="T73" fmla="*/ 77 h 199"/>
                    <a:gd name="T74" fmla="*/ 66 w 198"/>
                    <a:gd name="T75" fmla="*/ 52 h 199"/>
                    <a:gd name="T76" fmla="*/ 98 w 198"/>
                    <a:gd name="T77" fmla="*/ 41 h 199"/>
                    <a:gd name="T78" fmla="*/ 121 w 198"/>
                    <a:gd name="T79" fmla="*/ 47 h 199"/>
                    <a:gd name="T80" fmla="*/ 146 w 198"/>
                    <a:gd name="T81" fmla="*/ 68 h 199"/>
                    <a:gd name="T82" fmla="*/ 157 w 198"/>
                    <a:gd name="T83" fmla="*/ 100 h 199"/>
                    <a:gd name="T84" fmla="*/ 151 w 198"/>
                    <a:gd name="T85" fmla="*/ 122 h 199"/>
                    <a:gd name="T86" fmla="*/ 130 w 198"/>
                    <a:gd name="T87" fmla="*/ 149 h 199"/>
                    <a:gd name="T88" fmla="*/ 98 w 198"/>
                    <a:gd name="T89" fmla="*/ 15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98" h="199">
                      <a:moveTo>
                        <a:pt x="192" y="79"/>
                      </a:moveTo>
                      <a:lnTo>
                        <a:pt x="178" y="79"/>
                      </a:lnTo>
                      <a:lnTo>
                        <a:pt x="178" y="79"/>
                      </a:lnTo>
                      <a:lnTo>
                        <a:pt x="175" y="68"/>
                      </a:lnTo>
                      <a:lnTo>
                        <a:pt x="169" y="57"/>
                      </a:lnTo>
                      <a:lnTo>
                        <a:pt x="178" y="48"/>
                      </a:lnTo>
                      <a:lnTo>
                        <a:pt x="178" y="48"/>
                      </a:lnTo>
                      <a:lnTo>
                        <a:pt x="180" y="45"/>
                      </a:lnTo>
                      <a:lnTo>
                        <a:pt x="178" y="41"/>
                      </a:lnTo>
                      <a:lnTo>
                        <a:pt x="157" y="20"/>
                      </a:lnTo>
                      <a:lnTo>
                        <a:pt x="157" y="20"/>
                      </a:lnTo>
                      <a:lnTo>
                        <a:pt x="153" y="18"/>
                      </a:lnTo>
                      <a:lnTo>
                        <a:pt x="150" y="20"/>
                      </a:lnTo>
                      <a:lnTo>
                        <a:pt x="141" y="29"/>
                      </a:lnTo>
                      <a:lnTo>
                        <a:pt x="141" y="29"/>
                      </a:lnTo>
                      <a:lnTo>
                        <a:pt x="130" y="23"/>
                      </a:lnTo>
                      <a:lnTo>
                        <a:pt x="119" y="20"/>
                      </a:lnTo>
                      <a:lnTo>
                        <a:pt x="119" y="6"/>
                      </a:lnTo>
                      <a:lnTo>
                        <a:pt x="119" y="6"/>
                      </a:lnTo>
                      <a:lnTo>
                        <a:pt x="117" y="2"/>
                      </a:lnTo>
                      <a:lnTo>
                        <a:pt x="11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0" y="2"/>
                      </a:lnTo>
                      <a:lnTo>
                        <a:pt x="78" y="6"/>
                      </a:lnTo>
                      <a:lnTo>
                        <a:pt x="78" y="20"/>
                      </a:lnTo>
                      <a:lnTo>
                        <a:pt x="78" y="20"/>
                      </a:lnTo>
                      <a:lnTo>
                        <a:pt x="67" y="23"/>
                      </a:lnTo>
                      <a:lnTo>
                        <a:pt x="57" y="29"/>
                      </a:lnTo>
                      <a:lnTo>
                        <a:pt x="46" y="20"/>
                      </a:lnTo>
                      <a:lnTo>
                        <a:pt x="46" y="20"/>
                      </a:lnTo>
                      <a:lnTo>
                        <a:pt x="42" y="18"/>
                      </a:lnTo>
                      <a:lnTo>
                        <a:pt x="39" y="20"/>
                      </a:lnTo>
                      <a:lnTo>
                        <a:pt x="17" y="41"/>
                      </a:lnTo>
                      <a:lnTo>
                        <a:pt x="17" y="41"/>
                      </a:lnTo>
                      <a:lnTo>
                        <a:pt x="16" y="45"/>
                      </a:lnTo>
                      <a:lnTo>
                        <a:pt x="17" y="48"/>
                      </a:lnTo>
                      <a:lnTo>
                        <a:pt x="28" y="57"/>
                      </a:lnTo>
                      <a:lnTo>
                        <a:pt x="28" y="57"/>
                      </a:lnTo>
                      <a:lnTo>
                        <a:pt x="23" y="68"/>
                      </a:lnTo>
                      <a:lnTo>
                        <a:pt x="19" y="79"/>
                      </a:lnTo>
                      <a:lnTo>
                        <a:pt x="5" y="79"/>
                      </a:lnTo>
                      <a:lnTo>
                        <a:pt x="5" y="79"/>
                      </a:lnTo>
                      <a:lnTo>
                        <a:pt x="1" y="81"/>
                      </a:lnTo>
                      <a:lnTo>
                        <a:pt x="0" y="84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1" y="118"/>
                      </a:lnTo>
                      <a:lnTo>
                        <a:pt x="5" y="120"/>
                      </a:lnTo>
                      <a:lnTo>
                        <a:pt x="19" y="120"/>
                      </a:lnTo>
                      <a:lnTo>
                        <a:pt x="19" y="120"/>
                      </a:lnTo>
                      <a:lnTo>
                        <a:pt x="23" y="131"/>
                      </a:lnTo>
                      <a:lnTo>
                        <a:pt x="28" y="141"/>
                      </a:lnTo>
                      <a:lnTo>
                        <a:pt x="17" y="152"/>
                      </a:lnTo>
                      <a:lnTo>
                        <a:pt x="17" y="152"/>
                      </a:lnTo>
                      <a:lnTo>
                        <a:pt x="16" y="156"/>
                      </a:lnTo>
                      <a:lnTo>
                        <a:pt x="17" y="159"/>
                      </a:lnTo>
                      <a:lnTo>
                        <a:pt x="39" y="181"/>
                      </a:lnTo>
                      <a:lnTo>
                        <a:pt x="39" y="181"/>
                      </a:lnTo>
                      <a:lnTo>
                        <a:pt x="42" y="182"/>
                      </a:lnTo>
                      <a:lnTo>
                        <a:pt x="46" y="181"/>
                      </a:lnTo>
                      <a:lnTo>
                        <a:pt x="57" y="170"/>
                      </a:lnTo>
                      <a:lnTo>
                        <a:pt x="57" y="170"/>
                      </a:lnTo>
                      <a:lnTo>
                        <a:pt x="67" y="175"/>
                      </a:lnTo>
                      <a:lnTo>
                        <a:pt x="78" y="179"/>
                      </a:lnTo>
                      <a:lnTo>
                        <a:pt x="78" y="193"/>
                      </a:lnTo>
                      <a:lnTo>
                        <a:pt x="78" y="193"/>
                      </a:lnTo>
                      <a:lnTo>
                        <a:pt x="80" y="197"/>
                      </a:lnTo>
                      <a:lnTo>
                        <a:pt x="84" y="199"/>
                      </a:lnTo>
                      <a:lnTo>
                        <a:pt x="114" y="199"/>
                      </a:lnTo>
                      <a:lnTo>
                        <a:pt x="114" y="199"/>
                      </a:lnTo>
                      <a:lnTo>
                        <a:pt x="117" y="197"/>
                      </a:lnTo>
                      <a:lnTo>
                        <a:pt x="119" y="193"/>
                      </a:lnTo>
                      <a:lnTo>
                        <a:pt x="119" y="179"/>
                      </a:lnTo>
                      <a:lnTo>
                        <a:pt x="119" y="179"/>
                      </a:lnTo>
                      <a:lnTo>
                        <a:pt x="130" y="175"/>
                      </a:lnTo>
                      <a:lnTo>
                        <a:pt x="141" y="170"/>
                      </a:lnTo>
                      <a:lnTo>
                        <a:pt x="150" y="181"/>
                      </a:lnTo>
                      <a:lnTo>
                        <a:pt x="150" y="181"/>
                      </a:lnTo>
                      <a:lnTo>
                        <a:pt x="153" y="182"/>
                      </a:lnTo>
                      <a:lnTo>
                        <a:pt x="157" y="181"/>
                      </a:lnTo>
                      <a:lnTo>
                        <a:pt x="178" y="159"/>
                      </a:lnTo>
                      <a:lnTo>
                        <a:pt x="178" y="159"/>
                      </a:lnTo>
                      <a:lnTo>
                        <a:pt x="180" y="156"/>
                      </a:lnTo>
                      <a:lnTo>
                        <a:pt x="178" y="152"/>
                      </a:lnTo>
                      <a:lnTo>
                        <a:pt x="169" y="141"/>
                      </a:lnTo>
                      <a:lnTo>
                        <a:pt x="169" y="141"/>
                      </a:lnTo>
                      <a:lnTo>
                        <a:pt x="175" y="131"/>
                      </a:lnTo>
                      <a:lnTo>
                        <a:pt x="178" y="120"/>
                      </a:lnTo>
                      <a:lnTo>
                        <a:pt x="192" y="120"/>
                      </a:lnTo>
                      <a:lnTo>
                        <a:pt x="192" y="120"/>
                      </a:lnTo>
                      <a:lnTo>
                        <a:pt x="196" y="118"/>
                      </a:lnTo>
                      <a:lnTo>
                        <a:pt x="198" y="115"/>
                      </a:lnTo>
                      <a:lnTo>
                        <a:pt x="198" y="84"/>
                      </a:lnTo>
                      <a:lnTo>
                        <a:pt x="198" y="84"/>
                      </a:lnTo>
                      <a:lnTo>
                        <a:pt x="196" y="81"/>
                      </a:lnTo>
                      <a:lnTo>
                        <a:pt x="192" y="79"/>
                      </a:lnTo>
                      <a:lnTo>
                        <a:pt x="192" y="79"/>
                      </a:lnTo>
                      <a:close/>
                      <a:moveTo>
                        <a:pt x="98" y="157"/>
                      </a:moveTo>
                      <a:lnTo>
                        <a:pt x="98" y="157"/>
                      </a:lnTo>
                      <a:lnTo>
                        <a:pt x="87" y="156"/>
                      </a:lnTo>
                      <a:lnTo>
                        <a:pt x="76" y="154"/>
                      </a:lnTo>
                      <a:lnTo>
                        <a:pt x="66" y="149"/>
                      </a:lnTo>
                      <a:lnTo>
                        <a:pt x="57" y="141"/>
                      </a:lnTo>
                      <a:lnTo>
                        <a:pt x="50" y="132"/>
                      </a:lnTo>
                      <a:lnTo>
                        <a:pt x="44" y="122"/>
                      </a:lnTo>
                      <a:lnTo>
                        <a:pt x="42" y="111"/>
                      </a:lnTo>
                      <a:lnTo>
                        <a:pt x="41" y="100"/>
                      </a:lnTo>
                      <a:lnTo>
                        <a:pt x="41" y="100"/>
                      </a:lnTo>
                      <a:lnTo>
                        <a:pt x="42" y="88"/>
                      </a:lnTo>
                      <a:lnTo>
                        <a:pt x="44" y="77"/>
                      </a:lnTo>
                      <a:lnTo>
                        <a:pt x="50" y="68"/>
                      </a:lnTo>
                      <a:lnTo>
                        <a:pt x="57" y="59"/>
                      </a:lnTo>
                      <a:lnTo>
                        <a:pt x="66" y="52"/>
                      </a:lnTo>
                      <a:lnTo>
                        <a:pt x="76" y="47"/>
                      </a:lnTo>
                      <a:lnTo>
                        <a:pt x="87" y="43"/>
                      </a:lnTo>
                      <a:lnTo>
                        <a:pt x="98" y="41"/>
                      </a:lnTo>
                      <a:lnTo>
                        <a:pt x="98" y="41"/>
                      </a:lnTo>
                      <a:lnTo>
                        <a:pt x="110" y="43"/>
                      </a:lnTo>
                      <a:lnTo>
                        <a:pt x="121" y="47"/>
                      </a:lnTo>
                      <a:lnTo>
                        <a:pt x="130" y="52"/>
                      </a:lnTo>
                      <a:lnTo>
                        <a:pt x="139" y="59"/>
                      </a:lnTo>
                      <a:lnTo>
                        <a:pt x="146" y="68"/>
                      </a:lnTo>
                      <a:lnTo>
                        <a:pt x="151" y="77"/>
                      </a:lnTo>
                      <a:lnTo>
                        <a:pt x="155" y="88"/>
                      </a:lnTo>
                      <a:lnTo>
                        <a:pt x="157" y="100"/>
                      </a:lnTo>
                      <a:lnTo>
                        <a:pt x="157" y="100"/>
                      </a:lnTo>
                      <a:lnTo>
                        <a:pt x="155" y="111"/>
                      </a:lnTo>
                      <a:lnTo>
                        <a:pt x="151" y="122"/>
                      </a:lnTo>
                      <a:lnTo>
                        <a:pt x="146" y="132"/>
                      </a:lnTo>
                      <a:lnTo>
                        <a:pt x="139" y="141"/>
                      </a:lnTo>
                      <a:lnTo>
                        <a:pt x="130" y="149"/>
                      </a:lnTo>
                      <a:lnTo>
                        <a:pt x="121" y="154"/>
                      </a:lnTo>
                      <a:lnTo>
                        <a:pt x="110" y="156"/>
                      </a:lnTo>
                      <a:lnTo>
                        <a:pt x="98" y="157"/>
                      </a:lnTo>
                      <a:lnTo>
                        <a:pt x="98" y="15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100000">
                      <a:srgbClr val="5A0247"/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  <p:grpSp>
              <p:nvGrpSpPr>
                <p:cNvPr id="76" name="그룹 75">
                  <a:extLst>
                    <a:ext uri="{FF2B5EF4-FFF2-40B4-BE49-F238E27FC236}">
                      <a16:creationId xmlns:a16="http://schemas.microsoft.com/office/drawing/2014/main" id="{80F5D100-C33E-490D-9309-0BAA0920EB1B}"/>
                    </a:ext>
                  </a:extLst>
                </p:cNvPr>
                <p:cNvGrpSpPr/>
                <p:nvPr/>
              </p:nvGrpSpPr>
              <p:grpSpPr>
                <a:xfrm>
                  <a:off x="3672917" y="2438400"/>
                  <a:ext cx="422950" cy="422950"/>
                  <a:chOff x="3638324" y="2403807"/>
                  <a:chExt cx="492136" cy="492136"/>
                </a:xfrm>
              </p:grpSpPr>
              <p:sp>
                <p:nvSpPr>
                  <p:cNvPr id="77" name="타원 76">
                    <a:extLst>
                      <a:ext uri="{FF2B5EF4-FFF2-40B4-BE49-F238E27FC236}">
                        <a16:creationId xmlns:a16="http://schemas.microsoft.com/office/drawing/2014/main" id="{BA17ED4F-CBAB-4A74-975C-F776954F9DB5}"/>
                      </a:ext>
                    </a:extLst>
                  </p:cNvPr>
                  <p:cNvSpPr/>
                  <p:nvPr/>
                </p:nvSpPr>
                <p:spPr>
                  <a:xfrm rot="1048519">
                    <a:off x="3638324" y="2403807"/>
                    <a:ext cx="492136" cy="492136"/>
                  </a:xfrm>
                  <a:prstGeom prst="ellipse">
                    <a:avLst/>
                  </a:prstGeom>
                  <a:solidFill>
                    <a:srgbClr val="F0F3FE"/>
                  </a:solidFill>
                  <a:ln>
                    <a:noFill/>
                  </a:ln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2000">
                      <a:latin typeface="+mn-ea"/>
                    </a:endParaRPr>
                  </a:p>
                </p:txBody>
              </p:sp>
              <p:sp>
                <p:nvSpPr>
                  <p:cNvPr id="78" name="타원 77">
                    <a:extLst>
                      <a:ext uri="{FF2B5EF4-FFF2-40B4-BE49-F238E27FC236}">
                        <a16:creationId xmlns:a16="http://schemas.microsoft.com/office/drawing/2014/main" id="{5495569E-F35B-4A13-BA81-D7F0FD0E0D4D}"/>
                      </a:ext>
                    </a:extLst>
                  </p:cNvPr>
                  <p:cNvSpPr/>
                  <p:nvPr/>
                </p:nvSpPr>
                <p:spPr>
                  <a:xfrm rot="1048519">
                    <a:off x="3701424" y="2466908"/>
                    <a:ext cx="365938" cy="365936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4">
                          <a:lumMod val="50000"/>
                        </a:schemeClr>
                      </a:gs>
                      <a:gs pos="100000">
                        <a:srgbClr val="5A0247"/>
                      </a:gs>
                    </a:gsLst>
                    <a:path path="circle">
                      <a:fillToRect l="100000" t="100000"/>
                    </a:path>
                  </a:gradFill>
                  <a:ln>
                    <a:noFill/>
                  </a:ln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2000">
                      <a:latin typeface="+mn-ea"/>
                    </a:endParaRPr>
                  </a:p>
                </p:txBody>
              </p:sp>
            </p:grpSp>
          </p:grpSp>
          <p:sp>
            <p:nvSpPr>
              <p:cNvPr id="71" name="Freeform 690">
                <a:extLst>
                  <a:ext uri="{FF2B5EF4-FFF2-40B4-BE49-F238E27FC236}">
                    <a16:creationId xmlns:a16="http://schemas.microsoft.com/office/drawing/2014/main" id="{38D9B204-FB5C-415C-86D7-07B8C3ED8F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48519">
                <a:off x="6618019" y="4759243"/>
                <a:ext cx="711468" cy="711468"/>
              </a:xfrm>
              <a:custGeom>
                <a:avLst/>
                <a:gdLst>
                  <a:gd name="T0" fmla="*/ 178 w 198"/>
                  <a:gd name="T1" fmla="*/ 79 h 199"/>
                  <a:gd name="T2" fmla="*/ 178 w 198"/>
                  <a:gd name="T3" fmla="*/ 48 h 199"/>
                  <a:gd name="T4" fmla="*/ 178 w 198"/>
                  <a:gd name="T5" fmla="*/ 41 h 199"/>
                  <a:gd name="T6" fmla="*/ 153 w 198"/>
                  <a:gd name="T7" fmla="*/ 18 h 199"/>
                  <a:gd name="T8" fmla="*/ 141 w 198"/>
                  <a:gd name="T9" fmla="*/ 29 h 199"/>
                  <a:gd name="T10" fmla="*/ 119 w 198"/>
                  <a:gd name="T11" fmla="*/ 6 h 199"/>
                  <a:gd name="T12" fmla="*/ 114 w 198"/>
                  <a:gd name="T13" fmla="*/ 0 h 199"/>
                  <a:gd name="T14" fmla="*/ 80 w 198"/>
                  <a:gd name="T15" fmla="*/ 2 h 199"/>
                  <a:gd name="T16" fmla="*/ 78 w 198"/>
                  <a:gd name="T17" fmla="*/ 20 h 199"/>
                  <a:gd name="T18" fmla="*/ 46 w 198"/>
                  <a:gd name="T19" fmla="*/ 20 h 199"/>
                  <a:gd name="T20" fmla="*/ 39 w 198"/>
                  <a:gd name="T21" fmla="*/ 20 h 199"/>
                  <a:gd name="T22" fmla="*/ 16 w 198"/>
                  <a:gd name="T23" fmla="*/ 45 h 199"/>
                  <a:gd name="T24" fmla="*/ 28 w 198"/>
                  <a:gd name="T25" fmla="*/ 57 h 199"/>
                  <a:gd name="T26" fmla="*/ 5 w 198"/>
                  <a:gd name="T27" fmla="*/ 79 h 199"/>
                  <a:gd name="T28" fmla="*/ 0 w 198"/>
                  <a:gd name="T29" fmla="*/ 84 h 199"/>
                  <a:gd name="T30" fmla="*/ 1 w 198"/>
                  <a:gd name="T31" fmla="*/ 118 h 199"/>
                  <a:gd name="T32" fmla="*/ 19 w 198"/>
                  <a:gd name="T33" fmla="*/ 120 h 199"/>
                  <a:gd name="T34" fmla="*/ 17 w 198"/>
                  <a:gd name="T35" fmla="*/ 152 h 199"/>
                  <a:gd name="T36" fmla="*/ 17 w 198"/>
                  <a:gd name="T37" fmla="*/ 159 h 199"/>
                  <a:gd name="T38" fmla="*/ 42 w 198"/>
                  <a:gd name="T39" fmla="*/ 182 h 199"/>
                  <a:gd name="T40" fmla="*/ 57 w 198"/>
                  <a:gd name="T41" fmla="*/ 170 h 199"/>
                  <a:gd name="T42" fmla="*/ 78 w 198"/>
                  <a:gd name="T43" fmla="*/ 193 h 199"/>
                  <a:gd name="T44" fmla="*/ 84 w 198"/>
                  <a:gd name="T45" fmla="*/ 199 h 199"/>
                  <a:gd name="T46" fmla="*/ 117 w 198"/>
                  <a:gd name="T47" fmla="*/ 197 h 199"/>
                  <a:gd name="T48" fmla="*/ 119 w 198"/>
                  <a:gd name="T49" fmla="*/ 179 h 199"/>
                  <a:gd name="T50" fmla="*/ 150 w 198"/>
                  <a:gd name="T51" fmla="*/ 181 h 199"/>
                  <a:gd name="T52" fmla="*/ 157 w 198"/>
                  <a:gd name="T53" fmla="*/ 181 h 199"/>
                  <a:gd name="T54" fmla="*/ 180 w 198"/>
                  <a:gd name="T55" fmla="*/ 156 h 199"/>
                  <a:gd name="T56" fmla="*/ 169 w 198"/>
                  <a:gd name="T57" fmla="*/ 141 h 199"/>
                  <a:gd name="T58" fmla="*/ 192 w 198"/>
                  <a:gd name="T59" fmla="*/ 120 h 199"/>
                  <a:gd name="T60" fmla="*/ 198 w 198"/>
                  <a:gd name="T61" fmla="*/ 115 h 199"/>
                  <a:gd name="T62" fmla="*/ 196 w 198"/>
                  <a:gd name="T63" fmla="*/ 81 h 199"/>
                  <a:gd name="T64" fmla="*/ 98 w 198"/>
                  <a:gd name="T65" fmla="*/ 157 h 199"/>
                  <a:gd name="T66" fmla="*/ 76 w 198"/>
                  <a:gd name="T67" fmla="*/ 154 h 199"/>
                  <a:gd name="T68" fmla="*/ 50 w 198"/>
                  <a:gd name="T69" fmla="*/ 132 h 199"/>
                  <a:gd name="T70" fmla="*/ 41 w 198"/>
                  <a:gd name="T71" fmla="*/ 100 h 199"/>
                  <a:gd name="T72" fmla="*/ 44 w 198"/>
                  <a:gd name="T73" fmla="*/ 77 h 199"/>
                  <a:gd name="T74" fmla="*/ 66 w 198"/>
                  <a:gd name="T75" fmla="*/ 52 h 199"/>
                  <a:gd name="T76" fmla="*/ 98 w 198"/>
                  <a:gd name="T77" fmla="*/ 41 h 199"/>
                  <a:gd name="T78" fmla="*/ 121 w 198"/>
                  <a:gd name="T79" fmla="*/ 47 h 199"/>
                  <a:gd name="T80" fmla="*/ 146 w 198"/>
                  <a:gd name="T81" fmla="*/ 68 h 199"/>
                  <a:gd name="T82" fmla="*/ 157 w 198"/>
                  <a:gd name="T83" fmla="*/ 100 h 199"/>
                  <a:gd name="T84" fmla="*/ 151 w 198"/>
                  <a:gd name="T85" fmla="*/ 122 h 199"/>
                  <a:gd name="T86" fmla="*/ 130 w 198"/>
                  <a:gd name="T87" fmla="*/ 149 h 199"/>
                  <a:gd name="T88" fmla="*/ 98 w 198"/>
                  <a:gd name="T89" fmla="*/ 1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8" h="199">
                    <a:moveTo>
                      <a:pt x="192" y="79"/>
                    </a:moveTo>
                    <a:lnTo>
                      <a:pt x="178" y="79"/>
                    </a:lnTo>
                    <a:lnTo>
                      <a:pt x="178" y="79"/>
                    </a:lnTo>
                    <a:lnTo>
                      <a:pt x="175" y="68"/>
                    </a:lnTo>
                    <a:lnTo>
                      <a:pt x="169" y="57"/>
                    </a:lnTo>
                    <a:lnTo>
                      <a:pt x="178" y="48"/>
                    </a:lnTo>
                    <a:lnTo>
                      <a:pt x="178" y="48"/>
                    </a:lnTo>
                    <a:lnTo>
                      <a:pt x="180" y="45"/>
                    </a:lnTo>
                    <a:lnTo>
                      <a:pt x="178" y="41"/>
                    </a:lnTo>
                    <a:lnTo>
                      <a:pt x="157" y="20"/>
                    </a:lnTo>
                    <a:lnTo>
                      <a:pt x="157" y="20"/>
                    </a:lnTo>
                    <a:lnTo>
                      <a:pt x="153" y="18"/>
                    </a:lnTo>
                    <a:lnTo>
                      <a:pt x="150" y="20"/>
                    </a:lnTo>
                    <a:lnTo>
                      <a:pt x="141" y="29"/>
                    </a:lnTo>
                    <a:lnTo>
                      <a:pt x="141" y="29"/>
                    </a:lnTo>
                    <a:lnTo>
                      <a:pt x="130" y="23"/>
                    </a:lnTo>
                    <a:lnTo>
                      <a:pt x="119" y="20"/>
                    </a:lnTo>
                    <a:lnTo>
                      <a:pt x="119" y="6"/>
                    </a:lnTo>
                    <a:lnTo>
                      <a:pt x="119" y="6"/>
                    </a:lnTo>
                    <a:lnTo>
                      <a:pt x="117" y="2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0" y="2"/>
                    </a:lnTo>
                    <a:lnTo>
                      <a:pt x="78" y="6"/>
                    </a:lnTo>
                    <a:lnTo>
                      <a:pt x="78" y="20"/>
                    </a:lnTo>
                    <a:lnTo>
                      <a:pt x="78" y="20"/>
                    </a:lnTo>
                    <a:lnTo>
                      <a:pt x="67" y="23"/>
                    </a:lnTo>
                    <a:lnTo>
                      <a:pt x="57" y="29"/>
                    </a:lnTo>
                    <a:lnTo>
                      <a:pt x="46" y="20"/>
                    </a:lnTo>
                    <a:lnTo>
                      <a:pt x="46" y="20"/>
                    </a:lnTo>
                    <a:lnTo>
                      <a:pt x="42" y="18"/>
                    </a:lnTo>
                    <a:lnTo>
                      <a:pt x="39" y="2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6" y="45"/>
                    </a:lnTo>
                    <a:lnTo>
                      <a:pt x="17" y="48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3" y="68"/>
                    </a:lnTo>
                    <a:lnTo>
                      <a:pt x="19" y="79"/>
                    </a:lnTo>
                    <a:lnTo>
                      <a:pt x="5" y="79"/>
                    </a:lnTo>
                    <a:lnTo>
                      <a:pt x="5" y="79"/>
                    </a:lnTo>
                    <a:lnTo>
                      <a:pt x="1" y="81"/>
                    </a:lnTo>
                    <a:lnTo>
                      <a:pt x="0" y="84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1" y="118"/>
                    </a:lnTo>
                    <a:lnTo>
                      <a:pt x="5" y="120"/>
                    </a:lnTo>
                    <a:lnTo>
                      <a:pt x="19" y="120"/>
                    </a:lnTo>
                    <a:lnTo>
                      <a:pt x="19" y="120"/>
                    </a:lnTo>
                    <a:lnTo>
                      <a:pt x="23" y="131"/>
                    </a:lnTo>
                    <a:lnTo>
                      <a:pt x="28" y="141"/>
                    </a:lnTo>
                    <a:lnTo>
                      <a:pt x="17" y="152"/>
                    </a:lnTo>
                    <a:lnTo>
                      <a:pt x="17" y="152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39" y="181"/>
                    </a:lnTo>
                    <a:lnTo>
                      <a:pt x="39" y="181"/>
                    </a:lnTo>
                    <a:lnTo>
                      <a:pt x="42" y="182"/>
                    </a:lnTo>
                    <a:lnTo>
                      <a:pt x="46" y="181"/>
                    </a:lnTo>
                    <a:lnTo>
                      <a:pt x="57" y="170"/>
                    </a:lnTo>
                    <a:lnTo>
                      <a:pt x="57" y="170"/>
                    </a:lnTo>
                    <a:lnTo>
                      <a:pt x="67" y="175"/>
                    </a:lnTo>
                    <a:lnTo>
                      <a:pt x="78" y="179"/>
                    </a:lnTo>
                    <a:lnTo>
                      <a:pt x="78" y="193"/>
                    </a:lnTo>
                    <a:lnTo>
                      <a:pt x="78" y="193"/>
                    </a:lnTo>
                    <a:lnTo>
                      <a:pt x="80" y="197"/>
                    </a:lnTo>
                    <a:lnTo>
                      <a:pt x="84" y="199"/>
                    </a:lnTo>
                    <a:lnTo>
                      <a:pt x="114" y="199"/>
                    </a:lnTo>
                    <a:lnTo>
                      <a:pt x="114" y="199"/>
                    </a:lnTo>
                    <a:lnTo>
                      <a:pt x="117" y="197"/>
                    </a:lnTo>
                    <a:lnTo>
                      <a:pt x="119" y="193"/>
                    </a:lnTo>
                    <a:lnTo>
                      <a:pt x="119" y="179"/>
                    </a:lnTo>
                    <a:lnTo>
                      <a:pt x="119" y="179"/>
                    </a:lnTo>
                    <a:lnTo>
                      <a:pt x="130" y="175"/>
                    </a:lnTo>
                    <a:lnTo>
                      <a:pt x="141" y="170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3" y="182"/>
                    </a:lnTo>
                    <a:lnTo>
                      <a:pt x="157" y="181"/>
                    </a:lnTo>
                    <a:lnTo>
                      <a:pt x="178" y="159"/>
                    </a:lnTo>
                    <a:lnTo>
                      <a:pt x="178" y="159"/>
                    </a:lnTo>
                    <a:lnTo>
                      <a:pt x="180" y="156"/>
                    </a:lnTo>
                    <a:lnTo>
                      <a:pt x="178" y="152"/>
                    </a:lnTo>
                    <a:lnTo>
                      <a:pt x="169" y="141"/>
                    </a:lnTo>
                    <a:lnTo>
                      <a:pt x="169" y="141"/>
                    </a:lnTo>
                    <a:lnTo>
                      <a:pt x="175" y="131"/>
                    </a:lnTo>
                    <a:lnTo>
                      <a:pt x="178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6" y="118"/>
                    </a:lnTo>
                    <a:lnTo>
                      <a:pt x="198" y="115"/>
                    </a:lnTo>
                    <a:lnTo>
                      <a:pt x="198" y="84"/>
                    </a:lnTo>
                    <a:lnTo>
                      <a:pt x="198" y="84"/>
                    </a:lnTo>
                    <a:lnTo>
                      <a:pt x="196" y="81"/>
                    </a:lnTo>
                    <a:lnTo>
                      <a:pt x="192" y="79"/>
                    </a:lnTo>
                    <a:lnTo>
                      <a:pt x="192" y="79"/>
                    </a:lnTo>
                    <a:close/>
                    <a:moveTo>
                      <a:pt x="98" y="157"/>
                    </a:moveTo>
                    <a:lnTo>
                      <a:pt x="98" y="157"/>
                    </a:lnTo>
                    <a:lnTo>
                      <a:pt x="87" y="156"/>
                    </a:lnTo>
                    <a:lnTo>
                      <a:pt x="76" y="154"/>
                    </a:lnTo>
                    <a:lnTo>
                      <a:pt x="66" y="149"/>
                    </a:lnTo>
                    <a:lnTo>
                      <a:pt x="57" y="141"/>
                    </a:lnTo>
                    <a:lnTo>
                      <a:pt x="50" y="132"/>
                    </a:lnTo>
                    <a:lnTo>
                      <a:pt x="44" y="122"/>
                    </a:lnTo>
                    <a:lnTo>
                      <a:pt x="42" y="111"/>
                    </a:lnTo>
                    <a:lnTo>
                      <a:pt x="41" y="100"/>
                    </a:lnTo>
                    <a:lnTo>
                      <a:pt x="41" y="100"/>
                    </a:lnTo>
                    <a:lnTo>
                      <a:pt x="42" y="88"/>
                    </a:lnTo>
                    <a:lnTo>
                      <a:pt x="44" y="77"/>
                    </a:lnTo>
                    <a:lnTo>
                      <a:pt x="50" y="68"/>
                    </a:lnTo>
                    <a:lnTo>
                      <a:pt x="57" y="59"/>
                    </a:lnTo>
                    <a:lnTo>
                      <a:pt x="66" y="52"/>
                    </a:lnTo>
                    <a:lnTo>
                      <a:pt x="76" y="47"/>
                    </a:lnTo>
                    <a:lnTo>
                      <a:pt x="87" y="43"/>
                    </a:lnTo>
                    <a:lnTo>
                      <a:pt x="98" y="41"/>
                    </a:lnTo>
                    <a:lnTo>
                      <a:pt x="98" y="41"/>
                    </a:lnTo>
                    <a:lnTo>
                      <a:pt x="110" y="43"/>
                    </a:lnTo>
                    <a:lnTo>
                      <a:pt x="121" y="47"/>
                    </a:lnTo>
                    <a:lnTo>
                      <a:pt x="130" y="52"/>
                    </a:lnTo>
                    <a:lnTo>
                      <a:pt x="139" y="59"/>
                    </a:lnTo>
                    <a:lnTo>
                      <a:pt x="146" y="68"/>
                    </a:lnTo>
                    <a:lnTo>
                      <a:pt x="151" y="77"/>
                    </a:lnTo>
                    <a:lnTo>
                      <a:pt x="155" y="88"/>
                    </a:lnTo>
                    <a:lnTo>
                      <a:pt x="157" y="100"/>
                    </a:lnTo>
                    <a:lnTo>
                      <a:pt x="157" y="100"/>
                    </a:lnTo>
                    <a:lnTo>
                      <a:pt x="155" y="111"/>
                    </a:lnTo>
                    <a:lnTo>
                      <a:pt x="151" y="122"/>
                    </a:lnTo>
                    <a:lnTo>
                      <a:pt x="146" y="132"/>
                    </a:lnTo>
                    <a:lnTo>
                      <a:pt x="139" y="141"/>
                    </a:lnTo>
                    <a:lnTo>
                      <a:pt x="130" y="149"/>
                    </a:lnTo>
                    <a:lnTo>
                      <a:pt x="121" y="154"/>
                    </a:lnTo>
                    <a:lnTo>
                      <a:pt x="110" y="156"/>
                    </a:lnTo>
                    <a:lnTo>
                      <a:pt x="98" y="157"/>
                    </a:lnTo>
                    <a:lnTo>
                      <a:pt x="98" y="15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000">
                  <a:latin typeface="+mn-ea"/>
                </a:endParaRPr>
              </a:p>
            </p:txBody>
          </p: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6BE0CF99-0973-47AC-A09B-D2422BA3EC1B}"/>
                  </a:ext>
                </a:extLst>
              </p:cNvPr>
              <p:cNvGrpSpPr/>
              <p:nvPr/>
            </p:nvGrpSpPr>
            <p:grpSpPr>
              <a:xfrm>
                <a:off x="6836702" y="4983744"/>
                <a:ext cx="262598" cy="262598"/>
                <a:chOff x="3638324" y="2403807"/>
                <a:chExt cx="492136" cy="492136"/>
              </a:xfrm>
            </p:grpSpPr>
            <p:sp>
              <p:nvSpPr>
                <p:cNvPr id="73" name="타원 72">
                  <a:extLst>
                    <a:ext uri="{FF2B5EF4-FFF2-40B4-BE49-F238E27FC236}">
                      <a16:creationId xmlns:a16="http://schemas.microsoft.com/office/drawing/2014/main" id="{CFF775B6-3B87-41D6-BF53-DA4D51319721}"/>
                    </a:ext>
                  </a:extLst>
                </p:cNvPr>
                <p:cNvSpPr/>
                <p:nvPr/>
              </p:nvSpPr>
              <p:spPr>
                <a:xfrm rot="1048519">
                  <a:off x="3638324" y="2403807"/>
                  <a:ext cx="492136" cy="492136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  <p:sp>
              <p:nvSpPr>
                <p:cNvPr id="74" name="타원 73">
                  <a:extLst>
                    <a:ext uri="{FF2B5EF4-FFF2-40B4-BE49-F238E27FC236}">
                      <a16:creationId xmlns:a16="http://schemas.microsoft.com/office/drawing/2014/main" id="{3C1748EF-EEBD-433C-ADAA-9A08B83D9FF2}"/>
                    </a:ext>
                  </a:extLst>
                </p:cNvPr>
                <p:cNvSpPr/>
                <p:nvPr/>
              </p:nvSpPr>
              <p:spPr>
                <a:xfrm rot="1048519">
                  <a:off x="3701424" y="2466908"/>
                  <a:ext cx="365938" cy="365936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</a:ln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sz="2000">
                    <a:latin typeface="+mn-ea"/>
                  </a:endParaRPr>
                </a:p>
              </p:txBody>
            </p:sp>
          </p:grpSp>
        </p:grpSp>
      </p:grpSp>
      <p:sp>
        <p:nvSpPr>
          <p:cNvPr id="178" name="모서리가 둥근 직사각형 206">
            <a:extLst>
              <a:ext uri="{FF2B5EF4-FFF2-40B4-BE49-F238E27FC236}">
                <a16:creationId xmlns:a16="http://schemas.microsoft.com/office/drawing/2014/main" id="{16A02EEB-44BA-4F08-857D-C558215D1AE4}"/>
              </a:ext>
            </a:extLst>
          </p:cNvPr>
          <p:cNvSpPr/>
          <p:nvPr/>
        </p:nvSpPr>
        <p:spPr>
          <a:xfrm>
            <a:off x="6751810" y="1410828"/>
            <a:ext cx="4047909" cy="721507"/>
          </a:xfrm>
          <a:prstGeom prst="roundRect">
            <a:avLst>
              <a:gd name="adj" fmla="val 9904"/>
            </a:avLst>
          </a:prstGeom>
          <a:solidFill>
            <a:srgbClr val="CC3300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63500" dist="127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FFFF00"/>
                </a:solidFill>
                <a:latin typeface="+mn-ea"/>
              </a:rPr>
              <a:t>Live Footages</a:t>
            </a:r>
            <a:endParaRPr lang="ko-KR" altLang="en-US" sz="2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90564A9-FCAB-48EB-9BA8-579F5A3EDB42}"/>
              </a:ext>
            </a:extLst>
          </p:cNvPr>
          <p:cNvSpPr/>
          <p:nvPr/>
        </p:nvSpPr>
        <p:spPr>
          <a:xfrm>
            <a:off x="146259" y="2941238"/>
            <a:ext cx="3645329" cy="293386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noFill/>
              <a:latin typeface="+mn-ea"/>
            </a:endParaRPr>
          </a:p>
        </p:txBody>
      </p:sp>
      <p:grpSp>
        <p:nvGrpSpPr>
          <p:cNvPr id="180" name="그룹 40">
            <a:extLst>
              <a:ext uri="{FF2B5EF4-FFF2-40B4-BE49-F238E27FC236}">
                <a16:creationId xmlns:a16="http://schemas.microsoft.com/office/drawing/2014/main" id="{E8F3BA17-FA16-4BD4-9A90-E2F21759B36E}"/>
              </a:ext>
            </a:extLst>
          </p:cNvPr>
          <p:cNvGrpSpPr/>
          <p:nvPr/>
        </p:nvGrpSpPr>
        <p:grpSpPr>
          <a:xfrm>
            <a:off x="362648" y="855361"/>
            <a:ext cx="5624992" cy="1683384"/>
            <a:chOff x="3868664" y="1656388"/>
            <a:chExt cx="2688299" cy="845046"/>
          </a:xfrm>
          <a:solidFill>
            <a:srgbClr val="9999FF"/>
          </a:solidFill>
        </p:grpSpPr>
        <p:sp>
          <p:nvSpPr>
            <p:cNvPr id="181" name="모서리가 둥근 직사각형 222">
              <a:extLst>
                <a:ext uri="{FF2B5EF4-FFF2-40B4-BE49-F238E27FC236}">
                  <a16:creationId xmlns:a16="http://schemas.microsoft.com/office/drawing/2014/main" id="{0CE57790-9CCE-4ED8-A6C7-3DE8704040B8}"/>
                </a:ext>
              </a:extLst>
            </p:cNvPr>
            <p:cNvSpPr/>
            <p:nvPr/>
          </p:nvSpPr>
          <p:spPr>
            <a:xfrm>
              <a:off x="3868664" y="1656388"/>
              <a:ext cx="2688299" cy="845046"/>
            </a:xfrm>
            <a:prstGeom prst="roundRect">
              <a:avLst>
                <a:gd name="adj" fmla="val 9904"/>
              </a:avLst>
            </a:prstGeom>
            <a:grpFill/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635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accent4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184" name="직사각형 183">
              <a:extLst>
                <a:ext uri="{FF2B5EF4-FFF2-40B4-BE49-F238E27FC236}">
                  <a16:creationId xmlns:a16="http://schemas.microsoft.com/office/drawing/2014/main" id="{E8320104-3124-4B96-A941-4EA34AA0C98B}"/>
                </a:ext>
              </a:extLst>
            </p:cNvPr>
            <p:cNvSpPr/>
            <p:nvPr/>
          </p:nvSpPr>
          <p:spPr>
            <a:xfrm>
              <a:off x="3899391" y="1904759"/>
              <a:ext cx="573490" cy="364832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On-SET </a:t>
              </a:r>
            </a:p>
            <a:p>
              <a:endParaRPr lang="en-US" altLang="ko-KR" sz="1200" b="1" dirty="0">
                <a:solidFill>
                  <a:schemeClr val="bg1"/>
                </a:solidFill>
                <a:latin typeface="+mn-ea"/>
              </a:endParaRPr>
            </a:p>
            <a:p>
              <a:endParaRPr lang="en-US" altLang="ko-KR" sz="1200" b="1" dirty="0">
                <a:solidFill>
                  <a:schemeClr val="bg1"/>
                </a:solidFill>
                <a:latin typeface="+mn-ea"/>
              </a:endParaRPr>
            </a:p>
            <a:p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Viz 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촬영</a:t>
              </a:r>
              <a:endParaRPr lang="en-US" altLang="ko-KR" sz="1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AEC4069-38C9-4FD0-AD26-CE37F1A849A9}"/>
              </a:ext>
            </a:extLst>
          </p:cNvPr>
          <p:cNvGrpSpPr/>
          <p:nvPr/>
        </p:nvGrpSpPr>
        <p:grpSpPr>
          <a:xfrm>
            <a:off x="1450975" y="912178"/>
            <a:ext cx="4369971" cy="1599207"/>
            <a:chOff x="6802036" y="1165569"/>
            <a:chExt cx="5043119" cy="1280082"/>
          </a:xfrm>
        </p:grpSpPr>
        <p:pic>
          <p:nvPicPr>
            <p:cNvPr id="162" name="그림 161">
              <a:extLst>
                <a:ext uri="{FF2B5EF4-FFF2-40B4-BE49-F238E27FC236}">
                  <a16:creationId xmlns:a16="http://schemas.microsoft.com/office/drawing/2014/main" id="{F03E7E97-365D-4AFA-9507-5FF267B4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036" y="1843139"/>
              <a:ext cx="1230585" cy="602512"/>
            </a:xfrm>
            <a:prstGeom prst="rect">
              <a:avLst/>
            </a:prstGeom>
          </p:spPr>
        </p:pic>
        <p:pic>
          <p:nvPicPr>
            <p:cNvPr id="163" name="그림 162">
              <a:extLst>
                <a:ext uri="{FF2B5EF4-FFF2-40B4-BE49-F238E27FC236}">
                  <a16:creationId xmlns:a16="http://schemas.microsoft.com/office/drawing/2014/main" id="{D37B3CB1-564E-415E-A839-6A0223BD0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792" y="1833459"/>
              <a:ext cx="1195102" cy="606334"/>
            </a:xfrm>
            <a:prstGeom prst="rect">
              <a:avLst/>
            </a:prstGeom>
          </p:spPr>
        </p:pic>
        <p:pic>
          <p:nvPicPr>
            <p:cNvPr id="164" name="그림 163" descr="텍스트이(가) 표시된 사진&#10;&#10;자동 생성된 설명">
              <a:extLst>
                <a:ext uri="{FF2B5EF4-FFF2-40B4-BE49-F238E27FC236}">
                  <a16:creationId xmlns:a16="http://schemas.microsoft.com/office/drawing/2014/main" id="{724C0B80-2441-451D-AAA3-D8524EA5D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361" y="1834555"/>
              <a:ext cx="1199921" cy="599649"/>
            </a:xfrm>
            <a:prstGeom prst="rect">
              <a:avLst/>
            </a:prstGeom>
          </p:spPr>
        </p:pic>
        <p:pic>
          <p:nvPicPr>
            <p:cNvPr id="165" name="그림 164" descr="사람, 바닥이(가) 표시된 사진&#10;&#10;자동 생성된 설명">
              <a:extLst>
                <a:ext uri="{FF2B5EF4-FFF2-40B4-BE49-F238E27FC236}">
                  <a16:creationId xmlns:a16="http://schemas.microsoft.com/office/drawing/2014/main" id="{2F89B7A5-D654-4957-AE9C-CB9825F0F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036" y="1165569"/>
              <a:ext cx="1230585" cy="626844"/>
            </a:xfrm>
            <a:prstGeom prst="rect">
              <a:avLst/>
            </a:prstGeom>
          </p:spPr>
        </p:pic>
        <p:pic>
          <p:nvPicPr>
            <p:cNvPr id="166" name="그림 165" descr="실내, 창문, 사람, 테이블이(가) 표시된 사진&#10;&#10;자동 생성된 설명">
              <a:extLst>
                <a:ext uri="{FF2B5EF4-FFF2-40B4-BE49-F238E27FC236}">
                  <a16:creationId xmlns:a16="http://schemas.microsoft.com/office/drawing/2014/main" id="{469F32DC-3EF5-4071-ADFF-9FBA004E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679" y="1168318"/>
              <a:ext cx="1195102" cy="616562"/>
            </a:xfrm>
            <a:prstGeom prst="rect">
              <a:avLst/>
            </a:prstGeom>
          </p:spPr>
        </p:pic>
        <p:pic>
          <p:nvPicPr>
            <p:cNvPr id="167" name="그림 166" descr="실내, 보트이(가) 표시된 사진&#10;&#10;자동 생성된 설명">
              <a:extLst>
                <a:ext uri="{FF2B5EF4-FFF2-40B4-BE49-F238E27FC236}">
                  <a16:creationId xmlns:a16="http://schemas.microsoft.com/office/drawing/2014/main" id="{0E5FB610-808D-46FF-8AA3-77A40DF1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689" y="1176155"/>
              <a:ext cx="1190593" cy="616258"/>
            </a:xfrm>
            <a:prstGeom prst="rect">
              <a:avLst/>
            </a:prstGeom>
          </p:spPr>
        </p:pic>
        <p:pic>
          <p:nvPicPr>
            <p:cNvPr id="168" name="그림 167" descr="사람이(가) 표시된 사진&#10;&#10;자동 생성된 설명">
              <a:extLst>
                <a:ext uri="{FF2B5EF4-FFF2-40B4-BE49-F238E27FC236}">
                  <a16:creationId xmlns:a16="http://schemas.microsoft.com/office/drawing/2014/main" id="{3AA45D33-D444-4980-A4A5-E07934DF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11" y="1839790"/>
              <a:ext cx="1230585" cy="604902"/>
            </a:xfrm>
            <a:prstGeom prst="rect">
              <a:avLst/>
            </a:prstGeom>
          </p:spPr>
        </p:pic>
        <p:pic>
          <p:nvPicPr>
            <p:cNvPr id="169" name="그림 168" descr="사람이(가) 표시된 사진&#10;&#10;자동 생성된 설명">
              <a:extLst>
                <a:ext uri="{FF2B5EF4-FFF2-40B4-BE49-F238E27FC236}">
                  <a16:creationId xmlns:a16="http://schemas.microsoft.com/office/drawing/2014/main" id="{90EBCF49-3B99-4772-8C89-C940B987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031" y="1186886"/>
              <a:ext cx="1233124" cy="616562"/>
            </a:xfrm>
            <a:prstGeom prst="rect">
              <a:avLst/>
            </a:prstGeom>
          </p:spPr>
        </p:pic>
      </p:grpSp>
      <p:pic>
        <p:nvPicPr>
          <p:cNvPr id="7" name="Picture 2" descr="Nuke Foundry Visionmongers Nuke Adobe After Effects를 합성하는 시각 효과, 로고, 웃는 png  | PNGEgg">
            <a:extLst>
              <a:ext uri="{FF2B5EF4-FFF2-40B4-BE49-F238E27FC236}">
                <a16:creationId xmlns:a16="http://schemas.microsoft.com/office/drawing/2014/main" id="{840CBB62-57D5-433B-A592-E800B461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50" y="4123358"/>
            <a:ext cx="601766" cy="6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연결선: 꺾임 11">
            <a:extLst>
              <a:ext uri="{FF2B5EF4-FFF2-40B4-BE49-F238E27FC236}">
                <a16:creationId xmlns:a16="http://schemas.microsoft.com/office/drawing/2014/main" id="{81957144-4389-47CA-8D76-EC14C3AD6089}"/>
              </a:ext>
            </a:extLst>
          </p:cNvPr>
          <p:cNvCxnSpPr>
            <a:stCxn id="113" idx="0"/>
            <a:endCxn id="121" idx="1"/>
          </p:cNvCxnSpPr>
          <p:nvPr/>
        </p:nvCxnSpPr>
        <p:spPr>
          <a:xfrm rot="5400000" flipH="1" flipV="1">
            <a:off x="1099168" y="3718922"/>
            <a:ext cx="643360" cy="64069"/>
          </a:xfrm>
          <a:prstGeom prst="bentConnector2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연결선: 꺾임 106">
            <a:extLst>
              <a:ext uri="{FF2B5EF4-FFF2-40B4-BE49-F238E27FC236}">
                <a16:creationId xmlns:a16="http://schemas.microsoft.com/office/drawing/2014/main" id="{D585D8A9-44E7-4334-8D28-77DB83964F4E}"/>
              </a:ext>
            </a:extLst>
          </p:cNvPr>
          <p:cNvCxnSpPr>
            <a:cxnSpLocks/>
            <a:stCxn id="113" idx="2"/>
            <a:endCxn id="81" idx="1"/>
          </p:cNvCxnSpPr>
          <p:nvPr/>
        </p:nvCxnSpPr>
        <p:spPr>
          <a:xfrm rot="16200000" flipH="1">
            <a:off x="1130830" y="5052126"/>
            <a:ext cx="585595" cy="69627"/>
          </a:xfrm>
          <a:prstGeom prst="bentConnector2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연결선: 꺾임 109">
            <a:extLst>
              <a:ext uri="{FF2B5EF4-FFF2-40B4-BE49-F238E27FC236}">
                <a16:creationId xmlns:a16="http://schemas.microsoft.com/office/drawing/2014/main" id="{4A2B9803-E19F-4DDC-B985-88957B17D580}"/>
              </a:ext>
            </a:extLst>
          </p:cNvPr>
          <p:cNvCxnSpPr>
            <a:cxnSpLocks/>
            <a:stCxn id="121" idx="3"/>
            <a:endCxn id="131" idx="1"/>
          </p:cNvCxnSpPr>
          <p:nvPr/>
        </p:nvCxnSpPr>
        <p:spPr>
          <a:xfrm>
            <a:off x="3560516" y="3429276"/>
            <a:ext cx="384433" cy="1001882"/>
          </a:xfrm>
          <a:prstGeom prst="bentConnector3">
            <a:avLst>
              <a:gd name="adj1" fmla="val 50000"/>
            </a:avLst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연결선: 꺾임 117">
            <a:extLst>
              <a:ext uri="{FF2B5EF4-FFF2-40B4-BE49-F238E27FC236}">
                <a16:creationId xmlns:a16="http://schemas.microsoft.com/office/drawing/2014/main" id="{0BE0A50A-7DB3-491F-899E-B7EE534F41CC}"/>
              </a:ext>
            </a:extLst>
          </p:cNvPr>
          <p:cNvCxnSpPr>
            <a:cxnSpLocks/>
            <a:stCxn id="81" idx="3"/>
            <a:endCxn id="131" idx="1"/>
          </p:cNvCxnSpPr>
          <p:nvPr/>
        </p:nvCxnSpPr>
        <p:spPr>
          <a:xfrm flipV="1">
            <a:off x="3566074" y="4431158"/>
            <a:ext cx="378875" cy="948580"/>
          </a:xfrm>
          <a:prstGeom prst="bentConnector3">
            <a:avLst>
              <a:gd name="adj1" fmla="val 50000"/>
            </a:avLst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연결선: 꺾임 124">
            <a:extLst>
              <a:ext uri="{FF2B5EF4-FFF2-40B4-BE49-F238E27FC236}">
                <a16:creationId xmlns:a16="http://schemas.microsoft.com/office/drawing/2014/main" id="{E63B9076-0343-479D-8F0A-B993FCD94256}"/>
              </a:ext>
            </a:extLst>
          </p:cNvPr>
          <p:cNvCxnSpPr>
            <a:cxnSpLocks/>
            <a:stCxn id="97" idx="2"/>
            <a:endCxn id="131" idx="0"/>
          </p:cNvCxnSpPr>
          <p:nvPr/>
        </p:nvCxnSpPr>
        <p:spPr>
          <a:xfrm rot="16200000" flipH="1">
            <a:off x="4641916" y="3713553"/>
            <a:ext cx="713699" cy="1"/>
          </a:xfrm>
          <a:prstGeom prst="bentConnector3">
            <a:avLst>
              <a:gd name="adj1" fmla="val 50000"/>
            </a:avLst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연결선: 꺾임 125">
            <a:extLst>
              <a:ext uri="{FF2B5EF4-FFF2-40B4-BE49-F238E27FC236}">
                <a16:creationId xmlns:a16="http://schemas.microsoft.com/office/drawing/2014/main" id="{73AE5119-D5AE-4936-9545-5F5E3AB968FD}"/>
              </a:ext>
            </a:extLst>
          </p:cNvPr>
          <p:cNvCxnSpPr>
            <a:cxnSpLocks/>
            <a:stCxn id="131" idx="3"/>
            <a:endCxn id="136" idx="1"/>
          </p:cNvCxnSpPr>
          <p:nvPr/>
        </p:nvCxnSpPr>
        <p:spPr>
          <a:xfrm flipV="1">
            <a:off x="6052582" y="3529275"/>
            <a:ext cx="147438" cy="901883"/>
          </a:xfrm>
          <a:prstGeom prst="bentConnector3">
            <a:avLst>
              <a:gd name="adj1" fmla="val 50000"/>
            </a:avLst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연결선: 꺾임 127">
            <a:extLst>
              <a:ext uri="{FF2B5EF4-FFF2-40B4-BE49-F238E27FC236}">
                <a16:creationId xmlns:a16="http://schemas.microsoft.com/office/drawing/2014/main" id="{9547AB43-D2CC-4C0E-92E6-F59BEFB7FC96}"/>
              </a:ext>
            </a:extLst>
          </p:cNvPr>
          <p:cNvCxnSpPr>
            <a:cxnSpLocks/>
            <a:stCxn id="131" idx="3"/>
            <a:endCxn id="141" idx="1"/>
          </p:cNvCxnSpPr>
          <p:nvPr/>
        </p:nvCxnSpPr>
        <p:spPr>
          <a:xfrm>
            <a:off x="6052582" y="4431158"/>
            <a:ext cx="165841" cy="952282"/>
          </a:xfrm>
          <a:prstGeom prst="bentConnector3">
            <a:avLst>
              <a:gd name="adj1" fmla="val 50000"/>
            </a:avLst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연결선: 꺾임 154">
            <a:extLst>
              <a:ext uri="{FF2B5EF4-FFF2-40B4-BE49-F238E27FC236}">
                <a16:creationId xmlns:a16="http://schemas.microsoft.com/office/drawing/2014/main" id="{8E91FF0C-A7EF-4CE7-88A4-E42F0F604455}"/>
              </a:ext>
            </a:extLst>
          </p:cNvPr>
          <p:cNvCxnSpPr>
            <a:cxnSpLocks/>
            <a:stCxn id="136" idx="3"/>
            <a:endCxn id="146" idx="0"/>
          </p:cNvCxnSpPr>
          <p:nvPr/>
        </p:nvCxnSpPr>
        <p:spPr>
          <a:xfrm>
            <a:off x="8307653" y="3529275"/>
            <a:ext cx="470132" cy="547778"/>
          </a:xfrm>
          <a:prstGeom prst="bentConnector2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연결선: 꺾임 155">
            <a:extLst>
              <a:ext uri="{FF2B5EF4-FFF2-40B4-BE49-F238E27FC236}">
                <a16:creationId xmlns:a16="http://schemas.microsoft.com/office/drawing/2014/main" id="{4E4775DB-7451-4199-B670-5288BC621A06}"/>
              </a:ext>
            </a:extLst>
          </p:cNvPr>
          <p:cNvCxnSpPr>
            <a:cxnSpLocks/>
            <a:stCxn id="141" idx="3"/>
            <a:endCxn id="146" idx="2"/>
          </p:cNvCxnSpPr>
          <p:nvPr/>
        </p:nvCxnSpPr>
        <p:spPr>
          <a:xfrm flipV="1">
            <a:off x="8326056" y="4798560"/>
            <a:ext cx="451729" cy="584880"/>
          </a:xfrm>
          <a:prstGeom prst="bentConnector2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연결선: 꺾임 160">
            <a:extLst>
              <a:ext uri="{FF2B5EF4-FFF2-40B4-BE49-F238E27FC236}">
                <a16:creationId xmlns:a16="http://schemas.microsoft.com/office/drawing/2014/main" id="{912D46C0-2162-4B6D-A24E-62BBE83D17C9}"/>
              </a:ext>
            </a:extLst>
          </p:cNvPr>
          <p:cNvCxnSpPr>
            <a:cxnSpLocks/>
            <a:endCxn id="151" idx="1"/>
          </p:cNvCxnSpPr>
          <p:nvPr/>
        </p:nvCxnSpPr>
        <p:spPr>
          <a:xfrm flipV="1">
            <a:off x="9827368" y="4425108"/>
            <a:ext cx="175681" cy="8466"/>
          </a:xfrm>
          <a:prstGeom prst="bentConnector3">
            <a:avLst>
              <a:gd name="adj1" fmla="val 50000"/>
            </a:avLst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연결선: 꺾임 171">
            <a:extLst>
              <a:ext uri="{FF2B5EF4-FFF2-40B4-BE49-F238E27FC236}">
                <a16:creationId xmlns:a16="http://schemas.microsoft.com/office/drawing/2014/main" id="{918B1142-014A-426C-8AB5-6245696E2033}"/>
              </a:ext>
            </a:extLst>
          </p:cNvPr>
          <p:cNvCxnSpPr>
            <a:cxnSpLocks/>
            <a:stCxn id="178" idx="3"/>
            <a:endCxn id="151" idx="0"/>
          </p:cNvCxnSpPr>
          <p:nvPr/>
        </p:nvCxnSpPr>
        <p:spPr>
          <a:xfrm>
            <a:off x="10799719" y="1771582"/>
            <a:ext cx="257147" cy="2292772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연결선: 꺾임 172">
            <a:extLst>
              <a:ext uri="{FF2B5EF4-FFF2-40B4-BE49-F238E27FC236}">
                <a16:creationId xmlns:a16="http://schemas.microsoft.com/office/drawing/2014/main" id="{B3B6974C-2E1D-4675-8236-1F672D5B6A27}"/>
              </a:ext>
            </a:extLst>
          </p:cNvPr>
          <p:cNvCxnSpPr>
            <a:cxnSpLocks/>
            <a:stCxn id="178" idx="2"/>
            <a:endCxn id="136" idx="0"/>
          </p:cNvCxnSpPr>
          <p:nvPr/>
        </p:nvCxnSpPr>
        <p:spPr>
          <a:xfrm rot="5400000">
            <a:off x="7496708" y="1889464"/>
            <a:ext cx="1036186" cy="152192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연결선: 꺾임 173">
            <a:extLst>
              <a:ext uri="{FF2B5EF4-FFF2-40B4-BE49-F238E27FC236}">
                <a16:creationId xmlns:a16="http://schemas.microsoft.com/office/drawing/2014/main" id="{8AC16248-8E1F-482C-8C6C-2EE1BDD2DAA9}"/>
              </a:ext>
            </a:extLst>
          </p:cNvPr>
          <p:cNvCxnSpPr>
            <a:cxnSpLocks/>
            <a:stCxn id="113" idx="1"/>
            <a:endCxn id="96" idx="0"/>
          </p:cNvCxnSpPr>
          <p:nvPr/>
        </p:nvCxnSpPr>
        <p:spPr>
          <a:xfrm rot="10800000" flipH="1" flipV="1">
            <a:off x="334997" y="4433390"/>
            <a:ext cx="1010478" cy="1552522"/>
          </a:xfrm>
          <a:prstGeom prst="bentConnector4">
            <a:avLst>
              <a:gd name="adj1" fmla="val -10474"/>
              <a:gd name="adj2" fmla="val 61618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연결선: 꺾임 174">
            <a:extLst>
              <a:ext uri="{FF2B5EF4-FFF2-40B4-BE49-F238E27FC236}">
                <a16:creationId xmlns:a16="http://schemas.microsoft.com/office/drawing/2014/main" id="{59EDB842-9EFE-4BB1-BAAD-8E1732E26B4C}"/>
              </a:ext>
            </a:extLst>
          </p:cNvPr>
          <p:cNvCxnSpPr>
            <a:cxnSpLocks/>
            <a:stCxn id="81" idx="2"/>
            <a:endCxn id="96" idx="3"/>
          </p:cNvCxnSpPr>
          <p:nvPr/>
        </p:nvCxnSpPr>
        <p:spPr>
          <a:xfrm rot="5400000">
            <a:off x="2152688" y="5987095"/>
            <a:ext cx="606175" cy="112967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2" descr="게임별곡 500만 게임개발자들의 필수품 언리얼 엔진 | 한경닷컴">
            <a:extLst>
              <a:ext uri="{FF2B5EF4-FFF2-40B4-BE49-F238E27FC236}">
                <a16:creationId xmlns:a16="http://schemas.microsoft.com/office/drawing/2014/main" id="{66223A09-AB7F-49C6-BF3A-ECD072AAE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40" y="3130863"/>
            <a:ext cx="582603" cy="5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mblogthumb4.phinf.naver.net/MjAxODEwMjVfMTgy/MD...">
            <a:extLst>
              <a:ext uri="{FF2B5EF4-FFF2-40B4-BE49-F238E27FC236}">
                <a16:creationId xmlns:a16="http://schemas.microsoft.com/office/drawing/2014/main" id="{3A1C401D-51A7-4296-BACA-370D092F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17" y="4122951"/>
            <a:ext cx="590360" cy="60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mblogthumb4.phinf.naver.net/MjAxODEwMjVfMTgy/MD...">
            <a:extLst>
              <a:ext uri="{FF2B5EF4-FFF2-40B4-BE49-F238E27FC236}">
                <a16:creationId xmlns:a16="http://schemas.microsoft.com/office/drawing/2014/main" id="{4ADDFCBF-A956-4D85-97F0-B2C40093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08" y="3129450"/>
            <a:ext cx="590360" cy="5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C0E47CF3-2ABD-4E38-A92F-D22A98D87E0D}"/>
              </a:ext>
            </a:extLst>
          </p:cNvPr>
          <p:cNvSpPr txBox="1"/>
          <p:nvPr/>
        </p:nvSpPr>
        <p:spPr>
          <a:xfrm>
            <a:off x="307328" y="81339"/>
            <a:ext cx="6639572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spc="300" dirty="0">
                <a:solidFill>
                  <a:srgbClr val="00B050"/>
                </a:solidFill>
                <a:latin typeface="+mj-ea"/>
                <a:ea typeface="+mj-ea"/>
                <a:cs typeface="Calibri Light" panose="020F0302020204030204" pitchFamily="34" charset="0"/>
              </a:rPr>
              <a:t>Eon’s </a:t>
            </a:r>
            <a:r>
              <a:rPr lang="en-US" altLang="ko-KR" sz="2800" spc="300" dirty="0" err="1">
                <a:solidFill>
                  <a:srgbClr val="00B050"/>
                </a:solidFill>
                <a:latin typeface="+mj-ea"/>
                <a:ea typeface="+mj-ea"/>
                <a:cs typeface="Calibri Light" panose="020F0302020204030204" pitchFamily="34" charset="0"/>
              </a:rPr>
              <a:t>PipeLine</a:t>
            </a:r>
            <a:endParaRPr lang="ko-KR" altLang="en-US" sz="2800" spc="300" dirty="0">
              <a:solidFill>
                <a:schemeClr val="accent3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4DD5F060-FCA2-4D16-9F2C-A3E5C7B94F4B}"/>
              </a:ext>
            </a:extLst>
          </p:cNvPr>
          <p:cNvCxnSpPr>
            <a:cxnSpLocks/>
          </p:cNvCxnSpPr>
          <p:nvPr/>
        </p:nvCxnSpPr>
        <p:spPr>
          <a:xfrm>
            <a:off x="465126" y="195689"/>
            <a:ext cx="242970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1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A4E6E426-CF8E-49B9-AE8F-3D5AE25C88E3}"/>
              </a:ext>
            </a:extLst>
          </p:cNvPr>
          <p:cNvSpPr/>
          <p:nvPr/>
        </p:nvSpPr>
        <p:spPr>
          <a:xfrm>
            <a:off x="440802" y="4753953"/>
            <a:ext cx="11484235" cy="18544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 descr="회로이(가) 표시된 사진&#10;&#10;자동 생성된 설명">
            <a:extLst>
              <a:ext uri="{FF2B5EF4-FFF2-40B4-BE49-F238E27FC236}">
                <a16:creationId xmlns:a16="http://schemas.microsoft.com/office/drawing/2014/main" id="{4CAF652E-6B11-4E71-8412-FF41E524F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"/>
          <a:stretch/>
        </p:blipFill>
        <p:spPr>
          <a:xfrm>
            <a:off x="6195674" y="846140"/>
            <a:ext cx="5729364" cy="378864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359283" y="412867"/>
            <a:ext cx="35586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Real time Camera Tracking &amp; Rendering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2338" y="734036"/>
            <a:ext cx="616933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4000" dirty="0">
                <a:solidFill>
                  <a:schemeClr val="bg1"/>
                </a:solidFill>
                <a:latin typeface="+mj-ea"/>
                <a:ea typeface="+mj-ea"/>
              </a:rPr>
              <a:t>Virtual Production Studio</a:t>
            </a:r>
          </a:p>
          <a:p>
            <a:r>
              <a:rPr kumimoji="1" lang="en-US" altLang="ko-KR" sz="4000" dirty="0">
                <a:solidFill>
                  <a:schemeClr val="bg1"/>
                </a:solidFill>
                <a:latin typeface="+mj-ea"/>
                <a:ea typeface="+mj-ea"/>
              </a:rPr>
              <a:t>(A/S </a:t>
            </a:r>
            <a:r>
              <a:rPr kumimoji="1" lang="ko-KR" altLang="en-US" sz="4000" dirty="0">
                <a:solidFill>
                  <a:schemeClr val="bg1"/>
                </a:solidFill>
                <a:latin typeface="+mj-ea"/>
                <a:ea typeface="+mj-ea"/>
              </a:rPr>
              <a:t>제작 환경</a:t>
            </a:r>
            <a:r>
              <a:rPr kumimoji="1" lang="en-US" altLang="ko-KR" sz="4000" dirty="0">
                <a:solidFill>
                  <a:schemeClr val="bg1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401052" y="2127285"/>
            <a:ext cx="43646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규   모 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: </a:t>
            </a:r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가로 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18m x </a:t>
            </a:r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세로 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24m x </a:t>
            </a:r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높이 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9m </a:t>
            </a:r>
          </a:p>
          <a:p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시스템 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: Halide RX </a:t>
            </a:r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시스템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 </a:t>
            </a:r>
            <a:r>
              <a:rPr kumimoji="1" lang="ko-KR" altLang="en-US" sz="1400" dirty="0">
                <a:solidFill>
                  <a:srgbClr val="FFFF00"/>
                </a:solidFill>
                <a:latin typeface="+mj-ea"/>
                <a:ea typeface="+mj-ea"/>
              </a:rPr>
              <a:t>등</a:t>
            </a:r>
            <a:r>
              <a:rPr kumimoji="1" lang="en-US" altLang="ko-KR" sz="1400" dirty="0">
                <a:solidFill>
                  <a:srgbClr val="FFFF00"/>
                </a:solidFill>
                <a:latin typeface="+mj-ea"/>
                <a:ea typeface="+mj-ea"/>
              </a:rPr>
              <a:t> </a:t>
            </a:r>
          </a:p>
        </p:txBody>
      </p:sp>
      <p:pic>
        <p:nvPicPr>
          <p:cNvPr id="2050" name="Picture 2" descr="https://halidefx.com/wp-content/uploads/2017/07/halideBlockDiagram2R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803" y="2984241"/>
            <a:ext cx="5464182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화살표 연결선 11"/>
          <p:cNvCxnSpPr>
            <a:cxnSpLocks/>
          </p:cNvCxnSpPr>
          <p:nvPr/>
        </p:nvCxnSpPr>
        <p:spPr>
          <a:xfrm flipV="1">
            <a:off x="5082642" y="2555323"/>
            <a:ext cx="5043329" cy="730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29" y="4874154"/>
            <a:ext cx="1749796" cy="128318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01240" y="6238834"/>
            <a:ext cx="2665970" cy="25391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accent3"/>
                </a:solidFill>
                <a:latin typeface="+mj-ea"/>
                <a:ea typeface="+mj-ea"/>
              </a:rPr>
              <a:t>Real Time Camera Tracking</a:t>
            </a:r>
            <a:endParaRPr lang="ko-KR" altLang="en-US" sz="105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88494" y="6238834"/>
            <a:ext cx="2604233" cy="25391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accent3"/>
                </a:solidFill>
                <a:latin typeface="+mj-ea"/>
                <a:ea typeface="+mj-ea"/>
              </a:rPr>
              <a:t>Real Time Rendering</a:t>
            </a:r>
            <a:endParaRPr lang="ko-KR" altLang="en-US" sz="105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73" name="오른쪽 화살표 72"/>
          <p:cNvSpPr/>
          <p:nvPr/>
        </p:nvSpPr>
        <p:spPr>
          <a:xfrm>
            <a:off x="3631571" y="5482623"/>
            <a:ext cx="267289" cy="153829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952896" y="6240611"/>
            <a:ext cx="1945582" cy="25391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accent3"/>
                </a:solidFill>
                <a:latin typeface="+mj-ea"/>
                <a:ea typeface="+mj-ea"/>
              </a:rPr>
              <a:t>Real Time VFX</a:t>
            </a:r>
            <a:endParaRPr lang="ko-KR" altLang="en-US" sz="105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95" name="오른쪽 화살표 94"/>
          <p:cNvSpPr/>
          <p:nvPr/>
        </p:nvSpPr>
        <p:spPr>
          <a:xfrm>
            <a:off x="8065078" y="5559537"/>
            <a:ext cx="267289" cy="153829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25091DCE-D4AB-45F2-A2D7-64F732A82A03}"/>
              </a:ext>
            </a:extLst>
          </p:cNvPr>
          <p:cNvSpPr/>
          <p:nvPr/>
        </p:nvSpPr>
        <p:spPr>
          <a:xfrm>
            <a:off x="10329672" y="2119082"/>
            <a:ext cx="602814" cy="58740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tl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Target</a:t>
            </a:r>
            <a:endParaRPr lang="ko-KR" altLang="en-US" sz="900" b="1" dirty="0">
              <a:latin typeface="+mj-ea"/>
              <a:ea typeface="+mj-ea"/>
            </a:endParaRPr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F7AF1B00-B218-4454-A6C7-A9B184965645}"/>
              </a:ext>
            </a:extLst>
          </p:cNvPr>
          <p:cNvCxnSpPr>
            <a:cxnSpLocks/>
          </p:cNvCxnSpPr>
          <p:nvPr/>
        </p:nvCxnSpPr>
        <p:spPr>
          <a:xfrm flipV="1">
            <a:off x="5082642" y="1458801"/>
            <a:ext cx="2011841" cy="18269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7063EB5B-6F9C-4566-AFEA-23C76A89688B}"/>
              </a:ext>
            </a:extLst>
          </p:cNvPr>
          <p:cNvCxnSpPr>
            <a:cxnSpLocks/>
          </p:cNvCxnSpPr>
          <p:nvPr/>
        </p:nvCxnSpPr>
        <p:spPr>
          <a:xfrm flipV="1">
            <a:off x="5071079" y="1830825"/>
            <a:ext cx="3574731" cy="14549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타원 34">
            <a:extLst>
              <a:ext uri="{FF2B5EF4-FFF2-40B4-BE49-F238E27FC236}">
                <a16:creationId xmlns:a16="http://schemas.microsoft.com/office/drawing/2014/main" id="{8DEC4A20-B5DA-4D4E-9F96-5F57F7F68780}"/>
              </a:ext>
            </a:extLst>
          </p:cNvPr>
          <p:cNvSpPr/>
          <p:nvPr/>
        </p:nvSpPr>
        <p:spPr>
          <a:xfrm>
            <a:off x="8651489" y="1233835"/>
            <a:ext cx="602814" cy="58740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tl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Target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EC7FD743-C81D-4111-ABFF-B91BFCE655FA}"/>
              </a:ext>
            </a:extLst>
          </p:cNvPr>
          <p:cNvSpPr/>
          <p:nvPr/>
        </p:nvSpPr>
        <p:spPr>
          <a:xfrm>
            <a:off x="7052483" y="871398"/>
            <a:ext cx="602814" cy="58740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tl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Target</a:t>
            </a:r>
            <a:endParaRPr lang="ko-KR" altLang="en-US" sz="900" b="1" dirty="0">
              <a:latin typeface="+mj-ea"/>
              <a:ea typeface="+mj-ea"/>
            </a:endParaRPr>
          </a:p>
        </p:txBody>
      </p:sp>
      <p:pic>
        <p:nvPicPr>
          <p:cNvPr id="38" name="Picture 4" descr="Previzion 합성">
            <a:extLst>
              <a:ext uri="{FF2B5EF4-FFF2-40B4-BE49-F238E27FC236}">
                <a16:creationId xmlns:a16="http://schemas.microsoft.com/office/drawing/2014/main" id="{CD881908-4681-4130-9C56-7703822E5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6989" y="5022739"/>
            <a:ext cx="2927242" cy="10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F97D1A3-6EF0-40D8-AE23-2E3942FF0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2174" y="4932492"/>
            <a:ext cx="2140312" cy="122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2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308" y="745066"/>
            <a:ext cx="8533691" cy="610402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60321" y="753975"/>
            <a:ext cx="4987711" cy="6104025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15000">
                <a:schemeClr val="bg1">
                  <a:alpha val="40000"/>
                </a:schemeClr>
              </a:gs>
              <a:gs pos="43000">
                <a:schemeClr val="bg1">
                  <a:alpha val="75000"/>
                  <a:lumMod val="100000"/>
                </a:schemeClr>
              </a:gs>
              <a:gs pos="9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180387" y="1103426"/>
            <a:ext cx="35586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1400" dirty="0">
                <a:solidFill>
                  <a:srgbClr val="FFFF00"/>
                </a:solidFill>
                <a:latin typeface="+mn-ea"/>
              </a:rPr>
              <a:t>Full Body + Facial + </a:t>
            </a:r>
          </a:p>
          <a:p>
            <a:r>
              <a:rPr kumimoji="1" lang="en-US" altLang="ko-KR" sz="1400" dirty="0">
                <a:solidFill>
                  <a:srgbClr val="FFFF00"/>
                </a:solidFill>
                <a:latin typeface="+mn-ea"/>
              </a:rPr>
              <a:t>Object Scan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1905029"/>
            <a:ext cx="606213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4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3D Photo </a:t>
            </a:r>
            <a:r>
              <a:rPr kumimoji="1" lang="en-US" altLang="ko-KR" sz="4400" dirty="0">
                <a:latin typeface="+mn-ea"/>
              </a:rPr>
              <a:t>Scan Studio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2560321" y="6068716"/>
            <a:ext cx="43646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규   모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지름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4.5m x 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높이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3m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</a:p>
          <a:p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시스템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Cannon Camera 54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대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/ 3D </a:t>
            </a:r>
            <a:r>
              <a:rPr kumimoji="1"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Scanexpert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2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69" y="1850314"/>
            <a:ext cx="12192000" cy="499877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 rot="5400000">
            <a:off x="5575842" y="-3914109"/>
            <a:ext cx="1021978" cy="12192000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15000">
                <a:schemeClr val="bg1">
                  <a:alpha val="40000"/>
                </a:schemeClr>
              </a:gs>
              <a:gs pos="43000">
                <a:schemeClr val="bg1">
                  <a:alpha val="75000"/>
                  <a:lumMod val="100000"/>
                </a:schemeClr>
              </a:gs>
              <a:gs pos="9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1169633" y="1283017"/>
            <a:ext cx="35586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1400" dirty="0">
                <a:solidFill>
                  <a:srgbClr val="FFFF00"/>
                </a:solidFill>
                <a:latin typeface="+mn-ea"/>
              </a:rPr>
              <a:t>Concept Art + 3D + VFX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69633" y="1641060"/>
            <a:ext cx="9425529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sz="4400" dirty="0">
                <a:latin typeface="+mn-ea"/>
              </a:rPr>
              <a:t>Pre &amp; Post production Studio (</a:t>
            </a:r>
            <a:r>
              <a:rPr kumimoji="1" lang="ko-KR" altLang="en-US" sz="4400" dirty="0">
                <a:latin typeface="+mn-ea"/>
              </a:rPr>
              <a:t>상암</a:t>
            </a:r>
            <a:r>
              <a:rPr kumimoji="1" lang="en-US" altLang="ko-KR" sz="4400" dirty="0">
                <a:latin typeface="+mn-ea"/>
              </a:rPr>
              <a:t>)</a:t>
            </a:r>
            <a:endParaRPr kumimoji="1" lang="ko-KR" altLang="en-US" sz="4400" dirty="0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 rot="16200000">
            <a:off x="5566189" y="232183"/>
            <a:ext cx="1059626" cy="12192001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15000">
                <a:schemeClr val="bg1">
                  <a:alpha val="40000"/>
                </a:schemeClr>
              </a:gs>
              <a:gs pos="43000">
                <a:schemeClr val="bg1">
                  <a:alpha val="75000"/>
                  <a:lumMod val="100000"/>
                </a:schemeClr>
              </a:gs>
              <a:gs pos="9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119336" y="6080749"/>
            <a:ext cx="436466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규   모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약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300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평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/ 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상시 근로자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65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여명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</a:p>
          <a:p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Main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Software Tools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kumimoji="1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Unreal Engine /Substance/ Maya / Nuke </a:t>
            </a:r>
            <a:r>
              <a:rPr kumimoji="1"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등</a:t>
            </a:r>
            <a:endParaRPr kumimoji="1"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414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715" y="798625"/>
            <a:ext cx="4560285" cy="6073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5D8018-5B65-4B42-A8A2-81E7313FECA2}"/>
              </a:ext>
            </a:extLst>
          </p:cNvPr>
          <p:cNvSpPr txBox="1"/>
          <p:nvPr/>
        </p:nvSpPr>
        <p:spPr>
          <a:xfrm>
            <a:off x="982210" y="975111"/>
            <a:ext cx="54630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1400" dirty="0">
                <a:solidFill>
                  <a:srgbClr val="FFFF00"/>
                </a:solidFill>
                <a:latin typeface="+mn-ea"/>
              </a:rPr>
              <a:t>Making Any Object Seem like it's in full movement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3300" y="1488547"/>
            <a:ext cx="952074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ko-KR" sz="4400" dirty="0">
                <a:solidFill>
                  <a:schemeClr val="bg1"/>
                </a:solidFill>
                <a:latin typeface="+mn-ea"/>
              </a:rPr>
              <a:t>6+1 </a:t>
            </a:r>
            <a:r>
              <a:rPr kumimoji="1" lang="en-US" altLang="ko-KR" sz="4400" dirty="0" err="1">
                <a:solidFill>
                  <a:schemeClr val="bg1"/>
                </a:solidFill>
                <a:latin typeface="+mn-ea"/>
              </a:rPr>
              <a:t>Dof</a:t>
            </a:r>
            <a:r>
              <a:rPr kumimoji="1" lang="en-US" altLang="ko-KR" sz="4400" dirty="0">
                <a:solidFill>
                  <a:schemeClr val="bg1"/>
                </a:solidFill>
                <a:latin typeface="+mn-ea"/>
              </a:rPr>
              <a:t> Motion Base Studio (</a:t>
            </a:r>
            <a:r>
              <a:rPr kumimoji="1" lang="ko-KR" altLang="en-US" sz="4400" dirty="0">
                <a:solidFill>
                  <a:schemeClr val="bg1"/>
                </a:solidFill>
                <a:latin typeface="+mn-ea"/>
              </a:rPr>
              <a:t>파주</a:t>
            </a:r>
            <a:r>
              <a:rPr kumimoji="1" lang="en-US" altLang="ko-KR" sz="4400" dirty="0">
                <a:solidFill>
                  <a:schemeClr val="bg1"/>
                </a:solidFill>
                <a:latin typeface="+mn-ea"/>
              </a:rPr>
              <a:t>)</a:t>
            </a:r>
            <a:endParaRPr kumimoji="1" lang="ko-KR" altLang="en-US" sz="4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" y="5058694"/>
            <a:ext cx="8362948" cy="1808060"/>
            <a:chOff x="1" y="4613574"/>
            <a:chExt cx="10421791" cy="2253179"/>
          </a:xfrm>
        </p:grpSpPr>
        <p:grpSp>
          <p:nvGrpSpPr>
            <p:cNvPr id="20" name="그룹 19"/>
            <p:cNvGrpSpPr/>
            <p:nvPr/>
          </p:nvGrpSpPr>
          <p:grpSpPr>
            <a:xfrm>
              <a:off x="1" y="4616136"/>
              <a:ext cx="8112868" cy="2250617"/>
              <a:chOff x="1249509" y="1744537"/>
              <a:chExt cx="9644809" cy="2675598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10132" y="1744537"/>
                <a:ext cx="5084186" cy="2675598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49509" y="1744537"/>
                <a:ext cx="5065331" cy="2675598"/>
              </a:xfrm>
              <a:prstGeom prst="rect">
                <a:avLst/>
              </a:prstGeom>
            </p:spPr>
          </p:pic>
        </p:grp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97009" y="4613574"/>
              <a:ext cx="2324783" cy="2253178"/>
            </a:xfrm>
            <a:prstGeom prst="rect">
              <a:avLst/>
            </a:prstGeom>
          </p:spPr>
        </p:pic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54665"/>
            <a:ext cx="8362950" cy="270300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10" y="2516958"/>
            <a:ext cx="3217814" cy="15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8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A6C2DE6-489F-4081-A4A4-5D2A42C6C0CD}"/>
              </a:ext>
            </a:extLst>
          </p:cNvPr>
          <p:cNvSpPr/>
          <p:nvPr/>
        </p:nvSpPr>
        <p:spPr>
          <a:xfrm>
            <a:off x="6452165" y="1473813"/>
            <a:ext cx="5735244" cy="5402039"/>
          </a:xfrm>
          <a:custGeom>
            <a:avLst/>
            <a:gdLst>
              <a:gd name="connsiteX0" fmla="*/ 3876473 w 8710730"/>
              <a:gd name="connsiteY0" fmla="*/ 0 h 6858000"/>
              <a:gd name="connsiteX1" fmla="*/ 8710730 w 8710730"/>
              <a:gd name="connsiteY1" fmla="*/ 0 h 6858000"/>
              <a:gd name="connsiteX2" fmla="*/ 8710730 w 8710730"/>
              <a:gd name="connsiteY2" fmla="*/ 6858000 h 6858000"/>
              <a:gd name="connsiteX3" fmla="*/ 0 w 87107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0730" h="6858000">
                <a:moveTo>
                  <a:pt x="3876473" y="0"/>
                </a:moveTo>
                <a:lnTo>
                  <a:pt x="8710730" y="0"/>
                </a:lnTo>
                <a:lnTo>
                  <a:pt x="871073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alphaModFix amt="3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6C7C2100-BC5F-4786-9A64-062B54277C9C}"/>
              </a:ext>
            </a:extLst>
          </p:cNvPr>
          <p:cNvGrpSpPr/>
          <p:nvPr/>
        </p:nvGrpSpPr>
        <p:grpSpPr>
          <a:xfrm>
            <a:off x="307328" y="87645"/>
            <a:ext cx="5123088" cy="738664"/>
            <a:chOff x="307328" y="87645"/>
            <a:chExt cx="6412051" cy="73866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4D5862-B94A-439E-902A-D8909471A77A}"/>
                </a:ext>
              </a:extLst>
            </p:cNvPr>
            <p:cNvSpPr txBox="1"/>
            <p:nvPr/>
          </p:nvSpPr>
          <p:spPr>
            <a:xfrm>
              <a:off x="307328" y="87645"/>
              <a:ext cx="6412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spc="300" dirty="0">
                  <a:solidFill>
                    <a:srgbClr val="00B050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스튜디오이온의 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경쟁력</a:t>
              </a: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82E799D4-C4F9-4FA2-AC88-7C7D1821895D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543211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/>
          <p:cNvGrpSpPr/>
          <p:nvPr/>
        </p:nvGrpSpPr>
        <p:grpSpPr>
          <a:xfrm>
            <a:off x="3802034" y="1822128"/>
            <a:ext cx="4587931" cy="4592205"/>
            <a:chOff x="3802034" y="1661100"/>
            <a:chExt cx="4587931" cy="4592205"/>
          </a:xfrm>
        </p:grpSpPr>
        <p:sp>
          <p:nvSpPr>
            <p:cNvPr id="46" name="Freeform 110">
              <a:extLst>
                <a:ext uri="{FF2B5EF4-FFF2-40B4-BE49-F238E27FC236}">
                  <a16:creationId xmlns:a16="http://schemas.microsoft.com/office/drawing/2014/main" id="{EB8DF2F8-C9AD-4B14-AD4A-1475E4A7B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527" y="3431280"/>
              <a:ext cx="1445219" cy="1265636"/>
            </a:xfrm>
            <a:custGeom>
              <a:avLst/>
              <a:gdLst>
                <a:gd name="T0" fmla="*/ 680 w 1362"/>
                <a:gd name="T1" fmla="*/ 0 h 1191"/>
                <a:gd name="T2" fmla="*/ 0 w 1362"/>
                <a:gd name="T3" fmla="*/ 1012 h 1191"/>
                <a:gd name="T4" fmla="*/ 692 w 1362"/>
                <a:gd name="T5" fmla="*/ 1191 h 1191"/>
                <a:gd name="T6" fmla="*/ 1362 w 1362"/>
                <a:gd name="T7" fmla="*/ 1024 h 1191"/>
                <a:gd name="T8" fmla="*/ 680 w 1362"/>
                <a:gd name="T9" fmla="*/ 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2" h="1191">
                  <a:moveTo>
                    <a:pt x="680" y="0"/>
                  </a:moveTo>
                  <a:cubicBezTo>
                    <a:pt x="322" y="214"/>
                    <a:pt x="65" y="582"/>
                    <a:pt x="0" y="1012"/>
                  </a:cubicBezTo>
                  <a:cubicBezTo>
                    <a:pt x="205" y="1126"/>
                    <a:pt x="441" y="1191"/>
                    <a:pt x="692" y="1191"/>
                  </a:cubicBezTo>
                  <a:cubicBezTo>
                    <a:pt x="935" y="1191"/>
                    <a:pt x="1163" y="1130"/>
                    <a:pt x="1362" y="1024"/>
                  </a:cubicBezTo>
                  <a:cubicBezTo>
                    <a:pt x="1300" y="588"/>
                    <a:pt x="1042" y="216"/>
                    <a:pt x="6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tx2">
                  <a:alpha val="2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109">
              <a:extLst>
                <a:ext uri="{FF2B5EF4-FFF2-40B4-BE49-F238E27FC236}">
                  <a16:creationId xmlns:a16="http://schemas.microsoft.com/office/drawing/2014/main" id="{3EC984C7-93B0-47AE-8881-D33666058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34" y="3217490"/>
              <a:ext cx="2244795" cy="3035815"/>
            </a:xfrm>
            <a:custGeom>
              <a:avLst/>
              <a:gdLst>
                <a:gd name="T0" fmla="*/ 1417 w 2115"/>
                <a:gd name="T1" fmla="*/ 1430 h 2860"/>
                <a:gd name="T2" fmla="*/ 2115 w 2115"/>
                <a:gd name="T3" fmla="*/ 175 h 2860"/>
                <a:gd name="T4" fmla="*/ 1429 w 2115"/>
                <a:gd name="T5" fmla="*/ 0 h 2860"/>
                <a:gd name="T6" fmla="*/ 0 w 2115"/>
                <a:gd name="T7" fmla="*/ 1430 h 2860"/>
                <a:gd name="T8" fmla="*/ 1429 w 2115"/>
                <a:gd name="T9" fmla="*/ 2860 h 2860"/>
                <a:gd name="T10" fmla="*/ 2115 w 2115"/>
                <a:gd name="T11" fmla="*/ 2685 h 2860"/>
                <a:gd name="T12" fmla="*/ 1417 w 2115"/>
                <a:gd name="T13" fmla="*/ 143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5" h="2860">
                  <a:moveTo>
                    <a:pt x="1417" y="1430"/>
                  </a:moveTo>
                  <a:cubicBezTo>
                    <a:pt x="1417" y="900"/>
                    <a:pt x="1696" y="436"/>
                    <a:pt x="2115" y="175"/>
                  </a:cubicBezTo>
                  <a:cubicBezTo>
                    <a:pt x="1911" y="64"/>
                    <a:pt x="1678" y="0"/>
                    <a:pt x="1429" y="0"/>
                  </a:cubicBezTo>
                  <a:cubicBezTo>
                    <a:pt x="640" y="0"/>
                    <a:pt x="0" y="640"/>
                    <a:pt x="0" y="1430"/>
                  </a:cubicBezTo>
                  <a:cubicBezTo>
                    <a:pt x="0" y="2220"/>
                    <a:pt x="640" y="2860"/>
                    <a:pt x="1429" y="2860"/>
                  </a:cubicBezTo>
                  <a:cubicBezTo>
                    <a:pt x="1678" y="2860"/>
                    <a:pt x="1911" y="2796"/>
                    <a:pt x="2115" y="2685"/>
                  </a:cubicBezTo>
                  <a:cubicBezTo>
                    <a:pt x="1696" y="2424"/>
                    <a:pt x="1417" y="1960"/>
                    <a:pt x="1417" y="14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108">
              <a:extLst>
                <a:ext uri="{FF2B5EF4-FFF2-40B4-BE49-F238E27FC236}">
                  <a16:creationId xmlns:a16="http://schemas.microsoft.com/office/drawing/2014/main" id="{C926D742-07D3-4C17-9B30-D3EDD25D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424" y="3435554"/>
              <a:ext cx="3031541" cy="2817748"/>
            </a:xfrm>
            <a:custGeom>
              <a:avLst/>
              <a:gdLst>
                <a:gd name="T0" fmla="*/ 2167 w 2860"/>
                <a:gd name="T1" fmla="*/ 0 h 2655"/>
                <a:gd name="T2" fmla="*/ 709 w 2860"/>
                <a:gd name="T3" fmla="*/ 1237 h 2655"/>
                <a:gd name="T4" fmla="*/ 10 w 2860"/>
                <a:gd name="T5" fmla="*/ 1061 h 2655"/>
                <a:gd name="T6" fmla="*/ 0 w 2860"/>
                <a:gd name="T7" fmla="*/ 1225 h 2655"/>
                <a:gd name="T8" fmla="*/ 1430 w 2860"/>
                <a:gd name="T9" fmla="*/ 2655 h 2655"/>
                <a:gd name="T10" fmla="*/ 2860 w 2860"/>
                <a:gd name="T11" fmla="*/ 1225 h 2655"/>
                <a:gd name="T12" fmla="*/ 2167 w 2860"/>
                <a:gd name="T13" fmla="*/ 0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0" h="2655">
                  <a:moveTo>
                    <a:pt x="2167" y="0"/>
                  </a:moveTo>
                  <a:cubicBezTo>
                    <a:pt x="2052" y="702"/>
                    <a:pt x="1443" y="1237"/>
                    <a:pt x="709" y="1237"/>
                  </a:cubicBezTo>
                  <a:cubicBezTo>
                    <a:pt x="456" y="1237"/>
                    <a:pt x="218" y="1173"/>
                    <a:pt x="10" y="1061"/>
                  </a:cubicBezTo>
                  <a:cubicBezTo>
                    <a:pt x="4" y="1115"/>
                    <a:pt x="0" y="1170"/>
                    <a:pt x="0" y="1225"/>
                  </a:cubicBezTo>
                  <a:cubicBezTo>
                    <a:pt x="0" y="2015"/>
                    <a:pt x="641" y="2655"/>
                    <a:pt x="1430" y="2655"/>
                  </a:cubicBezTo>
                  <a:cubicBezTo>
                    <a:pt x="2220" y="2655"/>
                    <a:pt x="2860" y="2015"/>
                    <a:pt x="2860" y="1225"/>
                  </a:cubicBezTo>
                  <a:cubicBezTo>
                    <a:pt x="2860" y="705"/>
                    <a:pt x="2582" y="250"/>
                    <a:pt x="2167" y="0"/>
                  </a:cubicBezTo>
                </a:path>
              </a:pathLst>
            </a:custGeom>
            <a:solidFill>
              <a:srgbClr val="CC9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107">
              <a:extLst>
                <a:ext uri="{FF2B5EF4-FFF2-40B4-BE49-F238E27FC236}">
                  <a16:creationId xmlns:a16="http://schemas.microsoft.com/office/drawing/2014/main" id="{17B9F5DF-6077-41C7-B848-B30896668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055" y="1661100"/>
              <a:ext cx="3035816" cy="2830577"/>
            </a:xfrm>
            <a:custGeom>
              <a:avLst/>
              <a:gdLst>
                <a:gd name="T0" fmla="*/ 2859 w 2859"/>
                <a:gd name="T1" fmla="*/ 1429 h 2667"/>
                <a:gd name="T2" fmla="*/ 1429 w 2859"/>
                <a:gd name="T3" fmla="*/ 0 h 2667"/>
                <a:gd name="T4" fmla="*/ 0 w 2859"/>
                <a:gd name="T5" fmla="*/ 1429 h 2667"/>
                <a:gd name="T6" fmla="*/ 8 w 2859"/>
                <a:gd name="T7" fmla="*/ 1582 h 2667"/>
                <a:gd name="T8" fmla="*/ 684 w 2859"/>
                <a:gd name="T9" fmla="*/ 1417 h 2667"/>
                <a:gd name="T10" fmla="*/ 2145 w 2859"/>
                <a:gd name="T11" fmla="*/ 2667 h 2667"/>
                <a:gd name="T12" fmla="*/ 2859 w 2859"/>
                <a:gd name="T13" fmla="*/ 142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9" h="2667">
                  <a:moveTo>
                    <a:pt x="2859" y="1429"/>
                  </a:moveTo>
                  <a:cubicBezTo>
                    <a:pt x="2859" y="640"/>
                    <a:pt x="2219" y="0"/>
                    <a:pt x="1429" y="0"/>
                  </a:cubicBezTo>
                  <a:cubicBezTo>
                    <a:pt x="640" y="0"/>
                    <a:pt x="0" y="640"/>
                    <a:pt x="0" y="1429"/>
                  </a:cubicBezTo>
                  <a:cubicBezTo>
                    <a:pt x="0" y="1481"/>
                    <a:pt x="2" y="1532"/>
                    <a:pt x="8" y="1582"/>
                  </a:cubicBezTo>
                  <a:cubicBezTo>
                    <a:pt x="211" y="1477"/>
                    <a:pt x="440" y="1417"/>
                    <a:pt x="684" y="1417"/>
                  </a:cubicBezTo>
                  <a:cubicBezTo>
                    <a:pt x="1423" y="1417"/>
                    <a:pt x="2035" y="1959"/>
                    <a:pt x="2145" y="2667"/>
                  </a:cubicBezTo>
                  <a:cubicBezTo>
                    <a:pt x="2571" y="2420"/>
                    <a:pt x="2859" y="1958"/>
                    <a:pt x="2859" y="142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978C6E2E-20E1-4B8E-A7CB-AE8B39C35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1668" y="3823181"/>
              <a:ext cx="546138" cy="591868"/>
            </a:xfrm>
            <a:custGeom>
              <a:avLst/>
              <a:gdLst>
                <a:gd name="T0" fmla="*/ 22 w 201"/>
                <a:gd name="T1" fmla="*/ 201 h 218"/>
                <a:gd name="T2" fmla="*/ 54 w 201"/>
                <a:gd name="T3" fmla="*/ 218 h 218"/>
                <a:gd name="T4" fmla="*/ 71 w 201"/>
                <a:gd name="T5" fmla="*/ 148 h 218"/>
                <a:gd name="T6" fmla="*/ 38 w 201"/>
                <a:gd name="T7" fmla="*/ 131 h 218"/>
                <a:gd name="T8" fmla="*/ 28 w 201"/>
                <a:gd name="T9" fmla="*/ 102 h 218"/>
                <a:gd name="T10" fmla="*/ 174 w 201"/>
                <a:gd name="T11" fmla="*/ 109 h 218"/>
                <a:gd name="T12" fmla="*/ 147 w 201"/>
                <a:gd name="T13" fmla="*/ 131 h 218"/>
                <a:gd name="T14" fmla="*/ 130 w 201"/>
                <a:gd name="T15" fmla="*/ 201 h 218"/>
                <a:gd name="T16" fmla="*/ 163 w 201"/>
                <a:gd name="T17" fmla="*/ 218 h 218"/>
                <a:gd name="T18" fmla="*/ 180 w 201"/>
                <a:gd name="T19" fmla="*/ 198 h 218"/>
                <a:gd name="T20" fmla="*/ 201 w 201"/>
                <a:gd name="T21" fmla="*/ 142 h 218"/>
                <a:gd name="T22" fmla="*/ 172 w 201"/>
                <a:gd name="T23" fmla="*/ 30 h 218"/>
                <a:gd name="T24" fmla="*/ 29 w 201"/>
                <a:gd name="T25" fmla="*/ 30 h 218"/>
                <a:gd name="T26" fmla="*/ 0 w 201"/>
                <a:gd name="T27" fmla="*/ 109 h 218"/>
                <a:gd name="T28" fmla="*/ 4 w 201"/>
                <a:gd name="T29" fmla="*/ 196 h 218"/>
                <a:gd name="T30" fmla="*/ 101 w 201"/>
                <a:gd name="T31" fmla="*/ 6 h 218"/>
                <a:gd name="T32" fmla="*/ 195 w 201"/>
                <a:gd name="T33" fmla="*/ 106 h 218"/>
                <a:gd name="T34" fmla="*/ 101 w 201"/>
                <a:gd name="T35" fmla="*/ 23 h 218"/>
                <a:gd name="T36" fmla="*/ 6 w 201"/>
                <a:gd name="T37" fmla="*/ 106 h 218"/>
                <a:gd name="T38" fmla="*/ 34 w 201"/>
                <a:gd name="T39" fmla="*/ 34 h 218"/>
                <a:gd name="T40" fmla="*/ 180 w 201"/>
                <a:gd name="T41" fmla="*/ 189 h 218"/>
                <a:gd name="T42" fmla="*/ 195 w 201"/>
                <a:gd name="T43" fmla="*/ 145 h 218"/>
                <a:gd name="T44" fmla="*/ 182 w 201"/>
                <a:gd name="T45" fmla="*/ 192 h 218"/>
                <a:gd name="T46" fmla="*/ 166 w 201"/>
                <a:gd name="T47" fmla="*/ 212 h 218"/>
                <a:gd name="T48" fmla="*/ 166 w 201"/>
                <a:gd name="T49" fmla="*/ 137 h 218"/>
                <a:gd name="T50" fmla="*/ 170 w 201"/>
                <a:gd name="T51" fmla="*/ 140 h 218"/>
                <a:gd name="T52" fmla="*/ 174 w 201"/>
                <a:gd name="T53" fmla="*/ 201 h 218"/>
                <a:gd name="T54" fmla="*/ 139 w 201"/>
                <a:gd name="T55" fmla="*/ 209 h 218"/>
                <a:gd name="T56" fmla="*/ 139 w 201"/>
                <a:gd name="T57" fmla="*/ 140 h 218"/>
                <a:gd name="T58" fmla="*/ 160 w 201"/>
                <a:gd name="T59" fmla="*/ 212 h 218"/>
                <a:gd name="T60" fmla="*/ 180 w 201"/>
                <a:gd name="T61" fmla="*/ 139 h 218"/>
                <a:gd name="T62" fmla="*/ 195 w 201"/>
                <a:gd name="T63" fmla="*/ 139 h 218"/>
                <a:gd name="T64" fmla="*/ 22 w 201"/>
                <a:gd name="T65" fmla="*/ 139 h 218"/>
                <a:gd name="T66" fmla="*/ 22 w 201"/>
                <a:gd name="T67" fmla="*/ 112 h 218"/>
                <a:gd name="T68" fmla="*/ 22 w 201"/>
                <a:gd name="T69" fmla="*/ 148 h 218"/>
                <a:gd name="T70" fmla="*/ 8 w 201"/>
                <a:gd name="T71" fmla="*/ 192 h 218"/>
                <a:gd name="T72" fmla="*/ 28 w 201"/>
                <a:gd name="T73" fmla="*/ 191 h 218"/>
                <a:gd name="T74" fmla="*/ 33 w 201"/>
                <a:gd name="T75" fmla="*/ 138 h 218"/>
                <a:gd name="T76" fmla="*/ 35 w 201"/>
                <a:gd name="T77" fmla="*/ 137 h 218"/>
                <a:gd name="T78" fmla="*/ 33 w 201"/>
                <a:gd name="T79" fmla="*/ 211 h 218"/>
                <a:gd name="T80" fmla="*/ 28 w 201"/>
                <a:gd name="T81" fmla="*/ 201 h 218"/>
                <a:gd name="T82" fmla="*/ 62 w 201"/>
                <a:gd name="T83" fmla="*/ 209 h 218"/>
                <a:gd name="T84" fmla="*/ 41 w 201"/>
                <a:gd name="T85" fmla="*/ 137 h 218"/>
                <a:gd name="T86" fmla="*/ 65 w 201"/>
                <a:gd name="T87" fmla="*/ 14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1" h="218">
                  <a:moveTo>
                    <a:pt x="14" y="200"/>
                  </a:moveTo>
                  <a:cubicBezTo>
                    <a:pt x="17" y="200"/>
                    <a:pt x="19" y="199"/>
                    <a:pt x="22" y="198"/>
                  </a:cubicBezTo>
                  <a:cubicBezTo>
                    <a:pt x="22" y="201"/>
                    <a:pt x="22" y="201"/>
                    <a:pt x="22" y="201"/>
                  </a:cubicBezTo>
                  <a:cubicBezTo>
                    <a:pt x="22" y="206"/>
                    <a:pt x="23" y="210"/>
                    <a:pt x="26" y="213"/>
                  </a:cubicBezTo>
                  <a:cubicBezTo>
                    <a:pt x="30" y="216"/>
                    <a:pt x="34" y="218"/>
                    <a:pt x="38" y="218"/>
                  </a:cubicBezTo>
                  <a:cubicBezTo>
                    <a:pt x="54" y="218"/>
                    <a:pt x="54" y="218"/>
                    <a:pt x="54" y="218"/>
                  </a:cubicBezTo>
                  <a:cubicBezTo>
                    <a:pt x="59" y="218"/>
                    <a:pt x="63" y="216"/>
                    <a:pt x="66" y="213"/>
                  </a:cubicBezTo>
                  <a:cubicBezTo>
                    <a:pt x="69" y="210"/>
                    <a:pt x="71" y="206"/>
                    <a:pt x="71" y="201"/>
                  </a:cubicBezTo>
                  <a:cubicBezTo>
                    <a:pt x="71" y="148"/>
                    <a:pt x="71" y="148"/>
                    <a:pt x="71" y="148"/>
                  </a:cubicBezTo>
                  <a:cubicBezTo>
                    <a:pt x="71" y="143"/>
                    <a:pt x="69" y="139"/>
                    <a:pt x="66" y="136"/>
                  </a:cubicBezTo>
                  <a:cubicBezTo>
                    <a:pt x="63" y="132"/>
                    <a:pt x="59" y="131"/>
                    <a:pt x="54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4" y="131"/>
                    <a:pt x="31" y="132"/>
                    <a:pt x="28" y="135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62"/>
                    <a:pt x="60" y="29"/>
                    <a:pt x="101" y="29"/>
                  </a:cubicBezTo>
                  <a:cubicBezTo>
                    <a:pt x="141" y="29"/>
                    <a:pt x="174" y="62"/>
                    <a:pt x="174" y="103"/>
                  </a:cubicBezTo>
                  <a:cubicBezTo>
                    <a:pt x="174" y="109"/>
                    <a:pt x="174" y="109"/>
                    <a:pt x="174" y="109"/>
                  </a:cubicBezTo>
                  <a:cubicBezTo>
                    <a:pt x="174" y="135"/>
                    <a:pt x="174" y="135"/>
                    <a:pt x="174" y="135"/>
                  </a:cubicBezTo>
                  <a:cubicBezTo>
                    <a:pt x="170" y="132"/>
                    <a:pt x="167" y="131"/>
                    <a:pt x="163" y="131"/>
                  </a:cubicBezTo>
                  <a:cubicBezTo>
                    <a:pt x="147" y="131"/>
                    <a:pt x="147" y="131"/>
                    <a:pt x="147" y="131"/>
                  </a:cubicBezTo>
                  <a:cubicBezTo>
                    <a:pt x="142" y="131"/>
                    <a:pt x="138" y="132"/>
                    <a:pt x="135" y="136"/>
                  </a:cubicBezTo>
                  <a:cubicBezTo>
                    <a:pt x="132" y="139"/>
                    <a:pt x="130" y="143"/>
                    <a:pt x="130" y="148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0" y="206"/>
                    <a:pt x="132" y="210"/>
                    <a:pt x="135" y="213"/>
                  </a:cubicBezTo>
                  <a:cubicBezTo>
                    <a:pt x="138" y="216"/>
                    <a:pt x="142" y="218"/>
                    <a:pt x="147" y="218"/>
                  </a:cubicBezTo>
                  <a:cubicBezTo>
                    <a:pt x="163" y="218"/>
                    <a:pt x="163" y="218"/>
                    <a:pt x="163" y="218"/>
                  </a:cubicBezTo>
                  <a:cubicBezTo>
                    <a:pt x="167" y="218"/>
                    <a:pt x="171" y="216"/>
                    <a:pt x="175" y="213"/>
                  </a:cubicBezTo>
                  <a:cubicBezTo>
                    <a:pt x="178" y="210"/>
                    <a:pt x="180" y="206"/>
                    <a:pt x="180" y="201"/>
                  </a:cubicBezTo>
                  <a:cubicBezTo>
                    <a:pt x="180" y="198"/>
                    <a:pt x="180" y="198"/>
                    <a:pt x="180" y="198"/>
                  </a:cubicBezTo>
                  <a:cubicBezTo>
                    <a:pt x="185" y="201"/>
                    <a:pt x="192" y="201"/>
                    <a:pt x="197" y="196"/>
                  </a:cubicBezTo>
                  <a:cubicBezTo>
                    <a:pt x="200" y="193"/>
                    <a:pt x="201" y="190"/>
                    <a:pt x="201" y="186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09"/>
                    <a:pt x="201" y="109"/>
                    <a:pt x="201" y="109"/>
                  </a:cubicBezTo>
                  <a:cubicBezTo>
                    <a:pt x="201" y="101"/>
                    <a:pt x="201" y="101"/>
                    <a:pt x="201" y="101"/>
                  </a:cubicBezTo>
                  <a:cubicBezTo>
                    <a:pt x="201" y="74"/>
                    <a:pt x="191" y="49"/>
                    <a:pt x="172" y="30"/>
                  </a:cubicBezTo>
                  <a:cubicBezTo>
                    <a:pt x="153" y="11"/>
                    <a:pt x="127" y="0"/>
                    <a:pt x="101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74" y="0"/>
                    <a:pt x="48" y="11"/>
                    <a:pt x="29" y="30"/>
                  </a:cubicBezTo>
                  <a:cubicBezTo>
                    <a:pt x="20" y="39"/>
                    <a:pt x="13" y="50"/>
                    <a:pt x="7" y="62"/>
                  </a:cubicBezTo>
                  <a:cubicBezTo>
                    <a:pt x="2" y="75"/>
                    <a:pt x="0" y="88"/>
                    <a:pt x="0" y="101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0"/>
                    <a:pt x="1" y="193"/>
                    <a:pt x="4" y="196"/>
                  </a:cubicBezTo>
                  <a:cubicBezTo>
                    <a:pt x="6" y="199"/>
                    <a:pt x="10" y="200"/>
                    <a:pt x="14" y="200"/>
                  </a:cubicBezTo>
                  <a:close/>
                  <a:moveTo>
                    <a:pt x="100" y="6"/>
                  </a:moveTo>
                  <a:cubicBezTo>
                    <a:pt x="100" y="6"/>
                    <a:pt x="101" y="6"/>
                    <a:pt x="101" y="6"/>
                  </a:cubicBezTo>
                  <a:cubicBezTo>
                    <a:pt x="126" y="6"/>
                    <a:pt x="150" y="16"/>
                    <a:pt x="167" y="34"/>
                  </a:cubicBezTo>
                  <a:cubicBezTo>
                    <a:pt x="185" y="52"/>
                    <a:pt x="195" y="76"/>
                    <a:pt x="195" y="101"/>
                  </a:cubicBezTo>
                  <a:cubicBezTo>
                    <a:pt x="195" y="106"/>
                    <a:pt x="195" y="106"/>
                    <a:pt x="195" y="106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80" y="59"/>
                    <a:pt x="144" y="23"/>
                    <a:pt x="101" y="23"/>
                  </a:cubicBezTo>
                  <a:cubicBezTo>
                    <a:pt x="57" y="23"/>
                    <a:pt x="22" y="59"/>
                    <a:pt x="22" y="103"/>
                  </a:cubicBezTo>
                  <a:cubicBezTo>
                    <a:pt x="22" y="106"/>
                    <a:pt x="22" y="106"/>
                    <a:pt x="22" y="106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6" y="88"/>
                    <a:pt x="8" y="76"/>
                    <a:pt x="13" y="65"/>
                  </a:cubicBezTo>
                  <a:cubicBezTo>
                    <a:pt x="18" y="53"/>
                    <a:pt x="25" y="43"/>
                    <a:pt x="34" y="34"/>
                  </a:cubicBezTo>
                  <a:cubicBezTo>
                    <a:pt x="51" y="16"/>
                    <a:pt x="75" y="6"/>
                    <a:pt x="100" y="6"/>
                  </a:cubicBezTo>
                  <a:close/>
                  <a:moveTo>
                    <a:pt x="182" y="192"/>
                  </a:moveTo>
                  <a:cubicBezTo>
                    <a:pt x="180" y="189"/>
                    <a:pt x="180" y="189"/>
                    <a:pt x="180" y="189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80" y="145"/>
                    <a:pt x="180" y="145"/>
                    <a:pt x="180" y="145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5" y="188"/>
                    <a:pt x="194" y="190"/>
                    <a:pt x="193" y="192"/>
                  </a:cubicBezTo>
                  <a:cubicBezTo>
                    <a:pt x="190" y="195"/>
                    <a:pt x="185" y="195"/>
                    <a:pt x="182" y="192"/>
                  </a:cubicBezTo>
                  <a:close/>
                  <a:moveTo>
                    <a:pt x="168" y="210"/>
                  </a:moveTo>
                  <a:cubicBezTo>
                    <a:pt x="168" y="211"/>
                    <a:pt x="168" y="211"/>
                    <a:pt x="168" y="211"/>
                  </a:cubicBezTo>
                  <a:cubicBezTo>
                    <a:pt x="167" y="211"/>
                    <a:pt x="167" y="211"/>
                    <a:pt x="166" y="212"/>
                  </a:cubicBezTo>
                  <a:cubicBezTo>
                    <a:pt x="166" y="212"/>
                    <a:pt x="166" y="212"/>
                    <a:pt x="166" y="212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7" y="137"/>
                    <a:pt x="167" y="138"/>
                    <a:pt x="168" y="138"/>
                  </a:cubicBezTo>
                  <a:cubicBezTo>
                    <a:pt x="168" y="138"/>
                    <a:pt x="168" y="138"/>
                    <a:pt x="168" y="138"/>
                  </a:cubicBezTo>
                  <a:cubicBezTo>
                    <a:pt x="169" y="139"/>
                    <a:pt x="170" y="139"/>
                    <a:pt x="170" y="140"/>
                  </a:cubicBezTo>
                  <a:cubicBezTo>
                    <a:pt x="172" y="142"/>
                    <a:pt x="174" y="145"/>
                    <a:pt x="174" y="148"/>
                  </a:cubicBezTo>
                  <a:cubicBezTo>
                    <a:pt x="174" y="191"/>
                    <a:pt x="174" y="191"/>
                    <a:pt x="174" y="19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4" y="204"/>
                    <a:pt x="172" y="207"/>
                    <a:pt x="170" y="209"/>
                  </a:cubicBezTo>
                  <a:cubicBezTo>
                    <a:pt x="170" y="210"/>
                    <a:pt x="169" y="210"/>
                    <a:pt x="168" y="210"/>
                  </a:cubicBezTo>
                  <a:close/>
                  <a:moveTo>
                    <a:pt x="139" y="209"/>
                  </a:moveTo>
                  <a:cubicBezTo>
                    <a:pt x="137" y="207"/>
                    <a:pt x="136" y="204"/>
                    <a:pt x="136" y="201"/>
                  </a:cubicBezTo>
                  <a:cubicBezTo>
                    <a:pt x="136" y="148"/>
                    <a:pt x="136" y="148"/>
                    <a:pt x="136" y="148"/>
                  </a:cubicBezTo>
                  <a:cubicBezTo>
                    <a:pt x="136" y="145"/>
                    <a:pt x="137" y="142"/>
                    <a:pt x="139" y="140"/>
                  </a:cubicBezTo>
                  <a:cubicBezTo>
                    <a:pt x="141" y="138"/>
                    <a:pt x="144" y="137"/>
                    <a:pt x="147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4" y="212"/>
                    <a:pt x="141" y="211"/>
                    <a:pt x="139" y="209"/>
                  </a:cubicBezTo>
                  <a:close/>
                  <a:moveTo>
                    <a:pt x="180" y="139"/>
                  </a:moveTo>
                  <a:cubicBezTo>
                    <a:pt x="180" y="112"/>
                    <a:pt x="180" y="112"/>
                    <a:pt x="180" y="112"/>
                  </a:cubicBezTo>
                  <a:cubicBezTo>
                    <a:pt x="195" y="112"/>
                    <a:pt x="195" y="112"/>
                    <a:pt x="195" y="112"/>
                  </a:cubicBezTo>
                  <a:cubicBezTo>
                    <a:pt x="195" y="139"/>
                    <a:pt x="195" y="139"/>
                    <a:pt x="195" y="139"/>
                  </a:cubicBezTo>
                  <a:lnTo>
                    <a:pt x="180" y="139"/>
                  </a:lnTo>
                  <a:close/>
                  <a:moveTo>
                    <a:pt x="22" y="112"/>
                  </a:moveTo>
                  <a:cubicBezTo>
                    <a:pt x="22" y="139"/>
                    <a:pt x="22" y="139"/>
                    <a:pt x="22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12"/>
                    <a:pt x="6" y="112"/>
                    <a:pt x="6" y="112"/>
                  </a:cubicBezTo>
                  <a:lnTo>
                    <a:pt x="22" y="112"/>
                  </a:lnTo>
                  <a:close/>
                  <a:moveTo>
                    <a:pt x="6" y="145"/>
                  </a:moveTo>
                  <a:cubicBezTo>
                    <a:pt x="22" y="145"/>
                    <a:pt x="22" y="145"/>
                    <a:pt x="22" y="145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22" y="189"/>
                    <a:pt x="22" y="189"/>
                    <a:pt x="22" y="189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6" y="195"/>
                    <a:pt x="11" y="195"/>
                    <a:pt x="8" y="192"/>
                  </a:cubicBezTo>
                  <a:cubicBezTo>
                    <a:pt x="7" y="190"/>
                    <a:pt x="6" y="188"/>
                    <a:pt x="6" y="186"/>
                  </a:cubicBezTo>
                  <a:lnTo>
                    <a:pt x="6" y="145"/>
                  </a:lnTo>
                  <a:close/>
                  <a:moveTo>
                    <a:pt x="28" y="191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28" y="145"/>
                    <a:pt x="29" y="142"/>
                    <a:pt x="31" y="140"/>
                  </a:cubicBezTo>
                  <a:cubicBezTo>
                    <a:pt x="31" y="139"/>
                    <a:pt x="32" y="139"/>
                    <a:pt x="33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4" y="138"/>
                    <a:pt x="34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212"/>
                    <a:pt x="35" y="212"/>
                    <a:pt x="35" y="212"/>
                  </a:cubicBezTo>
                  <a:cubicBezTo>
                    <a:pt x="35" y="212"/>
                    <a:pt x="35" y="212"/>
                    <a:pt x="35" y="212"/>
                  </a:cubicBezTo>
                  <a:cubicBezTo>
                    <a:pt x="34" y="211"/>
                    <a:pt x="34" y="211"/>
                    <a:pt x="33" y="211"/>
                  </a:cubicBezTo>
                  <a:cubicBezTo>
                    <a:pt x="33" y="211"/>
                    <a:pt x="33" y="211"/>
                    <a:pt x="33" y="210"/>
                  </a:cubicBezTo>
                  <a:cubicBezTo>
                    <a:pt x="32" y="210"/>
                    <a:pt x="31" y="210"/>
                    <a:pt x="31" y="209"/>
                  </a:cubicBezTo>
                  <a:cubicBezTo>
                    <a:pt x="29" y="207"/>
                    <a:pt x="28" y="204"/>
                    <a:pt x="28" y="201"/>
                  </a:cubicBezTo>
                  <a:lnTo>
                    <a:pt x="28" y="191"/>
                  </a:lnTo>
                  <a:close/>
                  <a:moveTo>
                    <a:pt x="65" y="201"/>
                  </a:moveTo>
                  <a:cubicBezTo>
                    <a:pt x="65" y="204"/>
                    <a:pt x="64" y="207"/>
                    <a:pt x="62" y="209"/>
                  </a:cubicBezTo>
                  <a:cubicBezTo>
                    <a:pt x="60" y="211"/>
                    <a:pt x="57" y="212"/>
                    <a:pt x="54" y="212"/>
                  </a:cubicBezTo>
                  <a:cubicBezTo>
                    <a:pt x="41" y="212"/>
                    <a:pt x="41" y="212"/>
                    <a:pt x="41" y="212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57" y="137"/>
                    <a:pt x="60" y="138"/>
                    <a:pt x="62" y="140"/>
                  </a:cubicBezTo>
                  <a:cubicBezTo>
                    <a:pt x="64" y="142"/>
                    <a:pt x="65" y="145"/>
                    <a:pt x="65" y="148"/>
                  </a:cubicBezTo>
                  <a:lnTo>
                    <a:pt x="65" y="20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5759816" y="2276872"/>
              <a:ext cx="707990" cy="706304"/>
              <a:chOff x="4945977" y="3682073"/>
              <a:chExt cx="468768" cy="467652"/>
            </a:xfrm>
          </p:grpSpPr>
          <p:sp>
            <p:nvSpPr>
              <p:cNvPr id="70" name="Freeform 16">
                <a:extLst>
                  <a:ext uri="{FF2B5EF4-FFF2-40B4-BE49-F238E27FC236}">
                    <a16:creationId xmlns:a16="http://schemas.microsoft.com/office/drawing/2014/main" id="{057EFA76-6D45-4DCD-BC3C-BBB24EE38B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45977" y="3682073"/>
                <a:ext cx="468768" cy="467652"/>
              </a:xfrm>
              <a:custGeom>
                <a:avLst/>
                <a:gdLst>
                  <a:gd name="T0" fmla="*/ 201 w 202"/>
                  <a:gd name="T1" fmla="*/ 199 h 202"/>
                  <a:gd name="T2" fmla="*/ 201 w 202"/>
                  <a:gd name="T3" fmla="*/ 86 h 202"/>
                  <a:gd name="T4" fmla="*/ 186 w 202"/>
                  <a:gd name="T5" fmla="*/ 61 h 202"/>
                  <a:gd name="T6" fmla="*/ 128 w 202"/>
                  <a:gd name="T7" fmla="*/ 61 h 202"/>
                  <a:gd name="T8" fmla="*/ 72 w 202"/>
                  <a:gd name="T9" fmla="*/ 61 h 202"/>
                  <a:gd name="T10" fmla="*/ 67 w 202"/>
                  <a:gd name="T11" fmla="*/ 58 h 202"/>
                  <a:gd name="T12" fmla="*/ 104 w 202"/>
                  <a:gd name="T13" fmla="*/ 49 h 202"/>
                  <a:gd name="T14" fmla="*/ 141 w 202"/>
                  <a:gd name="T15" fmla="*/ 41 h 202"/>
                  <a:gd name="T16" fmla="*/ 178 w 202"/>
                  <a:gd name="T17" fmla="*/ 33 h 202"/>
                  <a:gd name="T18" fmla="*/ 201 w 202"/>
                  <a:gd name="T19" fmla="*/ 23 h 202"/>
                  <a:gd name="T20" fmla="*/ 192 w 202"/>
                  <a:gd name="T21" fmla="*/ 0 h 202"/>
                  <a:gd name="T22" fmla="*/ 109 w 202"/>
                  <a:gd name="T23" fmla="*/ 19 h 202"/>
                  <a:gd name="T24" fmla="*/ 7 w 202"/>
                  <a:gd name="T25" fmla="*/ 39 h 202"/>
                  <a:gd name="T26" fmla="*/ 0 w 202"/>
                  <a:gd name="T27" fmla="*/ 199 h 202"/>
                  <a:gd name="T28" fmla="*/ 135 w 202"/>
                  <a:gd name="T29" fmla="*/ 36 h 202"/>
                  <a:gd name="T30" fmla="*/ 116 w 202"/>
                  <a:gd name="T31" fmla="*/ 24 h 202"/>
                  <a:gd name="T32" fmla="*/ 152 w 202"/>
                  <a:gd name="T33" fmla="*/ 32 h 202"/>
                  <a:gd name="T34" fmla="*/ 143 w 202"/>
                  <a:gd name="T35" fmla="*/ 18 h 202"/>
                  <a:gd name="T36" fmla="*/ 163 w 202"/>
                  <a:gd name="T37" fmla="*/ 13 h 202"/>
                  <a:gd name="T38" fmla="*/ 179 w 202"/>
                  <a:gd name="T39" fmla="*/ 26 h 202"/>
                  <a:gd name="T40" fmla="*/ 195 w 202"/>
                  <a:gd name="T41" fmla="*/ 23 h 202"/>
                  <a:gd name="T42" fmla="*/ 75 w 202"/>
                  <a:gd name="T43" fmla="*/ 33 h 202"/>
                  <a:gd name="T44" fmla="*/ 84 w 202"/>
                  <a:gd name="T45" fmla="*/ 48 h 202"/>
                  <a:gd name="T46" fmla="*/ 106 w 202"/>
                  <a:gd name="T47" fmla="*/ 83 h 202"/>
                  <a:gd name="T48" fmla="*/ 144 w 202"/>
                  <a:gd name="T49" fmla="*/ 67 h 202"/>
                  <a:gd name="T50" fmla="*/ 130 w 202"/>
                  <a:gd name="T51" fmla="*/ 67 h 202"/>
                  <a:gd name="T52" fmla="*/ 195 w 202"/>
                  <a:gd name="T53" fmla="*/ 83 h 202"/>
                  <a:gd name="T54" fmla="*/ 195 w 202"/>
                  <a:gd name="T55" fmla="*/ 67 h 202"/>
                  <a:gd name="T56" fmla="*/ 6 w 202"/>
                  <a:gd name="T57" fmla="*/ 100 h 202"/>
                  <a:gd name="T58" fmla="*/ 16 w 202"/>
                  <a:gd name="T59" fmla="*/ 100 h 202"/>
                  <a:gd name="T60" fmla="*/ 20 w 202"/>
                  <a:gd name="T61" fmla="*/ 99 h 202"/>
                  <a:gd name="T62" fmla="*/ 24 w 202"/>
                  <a:gd name="T63" fmla="*/ 97 h 202"/>
                  <a:gd name="T64" fmla="*/ 27 w 202"/>
                  <a:gd name="T65" fmla="*/ 94 h 202"/>
                  <a:gd name="T66" fmla="*/ 31 w 202"/>
                  <a:gd name="T67" fmla="*/ 91 h 202"/>
                  <a:gd name="T68" fmla="*/ 43 w 202"/>
                  <a:gd name="T69" fmla="*/ 89 h 202"/>
                  <a:gd name="T70" fmla="*/ 101 w 202"/>
                  <a:gd name="T71" fmla="*/ 89 h 202"/>
                  <a:gd name="T72" fmla="*/ 157 w 202"/>
                  <a:gd name="T73" fmla="*/ 89 h 202"/>
                  <a:gd name="T74" fmla="*/ 195 w 202"/>
                  <a:gd name="T75" fmla="*/ 196 h 202"/>
                  <a:gd name="T76" fmla="*/ 29 w 202"/>
                  <a:gd name="T77" fmla="*/ 46 h 202"/>
                  <a:gd name="T78" fmla="*/ 31 w 202"/>
                  <a:gd name="T79" fmla="*/ 43 h 202"/>
                  <a:gd name="T80" fmla="*/ 35 w 202"/>
                  <a:gd name="T81" fmla="*/ 58 h 202"/>
                  <a:gd name="T82" fmla="*/ 33 w 202"/>
                  <a:gd name="T83" fmla="*/ 51 h 202"/>
                  <a:gd name="T84" fmla="*/ 79 w 202"/>
                  <a:gd name="T85" fmla="*/ 83 h 202"/>
                  <a:gd name="T86" fmla="*/ 85 w 202"/>
                  <a:gd name="T87" fmla="*/ 67 h 202"/>
                  <a:gd name="T88" fmla="*/ 53 w 202"/>
                  <a:gd name="T89" fmla="*/ 67 h 202"/>
                  <a:gd name="T90" fmla="*/ 40 w 202"/>
                  <a:gd name="T91" fmla="*/ 83 h 202"/>
                  <a:gd name="T92" fmla="*/ 35 w 202"/>
                  <a:gd name="T93" fmla="*/ 81 h 202"/>
                  <a:gd name="T94" fmla="*/ 35 w 202"/>
                  <a:gd name="T95" fmla="*/ 67 h 202"/>
                  <a:gd name="T96" fmla="*/ 175 w 202"/>
                  <a:gd name="T97" fmla="*/ 83 h 202"/>
                  <a:gd name="T98" fmla="*/ 182 w 202"/>
                  <a:gd name="T99" fmla="*/ 67 h 202"/>
                  <a:gd name="T100" fmla="*/ 155 w 202"/>
                  <a:gd name="T101" fmla="*/ 83 h 202"/>
                  <a:gd name="T102" fmla="*/ 161 w 202"/>
                  <a:gd name="T103" fmla="*/ 67 h 202"/>
                  <a:gd name="T104" fmla="*/ 91 w 202"/>
                  <a:gd name="T105" fmla="*/ 67 h 202"/>
                  <a:gd name="T106" fmla="*/ 47 w 202"/>
                  <a:gd name="T107" fmla="*/ 56 h 202"/>
                  <a:gd name="T108" fmla="*/ 61 w 202"/>
                  <a:gd name="T109" fmla="*/ 53 h 202"/>
                  <a:gd name="T110" fmla="*/ 78 w 202"/>
                  <a:gd name="T111" fmla="*/ 49 h 202"/>
                  <a:gd name="T112" fmla="*/ 68 w 202"/>
                  <a:gd name="T113" fmla="*/ 34 h 202"/>
                  <a:gd name="T114" fmla="*/ 105 w 202"/>
                  <a:gd name="T115" fmla="*/ 43 h 202"/>
                  <a:gd name="T116" fmla="*/ 6 w 202"/>
                  <a:gd name="T117" fmla="*/ 46 h 202"/>
                  <a:gd name="T118" fmla="*/ 17 w 202"/>
                  <a:gd name="T119" fmla="*/ 46 h 202"/>
                  <a:gd name="T120" fmla="*/ 29 w 202"/>
                  <a:gd name="T121" fmla="*/ 64 h 202"/>
                  <a:gd name="T122" fmla="*/ 27 w 202"/>
                  <a:gd name="T123" fmla="*/ 85 h 202"/>
                  <a:gd name="T124" fmla="*/ 7 w 202"/>
                  <a:gd name="T125" fmla="*/ 94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2" h="202">
                    <a:moveTo>
                      <a:pt x="3" y="202"/>
                    </a:moveTo>
                    <a:cubicBezTo>
                      <a:pt x="198" y="202"/>
                      <a:pt x="198" y="202"/>
                      <a:pt x="198" y="202"/>
                    </a:cubicBezTo>
                    <a:cubicBezTo>
                      <a:pt x="200" y="202"/>
                      <a:pt x="201" y="200"/>
                      <a:pt x="201" y="199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1" y="62"/>
                      <a:pt x="200" y="61"/>
                      <a:pt x="198" y="61"/>
                    </a:cubicBezTo>
                    <a:cubicBezTo>
                      <a:pt x="186" y="61"/>
                      <a:pt x="186" y="61"/>
                      <a:pt x="186" y="61"/>
                    </a:cubicBezTo>
                    <a:cubicBezTo>
                      <a:pt x="166" y="61"/>
                      <a:pt x="166" y="61"/>
                      <a:pt x="166" y="61"/>
                    </a:cubicBezTo>
                    <a:cubicBezTo>
                      <a:pt x="148" y="61"/>
                      <a:pt x="148" y="61"/>
                      <a:pt x="148" y="61"/>
                    </a:cubicBezTo>
                    <a:cubicBezTo>
                      <a:pt x="128" y="61"/>
                      <a:pt x="128" y="61"/>
                      <a:pt x="128" y="61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67" y="58"/>
                      <a:pt x="67" y="58"/>
                      <a:pt x="67" y="58"/>
                    </a:cubicBezTo>
                    <a:cubicBezTo>
                      <a:pt x="67" y="58"/>
                      <a:pt x="67" y="58"/>
                      <a:pt x="67" y="58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34" y="43"/>
                      <a:pt x="134" y="43"/>
                      <a:pt x="134" y="43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72" y="34"/>
                      <a:pt x="172" y="34"/>
                      <a:pt x="172" y="34"/>
                    </a:cubicBezTo>
                    <a:cubicBezTo>
                      <a:pt x="178" y="33"/>
                      <a:pt x="178" y="33"/>
                      <a:pt x="178" y="33"/>
                    </a:cubicBezTo>
                    <a:cubicBezTo>
                      <a:pt x="178" y="33"/>
                      <a:pt x="178" y="33"/>
                      <a:pt x="178" y="33"/>
                    </a:cubicBezTo>
                    <a:cubicBezTo>
                      <a:pt x="198" y="28"/>
                      <a:pt x="198" y="28"/>
                      <a:pt x="198" y="28"/>
                    </a:cubicBezTo>
                    <a:cubicBezTo>
                      <a:pt x="200" y="28"/>
                      <a:pt x="202" y="25"/>
                      <a:pt x="201" y="23"/>
                    </a:cubicBezTo>
                    <a:cubicBezTo>
                      <a:pt x="198" y="4"/>
                      <a:pt x="198" y="4"/>
                      <a:pt x="198" y="4"/>
                    </a:cubicBezTo>
                    <a:cubicBezTo>
                      <a:pt x="197" y="3"/>
                      <a:pt x="197" y="2"/>
                      <a:pt x="196" y="1"/>
                    </a:cubicBezTo>
                    <a:cubicBezTo>
                      <a:pt x="195" y="0"/>
                      <a:pt x="193" y="0"/>
                      <a:pt x="192" y="0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6" y="39"/>
                      <a:pt x="14" y="39"/>
                      <a:pt x="13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3" y="39"/>
                      <a:pt x="0" y="42"/>
                      <a:pt x="0" y="4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0" y="200"/>
                      <a:pt x="2" y="202"/>
                      <a:pt x="3" y="202"/>
                    </a:cubicBezTo>
                    <a:close/>
                    <a:moveTo>
                      <a:pt x="126" y="22"/>
                    </a:moveTo>
                    <a:cubicBezTo>
                      <a:pt x="135" y="36"/>
                      <a:pt x="135" y="36"/>
                      <a:pt x="135" y="36"/>
                    </a:cubicBezTo>
                    <a:cubicBezTo>
                      <a:pt x="122" y="39"/>
                      <a:pt x="122" y="39"/>
                      <a:pt x="122" y="39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16" y="24"/>
                      <a:pt x="116" y="24"/>
                      <a:pt x="116" y="24"/>
                    </a:cubicBezTo>
                    <a:lnTo>
                      <a:pt x="126" y="22"/>
                    </a:lnTo>
                    <a:close/>
                    <a:moveTo>
                      <a:pt x="143" y="18"/>
                    </a:moveTo>
                    <a:cubicBezTo>
                      <a:pt x="152" y="32"/>
                      <a:pt x="152" y="32"/>
                      <a:pt x="152" y="32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32" y="20"/>
                      <a:pt x="132" y="20"/>
                      <a:pt x="132" y="20"/>
                    </a:cubicBezTo>
                    <a:lnTo>
                      <a:pt x="143" y="18"/>
                    </a:lnTo>
                    <a:close/>
                    <a:moveTo>
                      <a:pt x="159" y="31"/>
                    </a:moveTo>
                    <a:cubicBezTo>
                      <a:pt x="149" y="16"/>
                      <a:pt x="149" y="16"/>
                      <a:pt x="149" y="16"/>
                    </a:cubicBezTo>
                    <a:cubicBezTo>
                      <a:pt x="163" y="13"/>
                      <a:pt x="163" y="13"/>
                      <a:pt x="163" y="13"/>
                    </a:cubicBezTo>
                    <a:cubicBezTo>
                      <a:pt x="173" y="28"/>
                      <a:pt x="173" y="28"/>
                      <a:pt x="173" y="28"/>
                    </a:cubicBezTo>
                    <a:lnTo>
                      <a:pt x="159" y="31"/>
                    </a:lnTo>
                    <a:close/>
                    <a:moveTo>
                      <a:pt x="179" y="26"/>
                    </a:moveTo>
                    <a:cubicBezTo>
                      <a:pt x="169" y="12"/>
                      <a:pt x="169" y="12"/>
                      <a:pt x="169" y="12"/>
                    </a:cubicBezTo>
                    <a:cubicBezTo>
                      <a:pt x="192" y="7"/>
                      <a:pt x="192" y="7"/>
                      <a:pt x="192" y="7"/>
                    </a:cubicBezTo>
                    <a:cubicBezTo>
                      <a:pt x="195" y="23"/>
                      <a:pt x="195" y="23"/>
                      <a:pt x="195" y="23"/>
                    </a:cubicBezTo>
                    <a:lnTo>
                      <a:pt x="179" y="26"/>
                    </a:lnTo>
                    <a:close/>
                    <a:moveTo>
                      <a:pt x="84" y="48"/>
                    </a:moveTo>
                    <a:cubicBezTo>
                      <a:pt x="75" y="33"/>
                      <a:pt x="75" y="33"/>
                      <a:pt x="75" y="33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98" y="44"/>
                      <a:pt x="98" y="44"/>
                      <a:pt x="98" y="44"/>
                    </a:cubicBezTo>
                    <a:lnTo>
                      <a:pt x="84" y="48"/>
                    </a:lnTo>
                    <a:close/>
                    <a:moveTo>
                      <a:pt x="123" y="67"/>
                    </a:moveTo>
                    <a:cubicBezTo>
                      <a:pt x="117" y="83"/>
                      <a:pt x="117" y="83"/>
                      <a:pt x="117" y="83"/>
                    </a:cubicBezTo>
                    <a:cubicBezTo>
                      <a:pt x="106" y="83"/>
                      <a:pt x="106" y="83"/>
                      <a:pt x="106" y="83"/>
                    </a:cubicBezTo>
                    <a:cubicBezTo>
                      <a:pt x="112" y="67"/>
                      <a:pt x="112" y="67"/>
                      <a:pt x="112" y="67"/>
                    </a:cubicBezTo>
                    <a:lnTo>
                      <a:pt x="123" y="67"/>
                    </a:lnTo>
                    <a:close/>
                    <a:moveTo>
                      <a:pt x="144" y="67"/>
                    </a:moveTo>
                    <a:cubicBezTo>
                      <a:pt x="137" y="83"/>
                      <a:pt x="137" y="83"/>
                      <a:pt x="137" y="83"/>
                    </a:cubicBezTo>
                    <a:cubicBezTo>
                      <a:pt x="123" y="83"/>
                      <a:pt x="123" y="83"/>
                      <a:pt x="123" y="83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44" y="67"/>
                    </a:lnTo>
                    <a:close/>
                    <a:moveTo>
                      <a:pt x="195" y="67"/>
                    </a:moveTo>
                    <a:cubicBezTo>
                      <a:pt x="195" y="83"/>
                      <a:pt x="195" y="83"/>
                      <a:pt x="195" y="83"/>
                    </a:cubicBezTo>
                    <a:cubicBezTo>
                      <a:pt x="182" y="83"/>
                      <a:pt x="182" y="83"/>
                      <a:pt x="182" y="83"/>
                    </a:cubicBezTo>
                    <a:cubicBezTo>
                      <a:pt x="188" y="67"/>
                      <a:pt x="188" y="67"/>
                      <a:pt x="188" y="67"/>
                    </a:cubicBezTo>
                    <a:lnTo>
                      <a:pt x="195" y="67"/>
                    </a:lnTo>
                    <a:close/>
                    <a:moveTo>
                      <a:pt x="195" y="196"/>
                    </a:moveTo>
                    <a:cubicBezTo>
                      <a:pt x="6" y="196"/>
                      <a:pt x="6" y="196"/>
                      <a:pt x="6" y="196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6" y="100"/>
                      <a:pt x="7" y="100"/>
                      <a:pt x="7" y="100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4" y="100"/>
                      <a:pt x="15" y="100"/>
                      <a:pt x="16" y="100"/>
                    </a:cubicBezTo>
                    <a:cubicBezTo>
                      <a:pt x="16" y="100"/>
                      <a:pt x="16" y="100"/>
                      <a:pt x="17" y="99"/>
                    </a:cubicBezTo>
                    <a:cubicBezTo>
                      <a:pt x="17" y="99"/>
                      <a:pt x="18" y="99"/>
                      <a:pt x="19" y="99"/>
                    </a:cubicBezTo>
                    <a:cubicBezTo>
                      <a:pt x="19" y="99"/>
                      <a:pt x="19" y="99"/>
                      <a:pt x="20" y="99"/>
                    </a:cubicBezTo>
                    <a:cubicBezTo>
                      <a:pt x="20" y="99"/>
                      <a:pt x="21" y="98"/>
                      <a:pt x="21" y="98"/>
                    </a:cubicBezTo>
                    <a:cubicBezTo>
                      <a:pt x="22" y="98"/>
                      <a:pt x="22" y="98"/>
                      <a:pt x="23" y="98"/>
                    </a:cubicBezTo>
                    <a:cubicBezTo>
                      <a:pt x="23" y="97"/>
                      <a:pt x="24" y="97"/>
                      <a:pt x="24" y="97"/>
                    </a:cubicBezTo>
                    <a:cubicBezTo>
                      <a:pt x="24" y="97"/>
                      <a:pt x="25" y="96"/>
                      <a:pt x="25" y="96"/>
                    </a:cubicBezTo>
                    <a:cubicBezTo>
                      <a:pt x="26" y="96"/>
                      <a:pt x="26" y="96"/>
                      <a:pt x="26" y="95"/>
                    </a:cubicBezTo>
                    <a:cubicBezTo>
                      <a:pt x="27" y="95"/>
                      <a:pt x="27" y="95"/>
                      <a:pt x="27" y="94"/>
                    </a:cubicBezTo>
                    <a:cubicBezTo>
                      <a:pt x="28" y="94"/>
                      <a:pt x="28" y="94"/>
                      <a:pt x="29" y="93"/>
                    </a:cubicBezTo>
                    <a:cubicBezTo>
                      <a:pt x="29" y="93"/>
                      <a:pt x="29" y="93"/>
                      <a:pt x="30" y="92"/>
                    </a:cubicBezTo>
                    <a:cubicBezTo>
                      <a:pt x="30" y="92"/>
                      <a:pt x="30" y="91"/>
                      <a:pt x="31" y="91"/>
                    </a:cubicBezTo>
                    <a:cubicBezTo>
                      <a:pt x="31" y="91"/>
                      <a:pt x="31" y="90"/>
                      <a:pt x="31" y="90"/>
                    </a:cubicBezTo>
                    <a:cubicBezTo>
                      <a:pt x="31" y="90"/>
                      <a:pt x="32" y="90"/>
                      <a:pt x="32" y="89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19" y="89"/>
                      <a:pt x="119" y="89"/>
                      <a:pt x="119" y="89"/>
                    </a:cubicBezTo>
                    <a:cubicBezTo>
                      <a:pt x="139" y="89"/>
                      <a:pt x="139" y="89"/>
                      <a:pt x="139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77" y="89"/>
                      <a:pt x="177" y="89"/>
                      <a:pt x="177" y="89"/>
                    </a:cubicBezTo>
                    <a:cubicBezTo>
                      <a:pt x="195" y="89"/>
                      <a:pt x="195" y="89"/>
                      <a:pt x="195" y="89"/>
                    </a:cubicBezTo>
                    <a:lnTo>
                      <a:pt x="195" y="196"/>
                    </a:lnTo>
                    <a:close/>
                    <a:moveTo>
                      <a:pt x="32" y="50"/>
                    </a:moveTo>
                    <a:cubicBezTo>
                      <a:pt x="31" y="49"/>
                      <a:pt x="31" y="48"/>
                      <a:pt x="30" y="47"/>
                    </a:cubicBezTo>
                    <a:cubicBezTo>
                      <a:pt x="30" y="47"/>
                      <a:pt x="30" y="47"/>
                      <a:pt x="29" y="46"/>
                    </a:cubicBezTo>
                    <a:cubicBezTo>
                      <a:pt x="29" y="46"/>
                      <a:pt x="28" y="45"/>
                      <a:pt x="27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9"/>
                      <a:pt x="35" y="58"/>
                      <a:pt x="35" y="58"/>
                    </a:cubicBezTo>
                    <a:cubicBezTo>
                      <a:pt x="35" y="57"/>
                      <a:pt x="35" y="56"/>
                      <a:pt x="34" y="55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3"/>
                      <a:pt x="33" y="52"/>
                      <a:pt x="33" y="51"/>
                    </a:cubicBezTo>
                    <a:cubicBezTo>
                      <a:pt x="32" y="50"/>
                      <a:pt x="32" y="50"/>
                      <a:pt x="32" y="50"/>
                    </a:cubicBezTo>
                    <a:close/>
                    <a:moveTo>
                      <a:pt x="85" y="67"/>
                    </a:moveTo>
                    <a:cubicBezTo>
                      <a:pt x="79" y="83"/>
                      <a:pt x="79" y="83"/>
                      <a:pt x="79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74" y="67"/>
                      <a:pt x="74" y="67"/>
                      <a:pt x="74" y="67"/>
                    </a:cubicBezTo>
                    <a:lnTo>
                      <a:pt x="85" y="67"/>
                    </a:lnTo>
                    <a:close/>
                    <a:moveTo>
                      <a:pt x="61" y="83"/>
                    </a:moveTo>
                    <a:cubicBezTo>
                      <a:pt x="47" y="83"/>
                      <a:pt x="47" y="83"/>
                      <a:pt x="47" y="83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68" y="67"/>
                      <a:pt x="68" y="67"/>
                      <a:pt x="68" y="67"/>
                    </a:cubicBezTo>
                    <a:lnTo>
                      <a:pt x="61" y="83"/>
                    </a:lnTo>
                    <a:close/>
                    <a:moveTo>
                      <a:pt x="40" y="83"/>
                    </a:move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82"/>
                      <a:pt x="35" y="82"/>
                      <a:pt x="35" y="81"/>
                    </a:cubicBezTo>
                    <a:cubicBezTo>
                      <a:pt x="35" y="81"/>
                      <a:pt x="35" y="80"/>
                      <a:pt x="35" y="80"/>
                    </a:cubicBezTo>
                    <a:cubicBezTo>
                      <a:pt x="35" y="79"/>
                      <a:pt x="35" y="78"/>
                      <a:pt x="35" y="7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47" y="67"/>
                      <a:pt x="47" y="67"/>
                      <a:pt x="47" y="67"/>
                    </a:cubicBezTo>
                    <a:lnTo>
                      <a:pt x="40" y="83"/>
                    </a:lnTo>
                    <a:close/>
                    <a:moveTo>
                      <a:pt x="175" y="83"/>
                    </a:moveTo>
                    <a:cubicBezTo>
                      <a:pt x="161" y="83"/>
                      <a:pt x="161" y="83"/>
                      <a:pt x="161" y="83"/>
                    </a:cubicBezTo>
                    <a:cubicBezTo>
                      <a:pt x="168" y="67"/>
                      <a:pt x="168" y="67"/>
                      <a:pt x="168" y="67"/>
                    </a:cubicBezTo>
                    <a:cubicBezTo>
                      <a:pt x="182" y="67"/>
                      <a:pt x="182" y="67"/>
                      <a:pt x="182" y="67"/>
                    </a:cubicBezTo>
                    <a:lnTo>
                      <a:pt x="175" y="83"/>
                    </a:lnTo>
                    <a:close/>
                    <a:moveTo>
                      <a:pt x="161" y="67"/>
                    </a:moveTo>
                    <a:cubicBezTo>
                      <a:pt x="155" y="83"/>
                      <a:pt x="155" y="83"/>
                      <a:pt x="155" y="83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50" y="67"/>
                      <a:pt x="150" y="67"/>
                      <a:pt x="150" y="67"/>
                    </a:cubicBezTo>
                    <a:lnTo>
                      <a:pt x="161" y="67"/>
                    </a:lnTo>
                    <a:close/>
                    <a:moveTo>
                      <a:pt x="99" y="83"/>
                    </a:moveTo>
                    <a:cubicBezTo>
                      <a:pt x="85" y="83"/>
                      <a:pt x="85" y="83"/>
                      <a:pt x="85" y="83"/>
                    </a:cubicBezTo>
                    <a:cubicBezTo>
                      <a:pt x="91" y="67"/>
                      <a:pt x="91" y="67"/>
                      <a:pt x="91" y="67"/>
                    </a:cubicBezTo>
                    <a:cubicBezTo>
                      <a:pt x="106" y="67"/>
                      <a:pt x="106" y="67"/>
                      <a:pt x="106" y="67"/>
                    </a:cubicBezTo>
                    <a:lnTo>
                      <a:pt x="99" y="83"/>
                    </a:lnTo>
                    <a:close/>
                    <a:moveTo>
                      <a:pt x="47" y="56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61" y="53"/>
                      <a:pt x="61" y="53"/>
                      <a:pt x="61" y="53"/>
                    </a:cubicBezTo>
                    <a:lnTo>
                      <a:pt x="47" y="56"/>
                    </a:lnTo>
                    <a:close/>
                    <a:moveTo>
                      <a:pt x="68" y="34"/>
                    </a:moveTo>
                    <a:cubicBezTo>
                      <a:pt x="78" y="49"/>
                      <a:pt x="78" y="49"/>
                      <a:pt x="78" y="49"/>
                    </a:cubicBezTo>
                    <a:cubicBezTo>
                      <a:pt x="67" y="51"/>
                      <a:pt x="67" y="51"/>
                      <a:pt x="67" y="51"/>
                    </a:cubicBezTo>
                    <a:cubicBezTo>
                      <a:pt x="58" y="37"/>
                      <a:pt x="58" y="37"/>
                      <a:pt x="58" y="37"/>
                    </a:cubicBezTo>
                    <a:lnTo>
                      <a:pt x="68" y="34"/>
                    </a:lnTo>
                    <a:close/>
                    <a:moveTo>
                      <a:pt x="105" y="26"/>
                    </a:moveTo>
                    <a:cubicBezTo>
                      <a:pt x="115" y="41"/>
                      <a:pt x="115" y="41"/>
                      <a:pt x="115" y="41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95" y="28"/>
                      <a:pt x="95" y="28"/>
                      <a:pt x="95" y="28"/>
                    </a:cubicBezTo>
                    <a:lnTo>
                      <a:pt x="105" y="26"/>
                    </a:lnTo>
                    <a:close/>
                    <a:moveTo>
                      <a:pt x="6" y="46"/>
                    </a:moveTo>
                    <a:cubicBezTo>
                      <a:pt x="6" y="45"/>
                      <a:pt x="7" y="45"/>
                      <a:pt x="7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4" y="45"/>
                      <a:pt x="15" y="45"/>
                      <a:pt x="17" y="46"/>
                    </a:cubicBezTo>
                    <a:cubicBezTo>
                      <a:pt x="24" y="48"/>
                      <a:pt x="29" y="54"/>
                      <a:pt x="29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8"/>
                      <a:pt x="29" y="79"/>
                      <a:pt x="29" y="79"/>
                    </a:cubicBezTo>
                    <a:cubicBezTo>
                      <a:pt x="29" y="81"/>
                      <a:pt x="28" y="83"/>
                      <a:pt x="27" y="85"/>
                    </a:cubicBezTo>
                    <a:cubicBezTo>
                      <a:pt x="25" y="90"/>
                      <a:pt x="20" y="93"/>
                      <a:pt x="15" y="94"/>
                    </a:cubicBezTo>
                    <a:cubicBezTo>
                      <a:pt x="14" y="94"/>
                      <a:pt x="14" y="94"/>
                      <a:pt x="13" y="94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4"/>
                      <a:pt x="6" y="94"/>
                      <a:pt x="6" y="93"/>
                    </a:cubicBezTo>
                    <a:lnTo>
                      <a:pt x="6" y="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E6E6BE16-2ABD-48E9-A3DC-7BA8CDB90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8345" y="3813774"/>
                <a:ext cx="13393" cy="58038"/>
              </a:xfrm>
              <a:custGeom>
                <a:avLst/>
                <a:gdLst>
                  <a:gd name="T0" fmla="*/ 3 w 6"/>
                  <a:gd name="T1" fmla="*/ 25 h 25"/>
                  <a:gd name="T2" fmla="*/ 6 w 6"/>
                  <a:gd name="T3" fmla="*/ 22 h 25"/>
                  <a:gd name="T4" fmla="*/ 6 w 6"/>
                  <a:gd name="T5" fmla="*/ 3 h 25"/>
                  <a:gd name="T6" fmla="*/ 3 w 6"/>
                  <a:gd name="T7" fmla="*/ 0 h 25"/>
                  <a:gd name="T8" fmla="*/ 0 w 6"/>
                  <a:gd name="T9" fmla="*/ 3 h 25"/>
                  <a:gd name="T10" fmla="*/ 0 w 6"/>
                  <a:gd name="T11" fmla="*/ 22 h 25"/>
                  <a:gd name="T12" fmla="*/ 3 w 6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5">
                    <a:moveTo>
                      <a:pt x="3" y="25"/>
                    </a:moveTo>
                    <a:cubicBezTo>
                      <a:pt x="5" y="25"/>
                      <a:pt x="6" y="24"/>
                      <a:pt x="6" y="2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2" y="25"/>
                      <a:pt x="3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8">
                <a:extLst>
                  <a:ext uri="{FF2B5EF4-FFF2-40B4-BE49-F238E27FC236}">
                    <a16:creationId xmlns:a16="http://schemas.microsoft.com/office/drawing/2014/main" id="{63732121-BCCE-4C0A-ACFF-480A3C9FF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9641" y="4024720"/>
                <a:ext cx="348228" cy="14510"/>
              </a:xfrm>
              <a:custGeom>
                <a:avLst/>
                <a:gdLst>
                  <a:gd name="T0" fmla="*/ 147 w 150"/>
                  <a:gd name="T1" fmla="*/ 0 h 6"/>
                  <a:gd name="T2" fmla="*/ 3 w 150"/>
                  <a:gd name="T3" fmla="*/ 0 h 6"/>
                  <a:gd name="T4" fmla="*/ 0 w 150"/>
                  <a:gd name="T5" fmla="*/ 3 h 6"/>
                  <a:gd name="T6" fmla="*/ 3 w 150"/>
                  <a:gd name="T7" fmla="*/ 6 h 6"/>
                  <a:gd name="T8" fmla="*/ 147 w 150"/>
                  <a:gd name="T9" fmla="*/ 6 h 6"/>
                  <a:gd name="T10" fmla="*/ 150 w 150"/>
                  <a:gd name="T11" fmla="*/ 3 h 6"/>
                  <a:gd name="T12" fmla="*/ 147 w 15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6">
                    <a:moveTo>
                      <a:pt x="1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8" y="6"/>
                      <a:pt x="150" y="4"/>
                      <a:pt x="150" y="3"/>
                    </a:cubicBezTo>
                    <a:cubicBezTo>
                      <a:pt x="150" y="1"/>
                      <a:pt x="148" y="0"/>
                      <a:pt x="1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id="{967E2BD0-23E8-4F43-A39A-6530213D0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9641" y="4078293"/>
                <a:ext cx="348228" cy="14510"/>
              </a:xfrm>
              <a:custGeom>
                <a:avLst/>
                <a:gdLst>
                  <a:gd name="T0" fmla="*/ 147 w 150"/>
                  <a:gd name="T1" fmla="*/ 0 h 6"/>
                  <a:gd name="T2" fmla="*/ 3 w 150"/>
                  <a:gd name="T3" fmla="*/ 0 h 6"/>
                  <a:gd name="T4" fmla="*/ 0 w 150"/>
                  <a:gd name="T5" fmla="*/ 3 h 6"/>
                  <a:gd name="T6" fmla="*/ 3 w 150"/>
                  <a:gd name="T7" fmla="*/ 6 h 6"/>
                  <a:gd name="T8" fmla="*/ 147 w 150"/>
                  <a:gd name="T9" fmla="*/ 6 h 6"/>
                  <a:gd name="T10" fmla="*/ 150 w 150"/>
                  <a:gd name="T11" fmla="*/ 3 h 6"/>
                  <a:gd name="T12" fmla="*/ 147 w 15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6">
                    <a:moveTo>
                      <a:pt x="1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8" y="6"/>
                      <a:pt x="150" y="5"/>
                      <a:pt x="150" y="3"/>
                    </a:cubicBezTo>
                    <a:cubicBezTo>
                      <a:pt x="150" y="1"/>
                      <a:pt x="148" y="0"/>
                      <a:pt x="1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B0D56367-E5F7-408C-9F8C-DB66D37BCB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9641" y="3925386"/>
                <a:ext cx="348228" cy="60270"/>
              </a:xfrm>
              <a:custGeom>
                <a:avLst/>
                <a:gdLst>
                  <a:gd name="T0" fmla="*/ 0 w 150"/>
                  <a:gd name="T1" fmla="*/ 3 h 26"/>
                  <a:gd name="T2" fmla="*/ 0 w 150"/>
                  <a:gd name="T3" fmla="*/ 23 h 26"/>
                  <a:gd name="T4" fmla="*/ 3 w 150"/>
                  <a:gd name="T5" fmla="*/ 26 h 26"/>
                  <a:gd name="T6" fmla="*/ 147 w 150"/>
                  <a:gd name="T7" fmla="*/ 26 h 26"/>
                  <a:gd name="T8" fmla="*/ 150 w 150"/>
                  <a:gd name="T9" fmla="*/ 23 h 26"/>
                  <a:gd name="T10" fmla="*/ 150 w 150"/>
                  <a:gd name="T11" fmla="*/ 3 h 26"/>
                  <a:gd name="T12" fmla="*/ 147 w 150"/>
                  <a:gd name="T13" fmla="*/ 0 h 26"/>
                  <a:gd name="T14" fmla="*/ 3 w 150"/>
                  <a:gd name="T15" fmla="*/ 0 h 26"/>
                  <a:gd name="T16" fmla="*/ 0 w 150"/>
                  <a:gd name="T17" fmla="*/ 3 h 26"/>
                  <a:gd name="T18" fmla="*/ 144 w 150"/>
                  <a:gd name="T19" fmla="*/ 20 h 26"/>
                  <a:gd name="T20" fmla="*/ 6 w 150"/>
                  <a:gd name="T21" fmla="*/ 20 h 26"/>
                  <a:gd name="T22" fmla="*/ 6 w 150"/>
                  <a:gd name="T23" fmla="*/ 6 h 26"/>
                  <a:gd name="T24" fmla="*/ 144 w 150"/>
                  <a:gd name="T25" fmla="*/ 6 h 26"/>
                  <a:gd name="T26" fmla="*/ 144 w 150"/>
                  <a:gd name="T27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" h="26">
                    <a:moveTo>
                      <a:pt x="0" y="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1" y="26"/>
                      <a:pt x="3" y="26"/>
                    </a:cubicBezTo>
                    <a:cubicBezTo>
                      <a:pt x="147" y="26"/>
                      <a:pt x="147" y="26"/>
                      <a:pt x="147" y="26"/>
                    </a:cubicBezTo>
                    <a:cubicBezTo>
                      <a:pt x="148" y="26"/>
                      <a:pt x="150" y="24"/>
                      <a:pt x="150" y="23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50" y="1"/>
                      <a:pt x="148" y="0"/>
                      <a:pt x="14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  <a:moveTo>
                      <a:pt x="144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44" y="6"/>
                      <a:pt x="144" y="6"/>
                      <a:pt x="144" y="6"/>
                    </a:cubicBezTo>
                    <a:lnTo>
                      <a:pt x="144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2" name="그룹 51"/>
            <p:cNvGrpSpPr/>
            <p:nvPr/>
          </p:nvGrpSpPr>
          <p:grpSpPr>
            <a:xfrm>
              <a:off x="6775419" y="4710849"/>
              <a:ext cx="736648" cy="731588"/>
              <a:chOff x="6737947" y="3720021"/>
              <a:chExt cx="487741" cy="484393"/>
            </a:xfrm>
            <a:solidFill>
              <a:schemeClr val="bg1"/>
            </a:solidFill>
          </p:grpSpPr>
          <p:sp>
            <p:nvSpPr>
              <p:cNvPr id="58" name="Freeform 91">
                <a:extLst>
                  <a:ext uri="{FF2B5EF4-FFF2-40B4-BE49-F238E27FC236}">
                    <a16:creationId xmlns:a16="http://schemas.microsoft.com/office/drawing/2014/main" id="{349DB6B3-0B7E-4A0B-8320-21DCA653C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37947" y="3720021"/>
                <a:ext cx="487741" cy="484393"/>
              </a:xfrm>
              <a:custGeom>
                <a:avLst/>
                <a:gdLst>
                  <a:gd name="T0" fmla="*/ 19 w 210"/>
                  <a:gd name="T1" fmla="*/ 209 h 209"/>
                  <a:gd name="T2" fmla="*/ 30 w 210"/>
                  <a:gd name="T3" fmla="*/ 202 h 209"/>
                  <a:gd name="T4" fmla="*/ 39 w 210"/>
                  <a:gd name="T5" fmla="*/ 201 h 209"/>
                  <a:gd name="T6" fmla="*/ 67 w 210"/>
                  <a:gd name="T7" fmla="*/ 177 h 209"/>
                  <a:gd name="T8" fmla="*/ 160 w 210"/>
                  <a:gd name="T9" fmla="*/ 94 h 209"/>
                  <a:gd name="T10" fmla="*/ 210 w 210"/>
                  <a:gd name="T11" fmla="*/ 47 h 209"/>
                  <a:gd name="T12" fmla="*/ 115 w 210"/>
                  <a:gd name="T13" fmla="*/ 47 h 209"/>
                  <a:gd name="T14" fmla="*/ 33 w 210"/>
                  <a:gd name="T15" fmla="*/ 143 h 209"/>
                  <a:gd name="T16" fmla="*/ 21 w 210"/>
                  <a:gd name="T17" fmla="*/ 157 h 209"/>
                  <a:gd name="T18" fmla="*/ 9 w 210"/>
                  <a:gd name="T19" fmla="*/ 171 h 209"/>
                  <a:gd name="T20" fmla="*/ 5 w 210"/>
                  <a:gd name="T21" fmla="*/ 183 h 209"/>
                  <a:gd name="T22" fmla="*/ 10 w 210"/>
                  <a:gd name="T23" fmla="*/ 205 h 209"/>
                  <a:gd name="T24" fmla="*/ 11 w 210"/>
                  <a:gd name="T25" fmla="*/ 185 h 209"/>
                  <a:gd name="T26" fmla="*/ 25 w 210"/>
                  <a:gd name="T27" fmla="*/ 198 h 209"/>
                  <a:gd name="T28" fmla="*/ 15 w 210"/>
                  <a:gd name="T29" fmla="*/ 201 h 209"/>
                  <a:gd name="T30" fmla="*/ 9 w 210"/>
                  <a:gd name="T31" fmla="*/ 187 h 209"/>
                  <a:gd name="T32" fmla="*/ 28 w 210"/>
                  <a:gd name="T33" fmla="*/ 159 h 209"/>
                  <a:gd name="T34" fmla="*/ 36 w 210"/>
                  <a:gd name="T35" fmla="*/ 150 h 209"/>
                  <a:gd name="T36" fmla="*/ 57 w 210"/>
                  <a:gd name="T37" fmla="*/ 177 h 209"/>
                  <a:gd name="T38" fmla="*/ 65 w 210"/>
                  <a:gd name="T39" fmla="*/ 170 h 209"/>
                  <a:gd name="T40" fmla="*/ 118 w 210"/>
                  <a:gd name="T41" fmla="*/ 57 h 209"/>
                  <a:gd name="T42" fmla="*/ 120 w 210"/>
                  <a:gd name="T43" fmla="*/ 60 h 209"/>
                  <a:gd name="T44" fmla="*/ 124 w 210"/>
                  <a:gd name="T45" fmla="*/ 66 h 209"/>
                  <a:gd name="T46" fmla="*/ 128 w 210"/>
                  <a:gd name="T47" fmla="*/ 72 h 209"/>
                  <a:gd name="T48" fmla="*/ 139 w 210"/>
                  <a:gd name="T49" fmla="*/ 83 h 209"/>
                  <a:gd name="T50" fmla="*/ 146 w 210"/>
                  <a:gd name="T51" fmla="*/ 87 h 209"/>
                  <a:gd name="T52" fmla="*/ 152 w 210"/>
                  <a:gd name="T53" fmla="*/ 91 h 209"/>
                  <a:gd name="T54" fmla="*/ 65 w 210"/>
                  <a:gd name="T55" fmla="*/ 170 h 209"/>
                  <a:gd name="T56" fmla="*/ 163 w 210"/>
                  <a:gd name="T57" fmla="*/ 89 h 209"/>
                  <a:gd name="T58" fmla="*/ 156 w 210"/>
                  <a:gd name="T59" fmla="*/ 87 h 209"/>
                  <a:gd name="T60" fmla="*/ 150 w 210"/>
                  <a:gd name="T61" fmla="*/ 83 h 209"/>
                  <a:gd name="T62" fmla="*/ 144 w 210"/>
                  <a:gd name="T63" fmla="*/ 79 h 209"/>
                  <a:gd name="T64" fmla="*/ 132 w 210"/>
                  <a:gd name="T65" fmla="*/ 68 h 209"/>
                  <a:gd name="T66" fmla="*/ 128 w 210"/>
                  <a:gd name="T67" fmla="*/ 62 h 209"/>
                  <a:gd name="T68" fmla="*/ 125 w 210"/>
                  <a:gd name="T69" fmla="*/ 56 h 209"/>
                  <a:gd name="T70" fmla="*/ 121 w 210"/>
                  <a:gd name="T71" fmla="*/ 51 h 209"/>
                  <a:gd name="T72" fmla="*/ 163 w 210"/>
                  <a:gd name="T73" fmla="*/ 6 h 209"/>
                  <a:gd name="T74" fmla="*/ 13 w 210"/>
                  <a:gd name="T75" fmla="*/ 175 h 209"/>
                  <a:gd name="T76" fmla="*/ 47 w 210"/>
                  <a:gd name="T77" fmla="*/ 186 h 209"/>
                  <a:gd name="T78" fmla="*/ 32 w 210"/>
                  <a:gd name="T79" fmla="*/ 196 h 209"/>
                  <a:gd name="T80" fmla="*/ 14 w 210"/>
                  <a:gd name="T81" fmla="*/ 178 h 209"/>
                  <a:gd name="T82" fmla="*/ 13 w 210"/>
                  <a:gd name="T83" fmla="*/ 17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0" h="209">
                    <a:moveTo>
                      <a:pt x="10" y="205"/>
                    </a:moveTo>
                    <a:cubicBezTo>
                      <a:pt x="13" y="207"/>
                      <a:pt x="16" y="209"/>
                      <a:pt x="19" y="209"/>
                    </a:cubicBezTo>
                    <a:cubicBezTo>
                      <a:pt x="22" y="209"/>
                      <a:pt x="25" y="207"/>
                      <a:pt x="27" y="205"/>
                    </a:cubicBezTo>
                    <a:cubicBezTo>
                      <a:pt x="30" y="202"/>
                      <a:pt x="30" y="202"/>
                      <a:pt x="30" y="202"/>
                    </a:cubicBezTo>
                    <a:cubicBezTo>
                      <a:pt x="31" y="203"/>
                      <a:pt x="32" y="203"/>
                      <a:pt x="33" y="203"/>
                    </a:cubicBezTo>
                    <a:cubicBezTo>
                      <a:pt x="36" y="203"/>
                      <a:pt x="38" y="202"/>
                      <a:pt x="39" y="201"/>
                    </a:cubicBezTo>
                    <a:cubicBezTo>
                      <a:pt x="55" y="187"/>
                      <a:pt x="55" y="187"/>
                      <a:pt x="55" y="187"/>
                    </a:cubicBezTo>
                    <a:cubicBezTo>
                      <a:pt x="67" y="177"/>
                      <a:pt x="67" y="177"/>
                      <a:pt x="67" y="177"/>
                    </a:cubicBezTo>
                    <a:cubicBezTo>
                      <a:pt x="67" y="177"/>
                      <a:pt x="67" y="177"/>
                      <a:pt x="67" y="177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1" y="95"/>
                      <a:pt x="162" y="95"/>
                      <a:pt x="163" y="95"/>
                    </a:cubicBezTo>
                    <a:cubicBezTo>
                      <a:pt x="189" y="95"/>
                      <a:pt x="210" y="73"/>
                      <a:pt x="210" y="47"/>
                    </a:cubicBezTo>
                    <a:cubicBezTo>
                      <a:pt x="210" y="21"/>
                      <a:pt x="189" y="0"/>
                      <a:pt x="163" y="0"/>
                    </a:cubicBezTo>
                    <a:cubicBezTo>
                      <a:pt x="137" y="0"/>
                      <a:pt x="115" y="21"/>
                      <a:pt x="115" y="47"/>
                    </a:cubicBezTo>
                    <a:cubicBezTo>
                      <a:pt x="115" y="48"/>
                      <a:pt x="115" y="49"/>
                      <a:pt x="115" y="50"/>
                    </a:cubicBezTo>
                    <a:cubicBezTo>
                      <a:pt x="33" y="143"/>
                      <a:pt x="33" y="143"/>
                      <a:pt x="33" y="143"/>
                    </a:cubicBezTo>
                    <a:cubicBezTo>
                      <a:pt x="33" y="143"/>
                      <a:pt x="33" y="143"/>
                      <a:pt x="33" y="143"/>
                    </a:cubicBezTo>
                    <a:cubicBezTo>
                      <a:pt x="21" y="157"/>
                      <a:pt x="21" y="157"/>
                      <a:pt x="21" y="157"/>
                    </a:cubicBezTo>
                    <a:cubicBezTo>
                      <a:pt x="21" y="157"/>
                      <a:pt x="21" y="157"/>
                      <a:pt x="21" y="157"/>
                    </a:cubicBezTo>
                    <a:cubicBezTo>
                      <a:pt x="9" y="171"/>
                      <a:pt x="9" y="171"/>
                      <a:pt x="9" y="171"/>
                    </a:cubicBezTo>
                    <a:cubicBezTo>
                      <a:pt x="7" y="173"/>
                      <a:pt x="6" y="177"/>
                      <a:pt x="8" y="180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0" y="187"/>
                      <a:pt x="0" y="195"/>
                      <a:pt x="5" y="200"/>
                    </a:cubicBezTo>
                    <a:lnTo>
                      <a:pt x="10" y="205"/>
                    </a:lnTo>
                    <a:close/>
                    <a:moveTo>
                      <a:pt x="9" y="187"/>
                    </a:moveTo>
                    <a:cubicBezTo>
                      <a:pt x="11" y="185"/>
                      <a:pt x="11" y="185"/>
                      <a:pt x="11" y="185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25" y="198"/>
                      <a:pt x="25" y="198"/>
                      <a:pt x="25" y="198"/>
                    </a:cubicBezTo>
                    <a:cubicBezTo>
                      <a:pt x="23" y="201"/>
                      <a:pt x="23" y="201"/>
                      <a:pt x="23" y="201"/>
                    </a:cubicBezTo>
                    <a:cubicBezTo>
                      <a:pt x="21" y="203"/>
                      <a:pt x="17" y="203"/>
                      <a:pt x="15" y="201"/>
                    </a:cubicBezTo>
                    <a:cubicBezTo>
                      <a:pt x="9" y="195"/>
                      <a:pt x="9" y="195"/>
                      <a:pt x="9" y="195"/>
                    </a:cubicBezTo>
                    <a:cubicBezTo>
                      <a:pt x="7" y="193"/>
                      <a:pt x="7" y="189"/>
                      <a:pt x="9" y="187"/>
                    </a:cubicBezTo>
                    <a:close/>
                    <a:moveTo>
                      <a:pt x="51" y="182"/>
                    </a:moveTo>
                    <a:cubicBezTo>
                      <a:pt x="28" y="159"/>
                      <a:pt x="28" y="159"/>
                      <a:pt x="28" y="159"/>
                    </a:cubicBezTo>
                    <a:cubicBezTo>
                      <a:pt x="31" y="155"/>
                      <a:pt x="31" y="155"/>
                      <a:pt x="31" y="155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60" y="174"/>
                      <a:pt x="60" y="174"/>
                      <a:pt x="60" y="174"/>
                    </a:cubicBezTo>
                    <a:cubicBezTo>
                      <a:pt x="57" y="177"/>
                      <a:pt x="57" y="177"/>
                      <a:pt x="57" y="177"/>
                    </a:cubicBezTo>
                    <a:lnTo>
                      <a:pt x="51" y="182"/>
                    </a:lnTo>
                    <a:close/>
                    <a:moveTo>
                      <a:pt x="65" y="170"/>
                    </a:moveTo>
                    <a:cubicBezTo>
                      <a:pt x="40" y="145"/>
                      <a:pt x="40" y="145"/>
                      <a:pt x="40" y="145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18" y="57"/>
                      <a:pt x="118" y="58"/>
                      <a:pt x="119" y="58"/>
                    </a:cubicBezTo>
                    <a:cubicBezTo>
                      <a:pt x="119" y="59"/>
                      <a:pt x="120" y="60"/>
                      <a:pt x="120" y="60"/>
                    </a:cubicBezTo>
                    <a:cubicBezTo>
                      <a:pt x="121" y="62"/>
                      <a:pt x="122" y="63"/>
                      <a:pt x="122" y="64"/>
                    </a:cubicBezTo>
                    <a:cubicBezTo>
                      <a:pt x="123" y="65"/>
                      <a:pt x="123" y="66"/>
                      <a:pt x="124" y="66"/>
                    </a:cubicBezTo>
                    <a:cubicBezTo>
                      <a:pt x="125" y="68"/>
                      <a:pt x="126" y="69"/>
                      <a:pt x="127" y="70"/>
                    </a:cubicBezTo>
                    <a:cubicBezTo>
                      <a:pt x="127" y="71"/>
                      <a:pt x="128" y="71"/>
                      <a:pt x="128" y="72"/>
                    </a:cubicBezTo>
                    <a:cubicBezTo>
                      <a:pt x="131" y="75"/>
                      <a:pt x="135" y="79"/>
                      <a:pt x="138" y="82"/>
                    </a:cubicBezTo>
                    <a:cubicBezTo>
                      <a:pt x="139" y="82"/>
                      <a:pt x="139" y="82"/>
                      <a:pt x="139" y="83"/>
                    </a:cubicBezTo>
                    <a:cubicBezTo>
                      <a:pt x="141" y="84"/>
                      <a:pt x="142" y="85"/>
                      <a:pt x="144" y="86"/>
                    </a:cubicBezTo>
                    <a:cubicBezTo>
                      <a:pt x="144" y="86"/>
                      <a:pt x="145" y="87"/>
                      <a:pt x="146" y="87"/>
                    </a:cubicBezTo>
                    <a:cubicBezTo>
                      <a:pt x="147" y="88"/>
                      <a:pt x="148" y="89"/>
                      <a:pt x="150" y="90"/>
                    </a:cubicBezTo>
                    <a:cubicBezTo>
                      <a:pt x="150" y="90"/>
                      <a:pt x="151" y="91"/>
                      <a:pt x="152" y="91"/>
                    </a:cubicBezTo>
                    <a:cubicBezTo>
                      <a:pt x="152" y="91"/>
                      <a:pt x="153" y="92"/>
                      <a:pt x="153" y="92"/>
                    </a:cubicBezTo>
                    <a:lnTo>
                      <a:pt x="65" y="170"/>
                    </a:lnTo>
                    <a:close/>
                    <a:moveTo>
                      <a:pt x="204" y="47"/>
                    </a:moveTo>
                    <a:cubicBezTo>
                      <a:pt x="204" y="70"/>
                      <a:pt x="186" y="89"/>
                      <a:pt x="163" y="89"/>
                    </a:cubicBezTo>
                    <a:cubicBezTo>
                      <a:pt x="162" y="89"/>
                      <a:pt x="161" y="89"/>
                      <a:pt x="159" y="88"/>
                    </a:cubicBezTo>
                    <a:cubicBezTo>
                      <a:pt x="158" y="88"/>
                      <a:pt x="157" y="87"/>
                      <a:pt x="156" y="87"/>
                    </a:cubicBezTo>
                    <a:cubicBezTo>
                      <a:pt x="155" y="86"/>
                      <a:pt x="154" y="86"/>
                      <a:pt x="153" y="85"/>
                    </a:cubicBezTo>
                    <a:cubicBezTo>
                      <a:pt x="152" y="85"/>
                      <a:pt x="151" y="84"/>
                      <a:pt x="150" y="83"/>
                    </a:cubicBezTo>
                    <a:cubicBezTo>
                      <a:pt x="149" y="83"/>
                      <a:pt x="148" y="82"/>
                      <a:pt x="148" y="82"/>
                    </a:cubicBezTo>
                    <a:cubicBezTo>
                      <a:pt x="146" y="81"/>
                      <a:pt x="145" y="80"/>
                      <a:pt x="144" y="79"/>
                    </a:cubicBezTo>
                    <a:cubicBezTo>
                      <a:pt x="143" y="78"/>
                      <a:pt x="143" y="78"/>
                      <a:pt x="142" y="77"/>
                    </a:cubicBezTo>
                    <a:cubicBezTo>
                      <a:pt x="139" y="74"/>
                      <a:pt x="135" y="71"/>
                      <a:pt x="132" y="68"/>
                    </a:cubicBezTo>
                    <a:cubicBezTo>
                      <a:pt x="132" y="67"/>
                      <a:pt x="132" y="67"/>
                      <a:pt x="131" y="66"/>
                    </a:cubicBezTo>
                    <a:cubicBezTo>
                      <a:pt x="130" y="65"/>
                      <a:pt x="129" y="64"/>
                      <a:pt x="128" y="62"/>
                    </a:cubicBezTo>
                    <a:cubicBezTo>
                      <a:pt x="128" y="62"/>
                      <a:pt x="127" y="61"/>
                      <a:pt x="127" y="60"/>
                    </a:cubicBezTo>
                    <a:cubicBezTo>
                      <a:pt x="126" y="59"/>
                      <a:pt x="125" y="58"/>
                      <a:pt x="125" y="56"/>
                    </a:cubicBezTo>
                    <a:cubicBezTo>
                      <a:pt x="124" y="56"/>
                      <a:pt x="124" y="55"/>
                      <a:pt x="123" y="54"/>
                    </a:cubicBezTo>
                    <a:cubicBezTo>
                      <a:pt x="123" y="53"/>
                      <a:pt x="122" y="52"/>
                      <a:pt x="121" y="51"/>
                    </a:cubicBezTo>
                    <a:cubicBezTo>
                      <a:pt x="121" y="49"/>
                      <a:pt x="121" y="48"/>
                      <a:pt x="121" y="47"/>
                    </a:cubicBezTo>
                    <a:cubicBezTo>
                      <a:pt x="121" y="24"/>
                      <a:pt x="140" y="6"/>
                      <a:pt x="163" y="6"/>
                    </a:cubicBezTo>
                    <a:cubicBezTo>
                      <a:pt x="186" y="6"/>
                      <a:pt x="204" y="24"/>
                      <a:pt x="204" y="47"/>
                    </a:cubicBezTo>
                    <a:close/>
                    <a:moveTo>
                      <a:pt x="13" y="175"/>
                    </a:moveTo>
                    <a:cubicBezTo>
                      <a:pt x="24" y="163"/>
                      <a:pt x="24" y="163"/>
                      <a:pt x="24" y="163"/>
                    </a:cubicBezTo>
                    <a:cubicBezTo>
                      <a:pt x="47" y="186"/>
                      <a:pt x="47" y="186"/>
                      <a:pt x="47" y="186"/>
                    </a:cubicBezTo>
                    <a:cubicBezTo>
                      <a:pt x="35" y="196"/>
                      <a:pt x="35" y="196"/>
                      <a:pt x="35" y="196"/>
                    </a:cubicBezTo>
                    <a:cubicBezTo>
                      <a:pt x="34" y="197"/>
                      <a:pt x="33" y="197"/>
                      <a:pt x="32" y="196"/>
                    </a:cubicBezTo>
                    <a:cubicBezTo>
                      <a:pt x="32" y="196"/>
                      <a:pt x="32" y="196"/>
                      <a:pt x="31" y="196"/>
                    </a:cubicBezTo>
                    <a:cubicBezTo>
                      <a:pt x="14" y="178"/>
                      <a:pt x="14" y="178"/>
                      <a:pt x="14" y="178"/>
                    </a:cubicBezTo>
                    <a:cubicBezTo>
                      <a:pt x="14" y="178"/>
                      <a:pt x="14" y="178"/>
                      <a:pt x="14" y="178"/>
                    </a:cubicBezTo>
                    <a:cubicBezTo>
                      <a:pt x="13" y="177"/>
                      <a:pt x="13" y="176"/>
                      <a:pt x="13" y="1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92">
                <a:extLst>
                  <a:ext uri="{FF2B5EF4-FFF2-40B4-BE49-F238E27FC236}">
                    <a16:creationId xmlns:a16="http://schemas.microsoft.com/office/drawing/2014/main" id="{FDF36B97-D1A9-4ACE-B519-89C163AEF1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70098" y="3900831"/>
                <a:ext cx="72547" cy="73663"/>
              </a:xfrm>
              <a:custGeom>
                <a:avLst/>
                <a:gdLst>
                  <a:gd name="T0" fmla="*/ 23 w 31"/>
                  <a:gd name="T1" fmla="*/ 2 h 32"/>
                  <a:gd name="T2" fmla="*/ 15 w 31"/>
                  <a:gd name="T3" fmla="*/ 2 h 32"/>
                  <a:gd name="T4" fmla="*/ 2 w 31"/>
                  <a:gd name="T5" fmla="*/ 16 h 32"/>
                  <a:gd name="T6" fmla="*/ 0 w 31"/>
                  <a:gd name="T7" fmla="*/ 20 h 32"/>
                  <a:gd name="T8" fmla="*/ 2 w 31"/>
                  <a:gd name="T9" fmla="*/ 24 h 32"/>
                  <a:gd name="T10" fmla="*/ 8 w 31"/>
                  <a:gd name="T11" fmla="*/ 30 h 32"/>
                  <a:gd name="T12" fmla="*/ 12 w 31"/>
                  <a:gd name="T13" fmla="*/ 32 h 32"/>
                  <a:gd name="T14" fmla="*/ 16 w 31"/>
                  <a:gd name="T15" fmla="*/ 30 h 32"/>
                  <a:gd name="T16" fmla="*/ 30 w 31"/>
                  <a:gd name="T17" fmla="*/ 17 h 32"/>
                  <a:gd name="T18" fmla="*/ 31 w 31"/>
                  <a:gd name="T19" fmla="*/ 13 h 32"/>
                  <a:gd name="T20" fmla="*/ 30 w 31"/>
                  <a:gd name="T21" fmla="*/ 9 h 32"/>
                  <a:gd name="T22" fmla="*/ 23 w 31"/>
                  <a:gd name="T23" fmla="*/ 2 h 32"/>
                  <a:gd name="T24" fmla="*/ 12 w 31"/>
                  <a:gd name="T25" fmla="*/ 26 h 32"/>
                  <a:gd name="T26" fmla="*/ 6 w 31"/>
                  <a:gd name="T27" fmla="*/ 20 h 32"/>
                  <a:gd name="T28" fmla="*/ 19 w 31"/>
                  <a:gd name="T29" fmla="*/ 7 h 32"/>
                  <a:gd name="T30" fmla="*/ 25 w 31"/>
                  <a:gd name="T31" fmla="*/ 13 h 32"/>
                  <a:gd name="T32" fmla="*/ 12 w 31"/>
                  <a:gd name="T3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2">
                    <a:moveTo>
                      <a:pt x="23" y="2"/>
                    </a:moveTo>
                    <a:cubicBezTo>
                      <a:pt x="21" y="0"/>
                      <a:pt x="18" y="0"/>
                      <a:pt x="15" y="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7"/>
                      <a:pt x="0" y="19"/>
                      <a:pt x="0" y="20"/>
                    </a:cubicBezTo>
                    <a:cubicBezTo>
                      <a:pt x="0" y="22"/>
                      <a:pt x="0" y="23"/>
                      <a:pt x="2" y="24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2"/>
                      <a:pt x="10" y="32"/>
                      <a:pt x="12" y="32"/>
                    </a:cubicBezTo>
                    <a:cubicBezTo>
                      <a:pt x="13" y="32"/>
                      <a:pt x="15" y="32"/>
                      <a:pt x="16" y="30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1" y="16"/>
                      <a:pt x="31" y="14"/>
                      <a:pt x="31" y="13"/>
                    </a:cubicBezTo>
                    <a:cubicBezTo>
                      <a:pt x="31" y="11"/>
                      <a:pt x="31" y="10"/>
                      <a:pt x="30" y="9"/>
                    </a:cubicBezTo>
                    <a:lnTo>
                      <a:pt x="23" y="2"/>
                    </a:lnTo>
                    <a:close/>
                    <a:moveTo>
                      <a:pt x="12" y="26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13"/>
                      <a:pt x="25" y="13"/>
                      <a:pt x="25" y="13"/>
                    </a:cubicBezTo>
                    <a:lnTo>
                      <a:pt x="12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93">
                <a:extLst>
                  <a:ext uri="{FF2B5EF4-FFF2-40B4-BE49-F238E27FC236}">
                    <a16:creationId xmlns:a16="http://schemas.microsoft.com/office/drawing/2014/main" id="{E2598170-658B-4A19-8953-ACD5537FB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5148" y="3754620"/>
                <a:ext cx="17858" cy="13393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8" y="5"/>
                      <a:pt x="8" y="3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94">
                <a:extLst>
                  <a:ext uri="{FF2B5EF4-FFF2-40B4-BE49-F238E27FC236}">
                    <a16:creationId xmlns:a16="http://schemas.microsoft.com/office/drawing/2014/main" id="{0A493C9D-4821-4699-AA86-7F76A0C39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1980" y="3778059"/>
                <a:ext cx="18974" cy="13393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8" y="5"/>
                      <a:pt x="8" y="3"/>
                    </a:cubicBezTo>
                    <a:cubicBezTo>
                      <a:pt x="8" y="2"/>
                      <a:pt x="6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95">
                <a:extLst>
                  <a:ext uri="{FF2B5EF4-FFF2-40B4-BE49-F238E27FC236}">
                    <a16:creationId xmlns:a16="http://schemas.microsoft.com/office/drawing/2014/main" id="{C0A35287-8B18-443B-83C2-FBD33F8F9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8811" y="3802613"/>
                <a:ext cx="16741" cy="14510"/>
              </a:xfrm>
              <a:custGeom>
                <a:avLst/>
                <a:gdLst>
                  <a:gd name="T0" fmla="*/ 3 w 7"/>
                  <a:gd name="T1" fmla="*/ 6 h 6"/>
                  <a:gd name="T2" fmla="*/ 4 w 7"/>
                  <a:gd name="T3" fmla="*/ 6 h 6"/>
                  <a:gd name="T4" fmla="*/ 7 w 7"/>
                  <a:gd name="T5" fmla="*/ 3 h 6"/>
                  <a:gd name="T6" fmla="*/ 4 w 7"/>
                  <a:gd name="T7" fmla="*/ 0 h 6"/>
                  <a:gd name="T8" fmla="*/ 3 w 7"/>
                  <a:gd name="T9" fmla="*/ 0 h 6"/>
                  <a:gd name="T10" fmla="*/ 0 w 7"/>
                  <a:gd name="T11" fmla="*/ 3 h 6"/>
                  <a:gd name="T12" fmla="*/ 3 w 7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1"/>
                      <a:pt x="6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96">
                <a:extLst>
                  <a:ext uri="{FF2B5EF4-FFF2-40B4-BE49-F238E27FC236}">
                    <a16:creationId xmlns:a16="http://schemas.microsoft.com/office/drawing/2014/main" id="{CC496165-479E-4D23-8C2C-19C854DCF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283" y="3830516"/>
                <a:ext cx="17858" cy="14510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97">
                <a:extLst>
                  <a:ext uri="{FF2B5EF4-FFF2-40B4-BE49-F238E27FC236}">
                    <a16:creationId xmlns:a16="http://schemas.microsoft.com/office/drawing/2014/main" id="{B294FA7D-B3B8-4EF0-90D1-989D035B2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3051" y="3875160"/>
                <a:ext cx="17858" cy="13393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98">
                <a:extLst>
                  <a:ext uri="{FF2B5EF4-FFF2-40B4-BE49-F238E27FC236}">
                    <a16:creationId xmlns:a16="http://schemas.microsoft.com/office/drawing/2014/main" id="{51144895-DEA5-47BB-AB45-21C2F33AC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6579" y="3842793"/>
                <a:ext cx="16741" cy="13393"/>
              </a:xfrm>
              <a:custGeom>
                <a:avLst/>
                <a:gdLst>
                  <a:gd name="T0" fmla="*/ 3 w 7"/>
                  <a:gd name="T1" fmla="*/ 6 h 6"/>
                  <a:gd name="T2" fmla="*/ 4 w 7"/>
                  <a:gd name="T3" fmla="*/ 6 h 6"/>
                  <a:gd name="T4" fmla="*/ 7 w 7"/>
                  <a:gd name="T5" fmla="*/ 3 h 6"/>
                  <a:gd name="T6" fmla="*/ 4 w 7"/>
                  <a:gd name="T7" fmla="*/ 0 h 6"/>
                  <a:gd name="T8" fmla="*/ 3 w 7"/>
                  <a:gd name="T9" fmla="*/ 0 h 6"/>
                  <a:gd name="T10" fmla="*/ 0 w 7"/>
                  <a:gd name="T11" fmla="*/ 3 h 6"/>
                  <a:gd name="T12" fmla="*/ 3 w 7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1"/>
                      <a:pt x="6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99">
                <a:extLst>
                  <a:ext uri="{FF2B5EF4-FFF2-40B4-BE49-F238E27FC236}">
                    <a16:creationId xmlns:a16="http://schemas.microsoft.com/office/drawing/2014/main" id="{0EA4EC3F-DAB9-4D20-8492-89C841DC7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5103" y="3800381"/>
                <a:ext cx="18974" cy="14510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8" y="4"/>
                      <a:pt x="8" y="3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00">
                <a:extLst>
                  <a:ext uri="{FF2B5EF4-FFF2-40B4-BE49-F238E27FC236}">
                    <a16:creationId xmlns:a16="http://schemas.microsoft.com/office/drawing/2014/main" id="{4D6BE095-D270-4FD5-9399-6AAE1362D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039" y="3778059"/>
                <a:ext cx="18974" cy="13393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3"/>
                    </a:cubicBezTo>
                    <a:cubicBezTo>
                      <a:pt x="8" y="2"/>
                      <a:pt x="7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5"/>
                      <a:pt x="2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01">
                <a:extLst>
                  <a:ext uri="{FF2B5EF4-FFF2-40B4-BE49-F238E27FC236}">
                    <a16:creationId xmlns:a16="http://schemas.microsoft.com/office/drawing/2014/main" id="{B8B12378-43E8-4D66-8FA7-19251D25E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406" y="3856187"/>
                <a:ext cx="18974" cy="14510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8" y="4"/>
                      <a:pt x="8" y="3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02">
                <a:extLst>
                  <a:ext uri="{FF2B5EF4-FFF2-40B4-BE49-F238E27FC236}">
                    <a16:creationId xmlns:a16="http://schemas.microsoft.com/office/drawing/2014/main" id="{6EEABB63-6908-4007-8726-9614873C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7110" y="3823819"/>
                <a:ext cx="17858" cy="14510"/>
              </a:xfrm>
              <a:custGeom>
                <a:avLst/>
                <a:gdLst>
                  <a:gd name="T0" fmla="*/ 3 w 8"/>
                  <a:gd name="T1" fmla="*/ 6 h 6"/>
                  <a:gd name="T2" fmla="*/ 5 w 8"/>
                  <a:gd name="T3" fmla="*/ 6 h 6"/>
                  <a:gd name="T4" fmla="*/ 8 w 8"/>
                  <a:gd name="T5" fmla="*/ 3 h 6"/>
                  <a:gd name="T6" fmla="*/ 5 w 8"/>
                  <a:gd name="T7" fmla="*/ 0 h 6"/>
                  <a:gd name="T8" fmla="*/ 3 w 8"/>
                  <a:gd name="T9" fmla="*/ 0 h 6"/>
                  <a:gd name="T10" fmla="*/ 0 w 8"/>
                  <a:gd name="T11" fmla="*/ 3 h 6"/>
                  <a:gd name="T12" fmla="*/ 3 w 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8" y="5"/>
                      <a:pt x="8" y="3"/>
                    </a:cubicBezTo>
                    <a:cubicBezTo>
                      <a:pt x="8" y="2"/>
                      <a:pt x="6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4337281" y="4519810"/>
              <a:ext cx="847900" cy="524248"/>
              <a:chOff x="5880704" y="5408478"/>
              <a:chExt cx="561404" cy="347111"/>
            </a:xfrm>
            <a:solidFill>
              <a:schemeClr val="bg1"/>
            </a:solidFill>
          </p:grpSpPr>
          <p:sp>
            <p:nvSpPr>
              <p:cNvPr id="54" name="Freeform 106">
                <a:extLst>
                  <a:ext uri="{FF2B5EF4-FFF2-40B4-BE49-F238E27FC236}">
                    <a16:creationId xmlns:a16="http://schemas.microsoft.com/office/drawing/2014/main" id="{EAD00D0E-BD15-4227-939D-EA544646D7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0704" y="5408478"/>
                <a:ext cx="561404" cy="347111"/>
              </a:xfrm>
              <a:custGeom>
                <a:avLst/>
                <a:gdLst>
                  <a:gd name="T0" fmla="*/ 175 w 242"/>
                  <a:gd name="T1" fmla="*/ 8 h 150"/>
                  <a:gd name="T2" fmla="*/ 159 w 242"/>
                  <a:gd name="T3" fmla="*/ 10 h 150"/>
                  <a:gd name="T4" fmla="*/ 159 w 242"/>
                  <a:gd name="T5" fmla="*/ 3 h 150"/>
                  <a:gd name="T6" fmla="*/ 156 w 242"/>
                  <a:gd name="T7" fmla="*/ 0 h 150"/>
                  <a:gd name="T8" fmla="*/ 3 w 242"/>
                  <a:gd name="T9" fmla="*/ 0 h 150"/>
                  <a:gd name="T10" fmla="*/ 0 w 242"/>
                  <a:gd name="T11" fmla="*/ 3 h 150"/>
                  <a:gd name="T12" fmla="*/ 0 w 242"/>
                  <a:gd name="T13" fmla="*/ 147 h 150"/>
                  <a:gd name="T14" fmla="*/ 3 w 242"/>
                  <a:gd name="T15" fmla="*/ 150 h 150"/>
                  <a:gd name="T16" fmla="*/ 156 w 242"/>
                  <a:gd name="T17" fmla="*/ 150 h 150"/>
                  <a:gd name="T18" fmla="*/ 159 w 242"/>
                  <a:gd name="T19" fmla="*/ 147 h 150"/>
                  <a:gd name="T20" fmla="*/ 159 w 242"/>
                  <a:gd name="T21" fmla="*/ 140 h 150"/>
                  <a:gd name="T22" fmla="*/ 175 w 242"/>
                  <a:gd name="T23" fmla="*/ 142 h 150"/>
                  <a:gd name="T24" fmla="*/ 242 w 242"/>
                  <a:gd name="T25" fmla="*/ 75 h 150"/>
                  <a:gd name="T26" fmla="*/ 175 w 242"/>
                  <a:gd name="T27" fmla="*/ 8 h 150"/>
                  <a:gd name="T28" fmla="*/ 159 w 242"/>
                  <a:gd name="T29" fmla="*/ 134 h 150"/>
                  <a:gd name="T30" fmla="*/ 159 w 242"/>
                  <a:gd name="T31" fmla="*/ 133 h 150"/>
                  <a:gd name="T32" fmla="*/ 158 w 242"/>
                  <a:gd name="T33" fmla="*/ 132 h 150"/>
                  <a:gd name="T34" fmla="*/ 147 w 242"/>
                  <a:gd name="T35" fmla="*/ 109 h 150"/>
                  <a:gd name="T36" fmla="*/ 147 w 242"/>
                  <a:gd name="T37" fmla="*/ 41 h 150"/>
                  <a:gd name="T38" fmla="*/ 158 w 242"/>
                  <a:gd name="T39" fmla="*/ 18 h 150"/>
                  <a:gd name="T40" fmla="*/ 159 w 242"/>
                  <a:gd name="T41" fmla="*/ 17 h 150"/>
                  <a:gd name="T42" fmla="*/ 159 w 242"/>
                  <a:gd name="T43" fmla="*/ 16 h 150"/>
                  <a:gd name="T44" fmla="*/ 175 w 242"/>
                  <a:gd name="T45" fmla="*/ 14 h 150"/>
                  <a:gd name="T46" fmla="*/ 236 w 242"/>
                  <a:gd name="T47" fmla="*/ 75 h 150"/>
                  <a:gd name="T48" fmla="*/ 175 w 242"/>
                  <a:gd name="T49" fmla="*/ 136 h 150"/>
                  <a:gd name="T50" fmla="*/ 159 w 242"/>
                  <a:gd name="T51" fmla="*/ 134 h 150"/>
                  <a:gd name="T52" fmla="*/ 153 w 242"/>
                  <a:gd name="T53" fmla="*/ 144 h 150"/>
                  <a:gd name="T54" fmla="*/ 6 w 242"/>
                  <a:gd name="T55" fmla="*/ 144 h 150"/>
                  <a:gd name="T56" fmla="*/ 6 w 242"/>
                  <a:gd name="T57" fmla="*/ 6 h 150"/>
                  <a:gd name="T58" fmla="*/ 153 w 242"/>
                  <a:gd name="T59" fmla="*/ 6 h 150"/>
                  <a:gd name="T60" fmla="*/ 153 w 242"/>
                  <a:gd name="T61" fmla="*/ 14 h 150"/>
                  <a:gd name="T62" fmla="*/ 153 w 242"/>
                  <a:gd name="T63" fmla="*/ 16 h 150"/>
                  <a:gd name="T64" fmla="*/ 141 w 242"/>
                  <a:gd name="T65" fmla="*/ 39 h 150"/>
                  <a:gd name="T66" fmla="*/ 141 w 242"/>
                  <a:gd name="T67" fmla="*/ 40 h 150"/>
                  <a:gd name="T68" fmla="*/ 141 w 242"/>
                  <a:gd name="T69" fmla="*/ 110 h 150"/>
                  <a:gd name="T70" fmla="*/ 141 w 242"/>
                  <a:gd name="T71" fmla="*/ 111 h 150"/>
                  <a:gd name="T72" fmla="*/ 153 w 242"/>
                  <a:gd name="T73" fmla="*/ 134 h 150"/>
                  <a:gd name="T74" fmla="*/ 153 w 242"/>
                  <a:gd name="T75" fmla="*/ 136 h 150"/>
                  <a:gd name="T76" fmla="*/ 153 w 242"/>
                  <a:gd name="T77" fmla="*/ 144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2" h="150">
                    <a:moveTo>
                      <a:pt x="175" y="8"/>
                    </a:moveTo>
                    <a:cubicBezTo>
                      <a:pt x="169" y="8"/>
                      <a:pt x="164" y="8"/>
                      <a:pt x="159" y="10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9" y="1"/>
                      <a:pt x="157" y="0"/>
                      <a:pt x="15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9"/>
                      <a:pt x="1" y="150"/>
                      <a:pt x="3" y="150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7" y="150"/>
                      <a:pt x="159" y="149"/>
                      <a:pt x="159" y="147"/>
                    </a:cubicBezTo>
                    <a:cubicBezTo>
                      <a:pt x="159" y="140"/>
                      <a:pt x="159" y="140"/>
                      <a:pt x="159" y="140"/>
                    </a:cubicBezTo>
                    <a:cubicBezTo>
                      <a:pt x="164" y="142"/>
                      <a:pt x="169" y="142"/>
                      <a:pt x="175" y="142"/>
                    </a:cubicBezTo>
                    <a:cubicBezTo>
                      <a:pt x="212" y="142"/>
                      <a:pt x="242" y="112"/>
                      <a:pt x="242" y="75"/>
                    </a:cubicBezTo>
                    <a:cubicBezTo>
                      <a:pt x="242" y="38"/>
                      <a:pt x="212" y="8"/>
                      <a:pt x="175" y="8"/>
                    </a:cubicBezTo>
                    <a:close/>
                    <a:moveTo>
                      <a:pt x="159" y="134"/>
                    </a:move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9" y="133"/>
                      <a:pt x="158" y="132"/>
                      <a:pt x="158" y="132"/>
                    </a:cubicBezTo>
                    <a:cubicBezTo>
                      <a:pt x="147" y="109"/>
                      <a:pt x="147" y="109"/>
                      <a:pt x="147" y="109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58" y="18"/>
                      <a:pt x="158" y="18"/>
                      <a:pt x="158" y="18"/>
                    </a:cubicBezTo>
                    <a:cubicBezTo>
                      <a:pt x="158" y="18"/>
                      <a:pt x="159" y="17"/>
                      <a:pt x="159" y="17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64" y="14"/>
                      <a:pt x="169" y="14"/>
                      <a:pt x="175" y="14"/>
                    </a:cubicBezTo>
                    <a:cubicBezTo>
                      <a:pt x="209" y="14"/>
                      <a:pt x="236" y="41"/>
                      <a:pt x="236" y="75"/>
                    </a:cubicBezTo>
                    <a:cubicBezTo>
                      <a:pt x="236" y="109"/>
                      <a:pt x="209" y="136"/>
                      <a:pt x="175" y="136"/>
                    </a:cubicBezTo>
                    <a:cubicBezTo>
                      <a:pt x="169" y="136"/>
                      <a:pt x="164" y="136"/>
                      <a:pt x="159" y="134"/>
                    </a:cubicBezTo>
                    <a:close/>
                    <a:moveTo>
                      <a:pt x="153" y="144"/>
                    </a:moveTo>
                    <a:cubicBezTo>
                      <a:pt x="6" y="144"/>
                      <a:pt x="6" y="144"/>
                      <a:pt x="6" y="14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53" y="6"/>
                      <a:pt x="153" y="6"/>
                      <a:pt x="153" y="6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41" y="39"/>
                      <a:pt x="141" y="39"/>
                      <a:pt x="141" y="39"/>
                    </a:cubicBezTo>
                    <a:cubicBezTo>
                      <a:pt x="141" y="39"/>
                      <a:pt x="141" y="40"/>
                      <a:pt x="141" y="40"/>
                    </a:cubicBezTo>
                    <a:cubicBezTo>
                      <a:pt x="141" y="110"/>
                      <a:pt x="141" y="110"/>
                      <a:pt x="141" y="110"/>
                    </a:cubicBezTo>
                    <a:cubicBezTo>
                      <a:pt x="141" y="110"/>
                      <a:pt x="141" y="111"/>
                      <a:pt x="141" y="111"/>
                    </a:cubicBezTo>
                    <a:cubicBezTo>
                      <a:pt x="153" y="134"/>
                      <a:pt x="153" y="134"/>
                      <a:pt x="153" y="134"/>
                    </a:cubicBezTo>
                    <a:cubicBezTo>
                      <a:pt x="153" y="136"/>
                      <a:pt x="153" y="136"/>
                      <a:pt x="153" y="136"/>
                    </a:cubicBezTo>
                    <a:lnTo>
                      <a:pt x="153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07">
                <a:extLst>
                  <a:ext uri="{FF2B5EF4-FFF2-40B4-BE49-F238E27FC236}">
                    <a16:creationId xmlns:a16="http://schemas.microsoft.com/office/drawing/2014/main" id="{B5852192-43AF-47FE-BCB5-D0C2C64FB7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4557" y="5540179"/>
                <a:ext cx="85940" cy="85941"/>
              </a:xfrm>
              <a:custGeom>
                <a:avLst/>
                <a:gdLst>
                  <a:gd name="T0" fmla="*/ 18 w 37"/>
                  <a:gd name="T1" fmla="*/ 0 h 37"/>
                  <a:gd name="T2" fmla="*/ 0 w 37"/>
                  <a:gd name="T3" fmla="*/ 18 h 37"/>
                  <a:gd name="T4" fmla="*/ 18 w 37"/>
                  <a:gd name="T5" fmla="*/ 37 h 37"/>
                  <a:gd name="T6" fmla="*/ 37 w 37"/>
                  <a:gd name="T7" fmla="*/ 18 h 37"/>
                  <a:gd name="T8" fmla="*/ 18 w 37"/>
                  <a:gd name="T9" fmla="*/ 0 h 37"/>
                  <a:gd name="T10" fmla="*/ 6 w 37"/>
                  <a:gd name="T11" fmla="*/ 18 h 37"/>
                  <a:gd name="T12" fmla="*/ 18 w 37"/>
                  <a:gd name="T13" fmla="*/ 6 h 37"/>
                  <a:gd name="T14" fmla="*/ 31 w 37"/>
                  <a:gd name="T15" fmla="*/ 18 h 37"/>
                  <a:gd name="T16" fmla="*/ 18 w 37"/>
                  <a:gd name="T17" fmla="*/ 31 h 37"/>
                  <a:gd name="T18" fmla="*/ 6 w 37"/>
                  <a:gd name="T19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7"/>
                      <a:pt x="18" y="37"/>
                    </a:cubicBezTo>
                    <a:cubicBezTo>
                      <a:pt x="28" y="37"/>
                      <a:pt x="37" y="28"/>
                      <a:pt x="37" y="18"/>
                    </a:cubicBezTo>
                    <a:cubicBezTo>
                      <a:pt x="37" y="8"/>
                      <a:pt x="28" y="0"/>
                      <a:pt x="18" y="0"/>
                    </a:cubicBezTo>
                    <a:close/>
                    <a:moveTo>
                      <a:pt x="6" y="18"/>
                    </a:moveTo>
                    <a:cubicBezTo>
                      <a:pt x="6" y="11"/>
                      <a:pt x="11" y="6"/>
                      <a:pt x="18" y="6"/>
                    </a:cubicBezTo>
                    <a:cubicBezTo>
                      <a:pt x="25" y="6"/>
                      <a:pt x="31" y="11"/>
                      <a:pt x="31" y="18"/>
                    </a:cubicBezTo>
                    <a:cubicBezTo>
                      <a:pt x="31" y="25"/>
                      <a:pt x="25" y="31"/>
                      <a:pt x="18" y="31"/>
                    </a:cubicBezTo>
                    <a:cubicBezTo>
                      <a:pt x="11" y="31"/>
                      <a:pt x="6" y="25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08">
                <a:extLst>
                  <a:ext uri="{FF2B5EF4-FFF2-40B4-BE49-F238E27FC236}">
                    <a16:creationId xmlns:a16="http://schemas.microsoft.com/office/drawing/2014/main" id="{BA87386A-6B37-4CEF-AC1D-782D4C4F42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7671" y="5454238"/>
                <a:ext cx="232151" cy="60270"/>
              </a:xfrm>
              <a:custGeom>
                <a:avLst/>
                <a:gdLst>
                  <a:gd name="T0" fmla="*/ 97 w 100"/>
                  <a:gd name="T1" fmla="*/ 0 h 26"/>
                  <a:gd name="T2" fmla="*/ 3 w 100"/>
                  <a:gd name="T3" fmla="*/ 0 h 26"/>
                  <a:gd name="T4" fmla="*/ 0 w 100"/>
                  <a:gd name="T5" fmla="*/ 3 h 26"/>
                  <a:gd name="T6" fmla="*/ 0 w 100"/>
                  <a:gd name="T7" fmla="*/ 23 h 26"/>
                  <a:gd name="T8" fmla="*/ 3 w 100"/>
                  <a:gd name="T9" fmla="*/ 26 h 26"/>
                  <a:gd name="T10" fmla="*/ 97 w 100"/>
                  <a:gd name="T11" fmla="*/ 26 h 26"/>
                  <a:gd name="T12" fmla="*/ 100 w 100"/>
                  <a:gd name="T13" fmla="*/ 23 h 26"/>
                  <a:gd name="T14" fmla="*/ 100 w 100"/>
                  <a:gd name="T15" fmla="*/ 3 h 26"/>
                  <a:gd name="T16" fmla="*/ 97 w 100"/>
                  <a:gd name="T17" fmla="*/ 0 h 26"/>
                  <a:gd name="T18" fmla="*/ 94 w 100"/>
                  <a:gd name="T19" fmla="*/ 20 h 26"/>
                  <a:gd name="T20" fmla="*/ 6 w 100"/>
                  <a:gd name="T21" fmla="*/ 20 h 26"/>
                  <a:gd name="T22" fmla="*/ 6 w 100"/>
                  <a:gd name="T23" fmla="*/ 6 h 26"/>
                  <a:gd name="T24" fmla="*/ 94 w 100"/>
                  <a:gd name="T25" fmla="*/ 6 h 26"/>
                  <a:gd name="T26" fmla="*/ 94 w 100"/>
                  <a:gd name="T27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0" h="26">
                    <a:moveTo>
                      <a:pt x="9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5"/>
                      <a:pt x="1" y="26"/>
                      <a:pt x="3" y="26"/>
                    </a:cubicBezTo>
                    <a:cubicBezTo>
                      <a:pt x="97" y="26"/>
                      <a:pt x="97" y="26"/>
                      <a:pt x="97" y="26"/>
                    </a:cubicBezTo>
                    <a:cubicBezTo>
                      <a:pt x="99" y="26"/>
                      <a:pt x="100" y="25"/>
                      <a:pt x="100" y="2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2"/>
                      <a:pt x="99" y="0"/>
                      <a:pt x="97" y="0"/>
                    </a:cubicBezTo>
                    <a:close/>
                    <a:moveTo>
                      <a:pt x="94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94" y="6"/>
                      <a:pt x="94" y="6"/>
                      <a:pt x="94" y="6"/>
                    </a:cubicBezTo>
                    <a:lnTo>
                      <a:pt x="94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09">
                <a:extLst>
                  <a:ext uri="{FF2B5EF4-FFF2-40B4-BE49-F238E27FC236}">
                    <a16:creationId xmlns:a16="http://schemas.microsoft.com/office/drawing/2014/main" id="{1CB17B19-0285-42CC-809D-351CFDDF37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7671" y="5649558"/>
                <a:ext cx="232151" cy="60270"/>
              </a:xfrm>
              <a:custGeom>
                <a:avLst/>
                <a:gdLst>
                  <a:gd name="T0" fmla="*/ 97 w 100"/>
                  <a:gd name="T1" fmla="*/ 0 h 26"/>
                  <a:gd name="T2" fmla="*/ 3 w 100"/>
                  <a:gd name="T3" fmla="*/ 0 h 26"/>
                  <a:gd name="T4" fmla="*/ 0 w 100"/>
                  <a:gd name="T5" fmla="*/ 3 h 26"/>
                  <a:gd name="T6" fmla="*/ 0 w 100"/>
                  <a:gd name="T7" fmla="*/ 23 h 26"/>
                  <a:gd name="T8" fmla="*/ 3 w 100"/>
                  <a:gd name="T9" fmla="*/ 26 h 26"/>
                  <a:gd name="T10" fmla="*/ 97 w 100"/>
                  <a:gd name="T11" fmla="*/ 26 h 26"/>
                  <a:gd name="T12" fmla="*/ 100 w 100"/>
                  <a:gd name="T13" fmla="*/ 23 h 26"/>
                  <a:gd name="T14" fmla="*/ 100 w 100"/>
                  <a:gd name="T15" fmla="*/ 3 h 26"/>
                  <a:gd name="T16" fmla="*/ 97 w 100"/>
                  <a:gd name="T17" fmla="*/ 0 h 26"/>
                  <a:gd name="T18" fmla="*/ 94 w 100"/>
                  <a:gd name="T19" fmla="*/ 20 h 26"/>
                  <a:gd name="T20" fmla="*/ 6 w 100"/>
                  <a:gd name="T21" fmla="*/ 20 h 26"/>
                  <a:gd name="T22" fmla="*/ 6 w 100"/>
                  <a:gd name="T23" fmla="*/ 6 h 26"/>
                  <a:gd name="T24" fmla="*/ 94 w 100"/>
                  <a:gd name="T25" fmla="*/ 6 h 26"/>
                  <a:gd name="T26" fmla="*/ 94 w 100"/>
                  <a:gd name="T27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0" h="26">
                    <a:moveTo>
                      <a:pt x="9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1" y="26"/>
                      <a:pt x="3" y="26"/>
                    </a:cubicBezTo>
                    <a:cubicBezTo>
                      <a:pt x="97" y="26"/>
                      <a:pt x="97" y="26"/>
                      <a:pt x="97" y="26"/>
                    </a:cubicBezTo>
                    <a:cubicBezTo>
                      <a:pt x="99" y="26"/>
                      <a:pt x="100" y="24"/>
                      <a:pt x="100" y="2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1"/>
                      <a:pt x="99" y="0"/>
                      <a:pt x="97" y="0"/>
                    </a:cubicBezTo>
                    <a:close/>
                    <a:moveTo>
                      <a:pt x="94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94" y="6"/>
                      <a:pt x="94" y="6"/>
                      <a:pt x="94" y="6"/>
                    </a:cubicBezTo>
                    <a:lnTo>
                      <a:pt x="94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5" name="그룹 74"/>
          <p:cNvGrpSpPr/>
          <p:nvPr/>
        </p:nvGrpSpPr>
        <p:grpSpPr>
          <a:xfrm>
            <a:off x="7119711" y="2423517"/>
            <a:ext cx="3947736" cy="550107"/>
            <a:chOff x="7119711" y="2262489"/>
            <a:chExt cx="3947736" cy="550107"/>
          </a:xfrm>
        </p:grpSpPr>
        <p:sp>
          <p:nvSpPr>
            <p:cNvPr id="76" name="자유형: 도형 2">
              <a:extLst>
                <a:ext uri="{FF2B5EF4-FFF2-40B4-BE49-F238E27FC236}">
                  <a16:creationId xmlns:a16="http://schemas.microsoft.com/office/drawing/2014/main" id="{2422A072-4501-41EB-97EB-4F1443BED058}"/>
                </a:ext>
              </a:extLst>
            </p:cNvPr>
            <p:cNvSpPr/>
            <p:nvPr/>
          </p:nvSpPr>
          <p:spPr>
            <a:xfrm>
              <a:off x="7119711" y="2362654"/>
              <a:ext cx="3918857" cy="449942"/>
            </a:xfrm>
            <a:custGeom>
              <a:avLst/>
              <a:gdLst>
                <a:gd name="connsiteX0" fmla="*/ 0 w 3918857"/>
                <a:gd name="connsiteY0" fmla="*/ 449942 h 449942"/>
                <a:gd name="connsiteX1" fmla="*/ 449942 w 3918857"/>
                <a:gd name="connsiteY1" fmla="*/ 0 h 449942"/>
                <a:gd name="connsiteX2" fmla="*/ 3918857 w 3918857"/>
                <a:gd name="connsiteY2" fmla="*/ 0 h 44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8857" h="449942">
                  <a:moveTo>
                    <a:pt x="0" y="449942"/>
                  </a:moveTo>
                  <a:lnTo>
                    <a:pt x="449942" y="0"/>
                  </a:lnTo>
                  <a:lnTo>
                    <a:pt x="3918857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>
              <a:extLst>
                <a:ext uri="{FF2B5EF4-FFF2-40B4-BE49-F238E27FC236}">
                  <a16:creationId xmlns:a16="http://schemas.microsoft.com/office/drawing/2014/main" id="{CDBD36E2-5E7C-4D70-AA9F-91FEF3DADA17}"/>
                </a:ext>
              </a:extLst>
            </p:cNvPr>
            <p:cNvSpPr/>
            <p:nvPr/>
          </p:nvSpPr>
          <p:spPr>
            <a:xfrm>
              <a:off x="10867118" y="2262489"/>
              <a:ext cx="200329" cy="2003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7804200" y="4616548"/>
            <a:ext cx="3796647" cy="550106"/>
            <a:chOff x="7804200" y="4898527"/>
            <a:chExt cx="3796647" cy="550106"/>
          </a:xfrm>
        </p:grpSpPr>
        <p:sp>
          <p:nvSpPr>
            <p:cNvPr id="79" name="자유형: 도형 85">
              <a:extLst>
                <a:ext uri="{FF2B5EF4-FFF2-40B4-BE49-F238E27FC236}">
                  <a16:creationId xmlns:a16="http://schemas.microsoft.com/office/drawing/2014/main" id="{B500E04A-35C0-438A-BEF5-1CDE0A306B94}"/>
                </a:ext>
              </a:extLst>
            </p:cNvPr>
            <p:cNvSpPr/>
            <p:nvPr/>
          </p:nvSpPr>
          <p:spPr>
            <a:xfrm flipV="1">
              <a:off x="7804200" y="4898527"/>
              <a:ext cx="3729668" cy="449942"/>
            </a:xfrm>
            <a:custGeom>
              <a:avLst/>
              <a:gdLst>
                <a:gd name="connsiteX0" fmla="*/ 0 w 3918857"/>
                <a:gd name="connsiteY0" fmla="*/ 449942 h 449942"/>
                <a:gd name="connsiteX1" fmla="*/ 449942 w 3918857"/>
                <a:gd name="connsiteY1" fmla="*/ 0 h 449942"/>
                <a:gd name="connsiteX2" fmla="*/ 3918857 w 3918857"/>
                <a:gd name="connsiteY2" fmla="*/ 0 h 44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8857" h="449942">
                  <a:moveTo>
                    <a:pt x="0" y="449942"/>
                  </a:moveTo>
                  <a:lnTo>
                    <a:pt x="449942" y="0"/>
                  </a:lnTo>
                  <a:lnTo>
                    <a:pt x="3918857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AAE6909B-9E67-4CEF-9BFA-55AAAC83C363}"/>
                </a:ext>
              </a:extLst>
            </p:cNvPr>
            <p:cNvSpPr/>
            <p:nvPr/>
          </p:nvSpPr>
          <p:spPr>
            <a:xfrm>
              <a:off x="11400518" y="5248304"/>
              <a:ext cx="200329" cy="2003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674514" y="4131003"/>
            <a:ext cx="3487187" cy="550107"/>
            <a:chOff x="693013" y="4371780"/>
            <a:chExt cx="3487187" cy="550107"/>
          </a:xfrm>
        </p:grpSpPr>
        <p:sp>
          <p:nvSpPr>
            <p:cNvPr id="82" name="자유형: 도형 93">
              <a:extLst>
                <a:ext uri="{FF2B5EF4-FFF2-40B4-BE49-F238E27FC236}">
                  <a16:creationId xmlns:a16="http://schemas.microsoft.com/office/drawing/2014/main" id="{E086F5C0-0209-4F1B-868B-76A3D5B322ED}"/>
                </a:ext>
              </a:extLst>
            </p:cNvPr>
            <p:cNvSpPr/>
            <p:nvPr/>
          </p:nvSpPr>
          <p:spPr>
            <a:xfrm flipH="1">
              <a:off x="852737" y="4471945"/>
              <a:ext cx="3327463" cy="449942"/>
            </a:xfrm>
            <a:custGeom>
              <a:avLst/>
              <a:gdLst>
                <a:gd name="connsiteX0" fmla="*/ 0 w 3918857"/>
                <a:gd name="connsiteY0" fmla="*/ 449942 h 449942"/>
                <a:gd name="connsiteX1" fmla="*/ 449942 w 3918857"/>
                <a:gd name="connsiteY1" fmla="*/ 0 h 449942"/>
                <a:gd name="connsiteX2" fmla="*/ 3918857 w 3918857"/>
                <a:gd name="connsiteY2" fmla="*/ 0 h 44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8857" h="449942">
                  <a:moveTo>
                    <a:pt x="0" y="449942"/>
                  </a:moveTo>
                  <a:lnTo>
                    <a:pt x="449942" y="0"/>
                  </a:lnTo>
                  <a:lnTo>
                    <a:pt x="3918857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9CD26D81-B42A-471D-93C2-5B2E9002E674}"/>
                </a:ext>
              </a:extLst>
            </p:cNvPr>
            <p:cNvSpPr/>
            <p:nvPr/>
          </p:nvSpPr>
          <p:spPr>
            <a:xfrm>
              <a:off x="693013" y="4371780"/>
              <a:ext cx="200329" cy="20032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7930236" y="1887534"/>
            <a:ext cx="3111488" cy="2125918"/>
            <a:chOff x="7930236" y="1726506"/>
            <a:chExt cx="3111488" cy="2125918"/>
          </a:xfrm>
        </p:grpSpPr>
        <p:sp>
          <p:nvSpPr>
            <p:cNvPr id="85" name="직사각형 22">
              <a:extLst>
                <a:ext uri="{FF2B5EF4-FFF2-40B4-BE49-F238E27FC236}">
                  <a16:creationId xmlns:a16="http://schemas.microsoft.com/office/drawing/2014/main" id="{8AD6A43A-85EF-4BBC-BBA1-7D9BC4F55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0236" y="1726506"/>
              <a:ext cx="3111488" cy="6104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ko-KR" sz="2800" dirty="0">
                  <a:solidFill>
                    <a:srgbClr val="FF0000"/>
                  </a:solidFill>
                  <a:cs typeface="Calibri" panose="020F0502020204030204" pitchFamily="34" charset="0"/>
                </a:rPr>
                <a:t>Originality</a:t>
              </a:r>
            </a:p>
            <a:p>
              <a:pPr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1200" i="1" dirty="0">
                  <a:solidFill>
                    <a:srgbClr val="FF0000"/>
                  </a:solidFill>
                  <a:latin typeface="+mj-ea"/>
                  <a:ea typeface="+mj-ea"/>
                  <a:cs typeface="Calibri" panose="020F0502020204030204" pitchFamily="34" charset="0"/>
                </a:rPr>
                <a:t>누구나 하고 싶지만 아무나 못하는 독창성</a:t>
              </a:r>
              <a:endParaRPr lang="en-US" altLang="ko-KR" sz="2800" b="1" dirty="0">
                <a:solidFill>
                  <a:srgbClr val="FF0000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6" name="직사각형 22">
              <a:extLst>
                <a:ext uri="{FF2B5EF4-FFF2-40B4-BE49-F238E27FC236}">
                  <a16:creationId xmlns:a16="http://schemas.microsoft.com/office/drawing/2014/main" id="{C8511B25-9639-463D-8DA7-B76A57E84D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081869" y="2467429"/>
              <a:ext cx="2882463" cy="13849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143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억의 개발 프로젝트 투자를 유치한  자체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IP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아머드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사우르스를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포함한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10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여개의 독립적인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IP 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보유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영유아 및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키덜트를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아우르는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IP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포트폴리오 구축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VFX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를 이해하고 자체 제작이 가능한 대표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(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감독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)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의 빠른 의사결정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8673190" y="4444245"/>
            <a:ext cx="3434569" cy="2348684"/>
            <a:chOff x="8667497" y="4710733"/>
            <a:chExt cx="3434569" cy="2348684"/>
          </a:xfrm>
        </p:grpSpPr>
        <p:sp>
          <p:nvSpPr>
            <p:cNvPr id="88" name="직사각형 22">
              <a:extLst>
                <a:ext uri="{FF2B5EF4-FFF2-40B4-BE49-F238E27FC236}">
                  <a16:creationId xmlns:a16="http://schemas.microsoft.com/office/drawing/2014/main" id="{AAA2672B-D9AD-44A5-8799-6AA87EE89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7498" y="4710733"/>
              <a:ext cx="3434568" cy="6104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ko-KR" sz="2800" dirty="0">
                  <a:solidFill>
                    <a:srgbClr val="FFC000"/>
                  </a:solidFill>
                  <a:cs typeface="Calibri" panose="020F0502020204030204" pitchFamily="34" charset="0"/>
                </a:rPr>
                <a:t>Creative Technology</a:t>
              </a:r>
            </a:p>
            <a:p>
              <a:pPr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1200" i="1" dirty="0">
                  <a:solidFill>
                    <a:srgbClr val="FFC000"/>
                  </a:solidFill>
                  <a:cs typeface="Calibri" panose="020F0502020204030204" pitchFamily="34" charset="0"/>
                </a:rPr>
                <a:t>시간과 인력을 절감하여 경제성 향상</a:t>
              </a:r>
              <a:endParaRPr lang="en-US" altLang="ko-KR" sz="1200" i="1" dirty="0">
                <a:solidFill>
                  <a:srgbClr val="FFC000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9" name="직사각형 22">
              <a:extLst>
                <a:ext uri="{FF2B5EF4-FFF2-40B4-BE49-F238E27FC236}">
                  <a16:creationId xmlns:a16="http://schemas.microsoft.com/office/drawing/2014/main" id="{4154E363-94B3-4F29-ACF2-958D6D4F18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67497" y="5489757"/>
              <a:ext cx="3238857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세계 최초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52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부작 에피소드 영상을 실시간 디지털 세트 촬영 환경 구현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게임에서 사용하던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언리얼엔진을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영상제작에 응용하여 실시간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랜더링을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통해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버추얼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프로덕션과 연계한 영상 제작기술 보유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XR 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스튜디오 기술을 보완한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LED Wall ‘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스마트 스튜디오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‘ 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환경 구축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en-US" altLang="ko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VR/AR 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등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이머시브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미디어 컨텐츠 제작기술</a:t>
              </a:r>
              <a:endParaRPr lang="en-US" altLang="ko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439882" y="3538073"/>
            <a:ext cx="3179826" cy="2340249"/>
            <a:chOff x="465127" y="3855247"/>
            <a:chExt cx="3179826" cy="2340249"/>
          </a:xfrm>
        </p:grpSpPr>
        <p:sp>
          <p:nvSpPr>
            <p:cNvPr id="91" name="직사각형 22">
              <a:extLst>
                <a:ext uri="{FF2B5EF4-FFF2-40B4-BE49-F238E27FC236}">
                  <a16:creationId xmlns:a16="http://schemas.microsoft.com/office/drawing/2014/main" id="{EF1C5682-1005-4238-9D77-612AAF19F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27" y="3855247"/>
              <a:ext cx="3179826" cy="6126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ko-KR" sz="2800" dirty="0">
                  <a:solidFill>
                    <a:schemeClr val="accent3"/>
                  </a:solidFill>
                  <a:cs typeface="Calibri" panose="020F0502020204030204" pitchFamily="34" charset="0"/>
                </a:rPr>
                <a:t>Experience</a:t>
              </a:r>
            </a:p>
            <a:p>
              <a:pPr algn="r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1200" i="1" dirty="0">
                  <a:solidFill>
                    <a:schemeClr val="accent3"/>
                  </a:solidFill>
                  <a:latin typeface="+mj-ea"/>
                  <a:ea typeface="+mj-ea"/>
                  <a:cs typeface="Calibri" panose="020F0502020204030204" pitchFamily="34" charset="0"/>
                </a:rPr>
                <a:t>성공과 실패의 경험은 소중한 자산</a:t>
              </a:r>
              <a:endParaRPr lang="en-US" altLang="ko-KR" sz="2800" b="1" dirty="0">
                <a:solidFill>
                  <a:schemeClr val="accent3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92" name="직사각형 22">
              <a:extLst>
                <a:ext uri="{FF2B5EF4-FFF2-40B4-BE49-F238E27FC236}">
                  <a16:creationId xmlns:a16="http://schemas.microsoft.com/office/drawing/2014/main" id="{1EC77E20-F605-4071-9A03-46D2715DE8A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9186" y="4625836"/>
              <a:ext cx="2681111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콩순이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, Iron Kids,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아머드사우루스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,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넛잡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(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레드로버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)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기획연출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및 기술 개발 경험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 defTabSz="914400" latinLnBrk="1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완성도 있는 디지털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Set 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의 영상 정합기술</a:t>
              </a:r>
              <a:endPara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9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명의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Super-Visor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를 포함한 </a:t>
              </a:r>
              <a:r>
                <a:rPr lang="en-US" altLang="ko-KR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60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여명의 </a:t>
              </a:r>
              <a:r>
                <a:rPr lang="ko-KR" altLang="en-US" sz="1200" dirty="0" err="1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언리얼</a:t>
              </a:r>
              <a:r>
                <a:rPr lang="ko-KR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맑은 고딕" pitchFamily="50" charset="-127"/>
                  <a:cs typeface="Calibri" panose="020F0502020204030204" pitchFamily="34" charset="0"/>
                </a:rPr>
                <a:t> 엔진 아티스트를 보유한 유일한 기업</a:t>
              </a:r>
              <a:endParaRPr lang="en-US" altLang="ko" sz="1200" dirty="0">
                <a:solidFill>
                  <a:schemeClr val="bg1"/>
                </a:solidFill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1C013ED-F287-4D62-B08B-B9C53EAE8C56}"/>
              </a:ext>
            </a:extLst>
          </p:cNvPr>
          <p:cNvSpPr txBox="1"/>
          <p:nvPr/>
        </p:nvSpPr>
        <p:spPr>
          <a:xfrm>
            <a:off x="1046478" y="940820"/>
            <a:ext cx="10812730" cy="783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통합적 스토리와 핵심 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IP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유니버스를 보유한 스튜디오이온의 경쟁력은 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Originality(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독창성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),  Creative Technology(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창의적인 기술력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), Experience(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다양한 경험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) 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으로 정의됨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.</a:t>
            </a:r>
            <a:endParaRPr lang="ko-KR" altLang="en-US" sz="1600" b="1" spc="300" dirty="0">
              <a:solidFill>
                <a:schemeClr val="accent3"/>
              </a:solidFill>
              <a:latin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8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A6C2DE6-489F-4081-A4A4-5D2A42C6C0CD}"/>
              </a:ext>
            </a:extLst>
          </p:cNvPr>
          <p:cNvSpPr/>
          <p:nvPr/>
        </p:nvSpPr>
        <p:spPr>
          <a:xfrm>
            <a:off x="3100135" y="1455961"/>
            <a:ext cx="8693758" cy="5402039"/>
          </a:xfrm>
          <a:custGeom>
            <a:avLst/>
            <a:gdLst>
              <a:gd name="connsiteX0" fmla="*/ 3876473 w 8710730"/>
              <a:gd name="connsiteY0" fmla="*/ 0 h 6858000"/>
              <a:gd name="connsiteX1" fmla="*/ 8710730 w 8710730"/>
              <a:gd name="connsiteY1" fmla="*/ 0 h 6858000"/>
              <a:gd name="connsiteX2" fmla="*/ 8710730 w 8710730"/>
              <a:gd name="connsiteY2" fmla="*/ 6858000 h 6858000"/>
              <a:gd name="connsiteX3" fmla="*/ 0 w 87107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0730" h="6858000">
                <a:moveTo>
                  <a:pt x="3876473" y="0"/>
                </a:moveTo>
                <a:lnTo>
                  <a:pt x="8710730" y="0"/>
                </a:lnTo>
                <a:lnTo>
                  <a:pt x="87107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41195E80-D347-4879-8101-CF3BF46EEFF0}"/>
              </a:ext>
            </a:extLst>
          </p:cNvPr>
          <p:cNvSpPr/>
          <p:nvPr/>
        </p:nvSpPr>
        <p:spPr>
          <a:xfrm>
            <a:off x="1429265" y="2903951"/>
            <a:ext cx="9185189" cy="86204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6C7C2100-BC5F-4786-9A64-062B54277C9C}"/>
              </a:ext>
            </a:extLst>
          </p:cNvPr>
          <p:cNvGrpSpPr/>
          <p:nvPr/>
        </p:nvGrpSpPr>
        <p:grpSpPr>
          <a:xfrm>
            <a:off x="307328" y="87645"/>
            <a:ext cx="5123088" cy="655372"/>
            <a:chOff x="307328" y="87645"/>
            <a:chExt cx="6412051" cy="65537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4D5862-B94A-439E-902A-D8909471A77A}"/>
                </a:ext>
              </a:extLst>
            </p:cNvPr>
            <p:cNvSpPr txBox="1"/>
            <p:nvPr/>
          </p:nvSpPr>
          <p:spPr>
            <a:xfrm>
              <a:off x="307328" y="87645"/>
              <a:ext cx="6412051" cy="65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800" spc="300" dirty="0">
                  <a:solidFill>
                    <a:srgbClr val="00B050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IP</a:t>
              </a:r>
              <a:r>
                <a:rPr lang="ko-KR" altLang="en-US" sz="2800" spc="300" dirty="0">
                  <a:solidFill>
                    <a:srgbClr val="00B050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 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활용 사업 확대</a:t>
              </a: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82E799D4-C4F9-4FA2-AC88-7C7D1821895D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385475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3957F49D-54D9-4152-A4AE-2FAB282A5767}"/>
              </a:ext>
            </a:extLst>
          </p:cNvPr>
          <p:cNvGrpSpPr/>
          <p:nvPr/>
        </p:nvGrpSpPr>
        <p:grpSpPr>
          <a:xfrm>
            <a:off x="229309" y="2359452"/>
            <a:ext cx="11754987" cy="1831424"/>
            <a:chOff x="-496935" y="3284984"/>
            <a:chExt cx="10168021" cy="1584176"/>
          </a:xfrm>
        </p:grpSpPr>
        <p:sp>
          <p:nvSpPr>
            <p:cNvPr id="139" name="타원 138">
              <a:extLst>
                <a:ext uri="{FF2B5EF4-FFF2-40B4-BE49-F238E27FC236}">
                  <a16:creationId xmlns:a16="http://schemas.microsoft.com/office/drawing/2014/main" id="{B7C57EDB-6699-4439-924F-FABBDC439032}"/>
                </a:ext>
              </a:extLst>
            </p:cNvPr>
            <p:cNvSpPr/>
            <p:nvPr/>
          </p:nvSpPr>
          <p:spPr>
            <a:xfrm>
              <a:off x="1325183" y="3284984"/>
              <a:ext cx="1584176" cy="15841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ea"/>
                <a:ea typeface="+mj-ea"/>
              </a:endParaRPr>
            </a:p>
          </p:txBody>
        </p:sp>
        <p:sp>
          <p:nvSpPr>
            <p:cNvPr id="157" name="타원 156">
              <a:extLst>
                <a:ext uri="{FF2B5EF4-FFF2-40B4-BE49-F238E27FC236}">
                  <a16:creationId xmlns:a16="http://schemas.microsoft.com/office/drawing/2014/main" id="{39859976-7BF9-415D-B9FC-C7A5FB01ACC2}"/>
                </a:ext>
              </a:extLst>
            </p:cNvPr>
            <p:cNvSpPr/>
            <p:nvPr/>
          </p:nvSpPr>
          <p:spPr>
            <a:xfrm>
              <a:off x="2552548" y="3284984"/>
              <a:ext cx="1584176" cy="1584176"/>
            </a:xfrm>
            <a:prstGeom prst="ellipse">
              <a:avLst/>
            </a:prstGeom>
            <a:solidFill>
              <a:srgbClr val="76FDA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ea"/>
                <a:ea typeface="+mj-ea"/>
              </a:endParaRPr>
            </a:p>
          </p:txBody>
        </p:sp>
        <p:sp>
          <p:nvSpPr>
            <p:cNvPr id="158" name="타원 157">
              <a:extLst>
                <a:ext uri="{FF2B5EF4-FFF2-40B4-BE49-F238E27FC236}">
                  <a16:creationId xmlns:a16="http://schemas.microsoft.com/office/drawing/2014/main" id="{59B35CE4-890F-4992-ACA3-18C6232B604E}"/>
                </a:ext>
              </a:extLst>
            </p:cNvPr>
            <p:cNvSpPr/>
            <p:nvPr/>
          </p:nvSpPr>
          <p:spPr>
            <a:xfrm>
              <a:off x="3779912" y="3284984"/>
              <a:ext cx="1584176" cy="1584176"/>
            </a:xfrm>
            <a:prstGeom prst="ellipse">
              <a:avLst/>
            </a:prstGeom>
            <a:solidFill>
              <a:srgbClr val="647C8A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ea"/>
                <a:ea typeface="+mj-ea"/>
              </a:endParaRPr>
            </a:p>
          </p:txBody>
        </p:sp>
        <p:sp>
          <p:nvSpPr>
            <p:cNvPr id="159" name="타원 158">
              <a:extLst>
                <a:ext uri="{FF2B5EF4-FFF2-40B4-BE49-F238E27FC236}">
                  <a16:creationId xmlns:a16="http://schemas.microsoft.com/office/drawing/2014/main" id="{3E8D4F91-233B-4A71-88C1-A3A4EE427DAA}"/>
                </a:ext>
              </a:extLst>
            </p:cNvPr>
            <p:cNvSpPr/>
            <p:nvPr/>
          </p:nvSpPr>
          <p:spPr>
            <a:xfrm>
              <a:off x="5007276" y="3284984"/>
              <a:ext cx="1584176" cy="1584176"/>
            </a:xfrm>
            <a:prstGeom prst="ellipse">
              <a:avLst/>
            </a:prstGeom>
            <a:solidFill>
              <a:srgbClr val="D9D9D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ea"/>
                <a:ea typeface="+mj-ea"/>
              </a:endParaRPr>
            </a:p>
          </p:txBody>
        </p:sp>
        <p:sp>
          <p:nvSpPr>
            <p:cNvPr id="164" name="타원 163">
              <a:extLst>
                <a:ext uri="{FF2B5EF4-FFF2-40B4-BE49-F238E27FC236}">
                  <a16:creationId xmlns:a16="http://schemas.microsoft.com/office/drawing/2014/main" id="{1516E2F4-0657-49ED-B9D5-9721A7DCD169}"/>
                </a:ext>
              </a:extLst>
            </p:cNvPr>
            <p:cNvSpPr/>
            <p:nvPr/>
          </p:nvSpPr>
          <p:spPr>
            <a:xfrm>
              <a:off x="6234641" y="3284984"/>
              <a:ext cx="1584176" cy="1584176"/>
            </a:xfrm>
            <a:prstGeom prst="ellipse">
              <a:avLst/>
            </a:prstGeom>
            <a:solidFill>
              <a:srgbClr val="112B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ea"/>
                <a:ea typeface="+mj-ea"/>
              </a:endParaRPr>
            </a:p>
          </p:txBody>
        </p: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E2B6787B-68EA-42A4-A308-EF10AE0B7D2A}"/>
                </a:ext>
              </a:extLst>
            </p:cNvPr>
            <p:cNvGrpSpPr/>
            <p:nvPr/>
          </p:nvGrpSpPr>
          <p:grpSpPr>
            <a:xfrm>
              <a:off x="-496935" y="3515376"/>
              <a:ext cx="10168021" cy="1156574"/>
              <a:chOff x="-496935" y="3155336"/>
              <a:chExt cx="10168021" cy="1156574"/>
            </a:xfrm>
            <a:solidFill>
              <a:srgbClr val="3D4B54"/>
            </a:solidFill>
          </p:grpSpPr>
          <p:sp>
            <p:nvSpPr>
              <p:cNvPr id="208" name="타원 207">
                <a:extLst>
                  <a:ext uri="{FF2B5EF4-FFF2-40B4-BE49-F238E27FC236}">
                    <a16:creationId xmlns:a16="http://schemas.microsoft.com/office/drawing/2014/main" id="{A007B4DC-686D-4F46-85DA-68BDF68F3D5A}"/>
                  </a:ext>
                </a:extLst>
              </p:cNvPr>
              <p:cNvSpPr/>
              <p:nvPr/>
            </p:nvSpPr>
            <p:spPr>
              <a:xfrm>
                <a:off x="1655068" y="3254829"/>
                <a:ext cx="924406" cy="924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9" name="타원 208">
                <a:extLst>
                  <a:ext uri="{FF2B5EF4-FFF2-40B4-BE49-F238E27FC236}">
                    <a16:creationId xmlns:a16="http://schemas.microsoft.com/office/drawing/2014/main" id="{6125566D-035C-415D-900F-E521921A00D7}"/>
                  </a:ext>
                </a:extLst>
              </p:cNvPr>
              <p:cNvSpPr/>
              <p:nvPr/>
            </p:nvSpPr>
            <p:spPr>
              <a:xfrm>
                <a:off x="2882433" y="3254829"/>
                <a:ext cx="924406" cy="924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0" name="타원 209">
                <a:extLst>
                  <a:ext uri="{FF2B5EF4-FFF2-40B4-BE49-F238E27FC236}">
                    <a16:creationId xmlns:a16="http://schemas.microsoft.com/office/drawing/2014/main" id="{E0D33C21-3DEB-4BB1-A72E-9FA0A58E4A1C}"/>
                  </a:ext>
                </a:extLst>
              </p:cNvPr>
              <p:cNvSpPr/>
              <p:nvPr/>
            </p:nvSpPr>
            <p:spPr>
              <a:xfrm>
                <a:off x="4109797" y="3254829"/>
                <a:ext cx="924406" cy="924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1" name="타원 210">
                <a:extLst>
                  <a:ext uri="{FF2B5EF4-FFF2-40B4-BE49-F238E27FC236}">
                    <a16:creationId xmlns:a16="http://schemas.microsoft.com/office/drawing/2014/main" id="{1D41DAAE-7C2A-4054-94BE-0C7BD6B84411}"/>
                  </a:ext>
                </a:extLst>
              </p:cNvPr>
              <p:cNvSpPr/>
              <p:nvPr/>
            </p:nvSpPr>
            <p:spPr>
              <a:xfrm>
                <a:off x="5337161" y="3254829"/>
                <a:ext cx="924406" cy="924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2" name="타원 211">
                <a:extLst>
                  <a:ext uri="{FF2B5EF4-FFF2-40B4-BE49-F238E27FC236}">
                    <a16:creationId xmlns:a16="http://schemas.microsoft.com/office/drawing/2014/main" id="{501E5104-9732-4A1F-9C06-78B53736037B}"/>
                  </a:ext>
                </a:extLst>
              </p:cNvPr>
              <p:cNvSpPr/>
              <p:nvPr/>
            </p:nvSpPr>
            <p:spPr>
              <a:xfrm>
                <a:off x="6564526" y="3254829"/>
                <a:ext cx="924406" cy="924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3" name="자유형 23">
                <a:extLst>
                  <a:ext uri="{FF2B5EF4-FFF2-40B4-BE49-F238E27FC236}">
                    <a16:creationId xmlns:a16="http://schemas.microsoft.com/office/drawing/2014/main" id="{0B41A764-75BB-49DB-8CE6-193EA9DAFCC6}"/>
                  </a:ext>
                </a:extLst>
              </p:cNvPr>
              <p:cNvSpPr/>
              <p:nvPr/>
            </p:nvSpPr>
            <p:spPr>
              <a:xfrm rot="10800000" flipH="1">
                <a:off x="2123728" y="3356992"/>
                <a:ext cx="1224136" cy="745664"/>
              </a:xfrm>
              <a:custGeom>
                <a:avLst/>
                <a:gdLst>
                  <a:gd name="connsiteX0" fmla="*/ 182782 w 1224136"/>
                  <a:gd name="connsiteY0" fmla="*/ 745495 h 745664"/>
                  <a:gd name="connsiteX1" fmla="*/ 590954 w 1224136"/>
                  <a:gd name="connsiteY1" fmla="*/ 549168 h 745664"/>
                  <a:gd name="connsiteX2" fmla="*/ 612068 w 1224136"/>
                  <a:gd name="connsiteY2" fmla="*/ 547815 h 745664"/>
                  <a:gd name="connsiteX3" fmla="*/ 633182 w 1224136"/>
                  <a:gd name="connsiteY3" fmla="*/ 549168 h 745664"/>
                  <a:gd name="connsiteX4" fmla="*/ 1224136 w 1224136"/>
                  <a:gd name="connsiteY4" fmla="*/ 688023 h 745664"/>
                  <a:gd name="connsiteX5" fmla="*/ 1224136 w 1224136"/>
                  <a:gd name="connsiteY5" fmla="*/ 529640 h 745664"/>
                  <a:gd name="connsiteX6" fmla="*/ 1224136 w 1224136"/>
                  <a:gd name="connsiteY6" fmla="*/ 216024 h 745664"/>
                  <a:gd name="connsiteX7" fmla="*/ 1224136 w 1224136"/>
                  <a:gd name="connsiteY7" fmla="*/ 57641 h 745664"/>
                  <a:gd name="connsiteX8" fmla="*/ 633182 w 1224136"/>
                  <a:gd name="connsiteY8" fmla="*/ 196496 h 745664"/>
                  <a:gd name="connsiteX9" fmla="*/ 612068 w 1224136"/>
                  <a:gd name="connsiteY9" fmla="*/ 197849 h 745664"/>
                  <a:gd name="connsiteX10" fmla="*/ 590954 w 1224136"/>
                  <a:gd name="connsiteY10" fmla="*/ 196496 h 745664"/>
                  <a:gd name="connsiteX11" fmla="*/ 0 w 1224136"/>
                  <a:gd name="connsiteY11" fmla="*/ 57641 h 745664"/>
                  <a:gd name="connsiteX12" fmla="*/ 0 w 1224136"/>
                  <a:gd name="connsiteY12" fmla="*/ 216024 h 745664"/>
                  <a:gd name="connsiteX13" fmla="*/ 0 w 1224136"/>
                  <a:gd name="connsiteY13" fmla="*/ 529640 h 745664"/>
                  <a:gd name="connsiteX14" fmla="*/ 0 w 1224136"/>
                  <a:gd name="connsiteY14" fmla="*/ 688023 h 745664"/>
                  <a:gd name="connsiteX15" fmla="*/ 182782 w 1224136"/>
                  <a:gd name="connsiteY15" fmla="*/ 745495 h 745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4136" h="745664">
                    <a:moveTo>
                      <a:pt x="182782" y="745495"/>
                    </a:moveTo>
                    <a:cubicBezTo>
                      <a:pt x="328852" y="739502"/>
                      <a:pt x="389816" y="575847"/>
                      <a:pt x="590954" y="549168"/>
                    </a:cubicBezTo>
                    <a:lnTo>
                      <a:pt x="612068" y="547815"/>
                    </a:lnTo>
                    <a:lnTo>
                      <a:pt x="633182" y="549168"/>
                    </a:lnTo>
                    <a:cubicBezTo>
                      <a:pt x="901366" y="584740"/>
                      <a:pt x="920352" y="863824"/>
                      <a:pt x="1224136" y="688023"/>
                    </a:cubicBezTo>
                    <a:lnTo>
                      <a:pt x="1224136" y="529640"/>
                    </a:lnTo>
                    <a:lnTo>
                      <a:pt x="1224136" y="216024"/>
                    </a:lnTo>
                    <a:lnTo>
                      <a:pt x="1224136" y="57641"/>
                    </a:lnTo>
                    <a:cubicBezTo>
                      <a:pt x="920352" y="-118160"/>
                      <a:pt x="901366" y="160924"/>
                      <a:pt x="633182" y="196496"/>
                    </a:cubicBezTo>
                    <a:lnTo>
                      <a:pt x="612068" y="197849"/>
                    </a:lnTo>
                    <a:lnTo>
                      <a:pt x="590954" y="196496"/>
                    </a:lnTo>
                    <a:cubicBezTo>
                      <a:pt x="322770" y="160924"/>
                      <a:pt x="303784" y="-118160"/>
                      <a:pt x="0" y="57641"/>
                    </a:cubicBezTo>
                    <a:lnTo>
                      <a:pt x="0" y="216024"/>
                    </a:lnTo>
                    <a:lnTo>
                      <a:pt x="0" y="529640"/>
                    </a:lnTo>
                    <a:lnTo>
                      <a:pt x="0" y="688023"/>
                    </a:lnTo>
                    <a:cubicBezTo>
                      <a:pt x="75946" y="731973"/>
                      <a:pt x="134092" y="747493"/>
                      <a:pt x="182782" y="7454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4" name="자유형 24">
                <a:extLst>
                  <a:ext uri="{FF2B5EF4-FFF2-40B4-BE49-F238E27FC236}">
                    <a16:creationId xmlns:a16="http://schemas.microsoft.com/office/drawing/2014/main" id="{D97F0D5D-8D2C-444A-950B-BF799229D027}"/>
                  </a:ext>
                </a:extLst>
              </p:cNvPr>
              <p:cNvSpPr/>
              <p:nvPr/>
            </p:nvSpPr>
            <p:spPr>
              <a:xfrm rot="10800000" flipH="1">
                <a:off x="3321156" y="3356992"/>
                <a:ext cx="1224136" cy="745664"/>
              </a:xfrm>
              <a:custGeom>
                <a:avLst/>
                <a:gdLst>
                  <a:gd name="connsiteX0" fmla="*/ 182782 w 1224136"/>
                  <a:gd name="connsiteY0" fmla="*/ 745495 h 745664"/>
                  <a:gd name="connsiteX1" fmla="*/ 590954 w 1224136"/>
                  <a:gd name="connsiteY1" fmla="*/ 549168 h 745664"/>
                  <a:gd name="connsiteX2" fmla="*/ 612068 w 1224136"/>
                  <a:gd name="connsiteY2" fmla="*/ 547815 h 745664"/>
                  <a:gd name="connsiteX3" fmla="*/ 633182 w 1224136"/>
                  <a:gd name="connsiteY3" fmla="*/ 549168 h 745664"/>
                  <a:gd name="connsiteX4" fmla="*/ 1224136 w 1224136"/>
                  <a:gd name="connsiteY4" fmla="*/ 688023 h 745664"/>
                  <a:gd name="connsiteX5" fmla="*/ 1224136 w 1224136"/>
                  <a:gd name="connsiteY5" fmla="*/ 529640 h 745664"/>
                  <a:gd name="connsiteX6" fmla="*/ 1224136 w 1224136"/>
                  <a:gd name="connsiteY6" fmla="*/ 216024 h 745664"/>
                  <a:gd name="connsiteX7" fmla="*/ 1224136 w 1224136"/>
                  <a:gd name="connsiteY7" fmla="*/ 57641 h 745664"/>
                  <a:gd name="connsiteX8" fmla="*/ 633182 w 1224136"/>
                  <a:gd name="connsiteY8" fmla="*/ 196496 h 745664"/>
                  <a:gd name="connsiteX9" fmla="*/ 612068 w 1224136"/>
                  <a:gd name="connsiteY9" fmla="*/ 197849 h 745664"/>
                  <a:gd name="connsiteX10" fmla="*/ 590954 w 1224136"/>
                  <a:gd name="connsiteY10" fmla="*/ 196496 h 745664"/>
                  <a:gd name="connsiteX11" fmla="*/ 0 w 1224136"/>
                  <a:gd name="connsiteY11" fmla="*/ 57641 h 745664"/>
                  <a:gd name="connsiteX12" fmla="*/ 0 w 1224136"/>
                  <a:gd name="connsiteY12" fmla="*/ 216024 h 745664"/>
                  <a:gd name="connsiteX13" fmla="*/ 0 w 1224136"/>
                  <a:gd name="connsiteY13" fmla="*/ 529640 h 745664"/>
                  <a:gd name="connsiteX14" fmla="*/ 0 w 1224136"/>
                  <a:gd name="connsiteY14" fmla="*/ 688023 h 745664"/>
                  <a:gd name="connsiteX15" fmla="*/ 182782 w 1224136"/>
                  <a:gd name="connsiteY15" fmla="*/ 745495 h 745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4136" h="745664">
                    <a:moveTo>
                      <a:pt x="182782" y="745495"/>
                    </a:moveTo>
                    <a:cubicBezTo>
                      <a:pt x="328852" y="739502"/>
                      <a:pt x="389816" y="575847"/>
                      <a:pt x="590954" y="549168"/>
                    </a:cubicBezTo>
                    <a:lnTo>
                      <a:pt x="612068" y="547815"/>
                    </a:lnTo>
                    <a:lnTo>
                      <a:pt x="633182" y="549168"/>
                    </a:lnTo>
                    <a:cubicBezTo>
                      <a:pt x="901366" y="584740"/>
                      <a:pt x="920352" y="863824"/>
                      <a:pt x="1224136" y="688023"/>
                    </a:cubicBezTo>
                    <a:lnTo>
                      <a:pt x="1224136" y="529640"/>
                    </a:lnTo>
                    <a:lnTo>
                      <a:pt x="1224136" y="216024"/>
                    </a:lnTo>
                    <a:lnTo>
                      <a:pt x="1224136" y="57641"/>
                    </a:lnTo>
                    <a:cubicBezTo>
                      <a:pt x="920352" y="-118160"/>
                      <a:pt x="901366" y="160924"/>
                      <a:pt x="633182" y="196496"/>
                    </a:cubicBezTo>
                    <a:lnTo>
                      <a:pt x="612068" y="197849"/>
                    </a:lnTo>
                    <a:lnTo>
                      <a:pt x="590954" y="196496"/>
                    </a:lnTo>
                    <a:cubicBezTo>
                      <a:pt x="322770" y="160924"/>
                      <a:pt x="303784" y="-118160"/>
                      <a:pt x="0" y="57641"/>
                    </a:cubicBezTo>
                    <a:lnTo>
                      <a:pt x="0" y="216024"/>
                    </a:lnTo>
                    <a:lnTo>
                      <a:pt x="0" y="529640"/>
                    </a:lnTo>
                    <a:lnTo>
                      <a:pt x="0" y="688023"/>
                    </a:lnTo>
                    <a:cubicBezTo>
                      <a:pt x="75946" y="731973"/>
                      <a:pt x="134092" y="747493"/>
                      <a:pt x="182782" y="7454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5" name="자유형 25">
                <a:extLst>
                  <a:ext uri="{FF2B5EF4-FFF2-40B4-BE49-F238E27FC236}">
                    <a16:creationId xmlns:a16="http://schemas.microsoft.com/office/drawing/2014/main" id="{2E64253F-2D1B-4DC4-9E12-C0E578DA7F39}"/>
                  </a:ext>
                </a:extLst>
              </p:cNvPr>
              <p:cNvSpPr/>
              <p:nvPr/>
            </p:nvSpPr>
            <p:spPr>
              <a:xfrm rot="10800000" flipH="1">
                <a:off x="4562127" y="3356992"/>
                <a:ext cx="1224136" cy="745664"/>
              </a:xfrm>
              <a:custGeom>
                <a:avLst/>
                <a:gdLst>
                  <a:gd name="connsiteX0" fmla="*/ 182782 w 1224136"/>
                  <a:gd name="connsiteY0" fmla="*/ 745495 h 745664"/>
                  <a:gd name="connsiteX1" fmla="*/ 590954 w 1224136"/>
                  <a:gd name="connsiteY1" fmla="*/ 549168 h 745664"/>
                  <a:gd name="connsiteX2" fmla="*/ 612068 w 1224136"/>
                  <a:gd name="connsiteY2" fmla="*/ 547815 h 745664"/>
                  <a:gd name="connsiteX3" fmla="*/ 633182 w 1224136"/>
                  <a:gd name="connsiteY3" fmla="*/ 549168 h 745664"/>
                  <a:gd name="connsiteX4" fmla="*/ 1224136 w 1224136"/>
                  <a:gd name="connsiteY4" fmla="*/ 688023 h 745664"/>
                  <a:gd name="connsiteX5" fmla="*/ 1224136 w 1224136"/>
                  <a:gd name="connsiteY5" fmla="*/ 529640 h 745664"/>
                  <a:gd name="connsiteX6" fmla="*/ 1224136 w 1224136"/>
                  <a:gd name="connsiteY6" fmla="*/ 216024 h 745664"/>
                  <a:gd name="connsiteX7" fmla="*/ 1224136 w 1224136"/>
                  <a:gd name="connsiteY7" fmla="*/ 57641 h 745664"/>
                  <a:gd name="connsiteX8" fmla="*/ 633182 w 1224136"/>
                  <a:gd name="connsiteY8" fmla="*/ 196496 h 745664"/>
                  <a:gd name="connsiteX9" fmla="*/ 612068 w 1224136"/>
                  <a:gd name="connsiteY9" fmla="*/ 197849 h 745664"/>
                  <a:gd name="connsiteX10" fmla="*/ 590954 w 1224136"/>
                  <a:gd name="connsiteY10" fmla="*/ 196496 h 745664"/>
                  <a:gd name="connsiteX11" fmla="*/ 0 w 1224136"/>
                  <a:gd name="connsiteY11" fmla="*/ 57641 h 745664"/>
                  <a:gd name="connsiteX12" fmla="*/ 0 w 1224136"/>
                  <a:gd name="connsiteY12" fmla="*/ 216024 h 745664"/>
                  <a:gd name="connsiteX13" fmla="*/ 0 w 1224136"/>
                  <a:gd name="connsiteY13" fmla="*/ 529640 h 745664"/>
                  <a:gd name="connsiteX14" fmla="*/ 0 w 1224136"/>
                  <a:gd name="connsiteY14" fmla="*/ 688023 h 745664"/>
                  <a:gd name="connsiteX15" fmla="*/ 182782 w 1224136"/>
                  <a:gd name="connsiteY15" fmla="*/ 745495 h 745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4136" h="745664">
                    <a:moveTo>
                      <a:pt x="182782" y="745495"/>
                    </a:moveTo>
                    <a:cubicBezTo>
                      <a:pt x="328852" y="739502"/>
                      <a:pt x="389816" y="575847"/>
                      <a:pt x="590954" y="549168"/>
                    </a:cubicBezTo>
                    <a:lnTo>
                      <a:pt x="612068" y="547815"/>
                    </a:lnTo>
                    <a:lnTo>
                      <a:pt x="633182" y="549168"/>
                    </a:lnTo>
                    <a:cubicBezTo>
                      <a:pt x="901366" y="584740"/>
                      <a:pt x="920352" y="863824"/>
                      <a:pt x="1224136" y="688023"/>
                    </a:cubicBezTo>
                    <a:lnTo>
                      <a:pt x="1224136" y="529640"/>
                    </a:lnTo>
                    <a:lnTo>
                      <a:pt x="1224136" y="216024"/>
                    </a:lnTo>
                    <a:lnTo>
                      <a:pt x="1224136" y="57641"/>
                    </a:lnTo>
                    <a:cubicBezTo>
                      <a:pt x="920352" y="-118160"/>
                      <a:pt x="901366" y="160924"/>
                      <a:pt x="633182" y="196496"/>
                    </a:cubicBezTo>
                    <a:lnTo>
                      <a:pt x="612068" y="197849"/>
                    </a:lnTo>
                    <a:lnTo>
                      <a:pt x="590954" y="196496"/>
                    </a:lnTo>
                    <a:cubicBezTo>
                      <a:pt x="322770" y="160924"/>
                      <a:pt x="303784" y="-118160"/>
                      <a:pt x="0" y="57641"/>
                    </a:cubicBezTo>
                    <a:lnTo>
                      <a:pt x="0" y="216024"/>
                    </a:lnTo>
                    <a:lnTo>
                      <a:pt x="0" y="529640"/>
                    </a:lnTo>
                    <a:lnTo>
                      <a:pt x="0" y="688023"/>
                    </a:lnTo>
                    <a:cubicBezTo>
                      <a:pt x="75946" y="731973"/>
                      <a:pt x="134092" y="747493"/>
                      <a:pt x="182782" y="7454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16" name="자유형 26">
                <a:extLst>
                  <a:ext uri="{FF2B5EF4-FFF2-40B4-BE49-F238E27FC236}">
                    <a16:creationId xmlns:a16="http://schemas.microsoft.com/office/drawing/2014/main" id="{F512DD21-B4CB-4422-AFBE-69AAED918B97}"/>
                  </a:ext>
                </a:extLst>
              </p:cNvPr>
              <p:cNvSpPr/>
              <p:nvPr/>
            </p:nvSpPr>
            <p:spPr>
              <a:xfrm rot="10800000" flipH="1">
                <a:off x="5803099" y="3356992"/>
                <a:ext cx="1224136" cy="745664"/>
              </a:xfrm>
              <a:custGeom>
                <a:avLst/>
                <a:gdLst>
                  <a:gd name="connsiteX0" fmla="*/ 182782 w 1224136"/>
                  <a:gd name="connsiteY0" fmla="*/ 745495 h 745664"/>
                  <a:gd name="connsiteX1" fmla="*/ 590954 w 1224136"/>
                  <a:gd name="connsiteY1" fmla="*/ 549168 h 745664"/>
                  <a:gd name="connsiteX2" fmla="*/ 612068 w 1224136"/>
                  <a:gd name="connsiteY2" fmla="*/ 547815 h 745664"/>
                  <a:gd name="connsiteX3" fmla="*/ 633182 w 1224136"/>
                  <a:gd name="connsiteY3" fmla="*/ 549168 h 745664"/>
                  <a:gd name="connsiteX4" fmla="*/ 1224136 w 1224136"/>
                  <a:gd name="connsiteY4" fmla="*/ 688023 h 745664"/>
                  <a:gd name="connsiteX5" fmla="*/ 1224136 w 1224136"/>
                  <a:gd name="connsiteY5" fmla="*/ 529640 h 745664"/>
                  <a:gd name="connsiteX6" fmla="*/ 1224136 w 1224136"/>
                  <a:gd name="connsiteY6" fmla="*/ 216024 h 745664"/>
                  <a:gd name="connsiteX7" fmla="*/ 1224136 w 1224136"/>
                  <a:gd name="connsiteY7" fmla="*/ 57641 h 745664"/>
                  <a:gd name="connsiteX8" fmla="*/ 633182 w 1224136"/>
                  <a:gd name="connsiteY8" fmla="*/ 196496 h 745664"/>
                  <a:gd name="connsiteX9" fmla="*/ 612068 w 1224136"/>
                  <a:gd name="connsiteY9" fmla="*/ 197849 h 745664"/>
                  <a:gd name="connsiteX10" fmla="*/ 590954 w 1224136"/>
                  <a:gd name="connsiteY10" fmla="*/ 196496 h 745664"/>
                  <a:gd name="connsiteX11" fmla="*/ 0 w 1224136"/>
                  <a:gd name="connsiteY11" fmla="*/ 57641 h 745664"/>
                  <a:gd name="connsiteX12" fmla="*/ 0 w 1224136"/>
                  <a:gd name="connsiteY12" fmla="*/ 216024 h 745664"/>
                  <a:gd name="connsiteX13" fmla="*/ 0 w 1224136"/>
                  <a:gd name="connsiteY13" fmla="*/ 529640 h 745664"/>
                  <a:gd name="connsiteX14" fmla="*/ 0 w 1224136"/>
                  <a:gd name="connsiteY14" fmla="*/ 688023 h 745664"/>
                  <a:gd name="connsiteX15" fmla="*/ 182782 w 1224136"/>
                  <a:gd name="connsiteY15" fmla="*/ 745495 h 745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4136" h="745664">
                    <a:moveTo>
                      <a:pt x="182782" y="745495"/>
                    </a:moveTo>
                    <a:cubicBezTo>
                      <a:pt x="328852" y="739502"/>
                      <a:pt x="389816" y="575847"/>
                      <a:pt x="590954" y="549168"/>
                    </a:cubicBezTo>
                    <a:lnTo>
                      <a:pt x="612068" y="547815"/>
                    </a:lnTo>
                    <a:lnTo>
                      <a:pt x="633182" y="549168"/>
                    </a:lnTo>
                    <a:cubicBezTo>
                      <a:pt x="901366" y="584740"/>
                      <a:pt x="920352" y="863824"/>
                      <a:pt x="1224136" y="688023"/>
                    </a:cubicBezTo>
                    <a:lnTo>
                      <a:pt x="1224136" y="529640"/>
                    </a:lnTo>
                    <a:lnTo>
                      <a:pt x="1224136" y="216024"/>
                    </a:lnTo>
                    <a:lnTo>
                      <a:pt x="1224136" y="57641"/>
                    </a:lnTo>
                    <a:cubicBezTo>
                      <a:pt x="920352" y="-118160"/>
                      <a:pt x="901366" y="160924"/>
                      <a:pt x="633182" y="196496"/>
                    </a:cubicBezTo>
                    <a:lnTo>
                      <a:pt x="612068" y="197849"/>
                    </a:lnTo>
                    <a:lnTo>
                      <a:pt x="590954" y="196496"/>
                    </a:lnTo>
                    <a:cubicBezTo>
                      <a:pt x="322770" y="160924"/>
                      <a:pt x="303784" y="-118160"/>
                      <a:pt x="0" y="57641"/>
                    </a:cubicBezTo>
                    <a:lnTo>
                      <a:pt x="0" y="216024"/>
                    </a:lnTo>
                    <a:lnTo>
                      <a:pt x="0" y="529640"/>
                    </a:lnTo>
                    <a:lnTo>
                      <a:pt x="0" y="688023"/>
                    </a:lnTo>
                    <a:cubicBezTo>
                      <a:pt x="75946" y="731973"/>
                      <a:pt x="134092" y="747493"/>
                      <a:pt x="182782" y="7454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69" name="타원 268">
                <a:extLst>
                  <a:ext uri="{FF2B5EF4-FFF2-40B4-BE49-F238E27FC236}">
                    <a16:creationId xmlns:a16="http://schemas.microsoft.com/office/drawing/2014/main" id="{FA70F895-F65B-4111-BC7F-75E1C7FFFC4F}"/>
                  </a:ext>
                </a:extLst>
              </p:cNvPr>
              <p:cNvSpPr/>
              <p:nvPr/>
            </p:nvSpPr>
            <p:spPr>
              <a:xfrm>
                <a:off x="-496935" y="3155336"/>
                <a:ext cx="1130893" cy="1130893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rgbClr val="FFFF00"/>
                    </a:solidFill>
                    <a:latin typeface="+mj-ea"/>
                    <a:ea typeface="+mj-ea"/>
                  </a:rPr>
                  <a:t>One</a:t>
                </a:r>
              </a:p>
              <a:p>
                <a:pPr algn="ctr"/>
                <a:r>
                  <a:rPr lang="en-US" altLang="ko-KR" b="1" dirty="0">
                    <a:solidFill>
                      <a:srgbClr val="FFFF00"/>
                    </a:solidFill>
                    <a:latin typeface="+mj-ea"/>
                    <a:ea typeface="+mj-ea"/>
                  </a:rPr>
                  <a:t>IP</a:t>
                </a:r>
                <a:endParaRPr lang="ko-KR" altLang="en-US" b="1" dirty="0">
                  <a:solidFill>
                    <a:srgbClr val="FFFF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0" name="타원 269">
                <a:extLst>
                  <a:ext uri="{FF2B5EF4-FFF2-40B4-BE49-F238E27FC236}">
                    <a16:creationId xmlns:a16="http://schemas.microsoft.com/office/drawing/2014/main" id="{25993FE2-68E0-4DE4-A836-D1C8F8F0D390}"/>
                  </a:ext>
                </a:extLst>
              </p:cNvPr>
              <p:cNvSpPr/>
              <p:nvPr/>
            </p:nvSpPr>
            <p:spPr>
              <a:xfrm>
                <a:off x="8568122" y="3219316"/>
                <a:ext cx="1102964" cy="1092594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rgbClr val="FFFF00"/>
                    </a:solidFill>
                    <a:latin typeface="+mj-ea"/>
                    <a:ea typeface="+mj-ea"/>
                  </a:rPr>
                  <a:t>Multi</a:t>
                </a:r>
              </a:p>
              <a:p>
                <a:pPr algn="ctr"/>
                <a:r>
                  <a:rPr lang="en-US" altLang="ko-KR" b="1" dirty="0">
                    <a:solidFill>
                      <a:srgbClr val="FFFF00"/>
                    </a:solidFill>
                    <a:latin typeface="+mj-ea"/>
                    <a:ea typeface="+mj-ea"/>
                  </a:rPr>
                  <a:t>Use</a:t>
                </a:r>
                <a:endParaRPr lang="ko-KR" altLang="en-US" b="1" dirty="0">
                  <a:solidFill>
                    <a:srgbClr val="FFFF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66" name="그룹 165">
              <a:extLst>
                <a:ext uri="{FF2B5EF4-FFF2-40B4-BE49-F238E27FC236}">
                  <a16:creationId xmlns:a16="http://schemas.microsoft.com/office/drawing/2014/main" id="{94974227-A9E7-454C-91F5-9CE9DDFA47F3}"/>
                </a:ext>
              </a:extLst>
            </p:cNvPr>
            <p:cNvGrpSpPr/>
            <p:nvPr/>
          </p:nvGrpSpPr>
          <p:grpSpPr>
            <a:xfrm>
              <a:off x="5657175" y="3904145"/>
              <a:ext cx="285798" cy="283434"/>
              <a:chOff x="5102226" y="844550"/>
              <a:chExt cx="192088" cy="190500"/>
            </a:xfrm>
            <a:solidFill>
              <a:schemeClr val="bg1"/>
            </a:solidFill>
          </p:grpSpPr>
          <p:sp>
            <p:nvSpPr>
              <p:cNvPr id="200" name="Freeform 239">
                <a:extLst>
                  <a:ext uri="{FF2B5EF4-FFF2-40B4-BE49-F238E27FC236}">
                    <a16:creationId xmlns:a16="http://schemas.microsoft.com/office/drawing/2014/main" id="{ABEAA3CB-2E7F-4B52-A972-523757CE9F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2226" y="844550"/>
                <a:ext cx="192088" cy="190500"/>
              </a:xfrm>
              <a:custGeom>
                <a:avLst/>
                <a:gdLst>
                  <a:gd name="T0" fmla="*/ 70 w 241"/>
                  <a:gd name="T1" fmla="*/ 11 h 242"/>
                  <a:gd name="T2" fmla="*/ 48 w 241"/>
                  <a:gd name="T3" fmla="*/ 24 h 242"/>
                  <a:gd name="T4" fmla="*/ 30 w 241"/>
                  <a:gd name="T5" fmla="*/ 40 h 242"/>
                  <a:gd name="T6" fmla="*/ 16 w 241"/>
                  <a:gd name="T7" fmla="*/ 59 h 242"/>
                  <a:gd name="T8" fmla="*/ 7 w 241"/>
                  <a:gd name="T9" fmla="*/ 79 h 242"/>
                  <a:gd name="T10" fmla="*/ 0 w 241"/>
                  <a:gd name="T11" fmla="*/ 102 h 242"/>
                  <a:gd name="T12" fmla="*/ 0 w 241"/>
                  <a:gd name="T13" fmla="*/ 126 h 242"/>
                  <a:gd name="T14" fmla="*/ 2 w 241"/>
                  <a:gd name="T15" fmla="*/ 149 h 242"/>
                  <a:gd name="T16" fmla="*/ 11 w 241"/>
                  <a:gd name="T17" fmla="*/ 172 h 242"/>
                  <a:gd name="T18" fmla="*/ 16 w 241"/>
                  <a:gd name="T19" fmla="*/ 183 h 242"/>
                  <a:gd name="T20" fmla="*/ 30 w 241"/>
                  <a:gd name="T21" fmla="*/ 202 h 242"/>
                  <a:gd name="T22" fmla="*/ 48 w 241"/>
                  <a:gd name="T23" fmla="*/ 219 h 242"/>
                  <a:gd name="T24" fmla="*/ 68 w 241"/>
                  <a:gd name="T25" fmla="*/ 231 h 242"/>
                  <a:gd name="T26" fmla="*/ 89 w 241"/>
                  <a:gd name="T27" fmla="*/ 238 h 242"/>
                  <a:gd name="T28" fmla="*/ 113 w 241"/>
                  <a:gd name="T29" fmla="*/ 242 h 242"/>
                  <a:gd name="T30" fmla="*/ 136 w 241"/>
                  <a:gd name="T31" fmla="*/ 242 h 242"/>
                  <a:gd name="T32" fmla="*/ 159 w 241"/>
                  <a:gd name="T33" fmla="*/ 236 h 242"/>
                  <a:gd name="T34" fmla="*/ 172 w 241"/>
                  <a:gd name="T35" fmla="*/ 231 h 242"/>
                  <a:gd name="T36" fmla="*/ 191 w 241"/>
                  <a:gd name="T37" fmla="*/ 219 h 242"/>
                  <a:gd name="T38" fmla="*/ 209 w 241"/>
                  <a:gd name="T39" fmla="*/ 202 h 242"/>
                  <a:gd name="T40" fmla="*/ 223 w 241"/>
                  <a:gd name="T41" fmla="*/ 185 h 242"/>
                  <a:gd name="T42" fmla="*/ 234 w 241"/>
                  <a:gd name="T43" fmla="*/ 163 h 242"/>
                  <a:gd name="T44" fmla="*/ 239 w 241"/>
                  <a:gd name="T45" fmla="*/ 140 h 242"/>
                  <a:gd name="T46" fmla="*/ 241 w 241"/>
                  <a:gd name="T47" fmla="*/ 117 h 242"/>
                  <a:gd name="T48" fmla="*/ 238 w 241"/>
                  <a:gd name="T49" fmla="*/ 93 h 242"/>
                  <a:gd name="T50" fmla="*/ 230 w 241"/>
                  <a:gd name="T51" fmla="*/ 70 h 242"/>
                  <a:gd name="T52" fmla="*/ 225 w 241"/>
                  <a:gd name="T53" fmla="*/ 59 h 242"/>
                  <a:gd name="T54" fmla="*/ 211 w 241"/>
                  <a:gd name="T55" fmla="*/ 42 h 242"/>
                  <a:gd name="T56" fmla="*/ 193 w 241"/>
                  <a:gd name="T57" fmla="*/ 25 h 242"/>
                  <a:gd name="T58" fmla="*/ 173 w 241"/>
                  <a:gd name="T59" fmla="*/ 13 h 242"/>
                  <a:gd name="T60" fmla="*/ 163 w 241"/>
                  <a:gd name="T61" fmla="*/ 8 h 242"/>
                  <a:gd name="T62" fmla="*/ 139 w 241"/>
                  <a:gd name="T63" fmla="*/ 2 h 242"/>
                  <a:gd name="T64" fmla="*/ 114 w 241"/>
                  <a:gd name="T65" fmla="*/ 0 h 242"/>
                  <a:gd name="T66" fmla="*/ 91 w 241"/>
                  <a:gd name="T67" fmla="*/ 4 h 242"/>
                  <a:gd name="T68" fmla="*/ 70 w 241"/>
                  <a:gd name="T69" fmla="*/ 11 h 242"/>
                  <a:gd name="T70" fmla="*/ 157 w 241"/>
                  <a:gd name="T71" fmla="*/ 18 h 242"/>
                  <a:gd name="T72" fmla="*/ 177 w 241"/>
                  <a:gd name="T73" fmla="*/ 29 h 242"/>
                  <a:gd name="T74" fmla="*/ 209 w 241"/>
                  <a:gd name="T75" fmla="*/ 58 h 242"/>
                  <a:gd name="T76" fmla="*/ 220 w 241"/>
                  <a:gd name="T77" fmla="*/ 76 h 242"/>
                  <a:gd name="T78" fmla="*/ 227 w 241"/>
                  <a:gd name="T79" fmla="*/ 97 h 242"/>
                  <a:gd name="T80" fmla="*/ 229 w 241"/>
                  <a:gd name="T81" fmla="*/ 118 h 242"/>
                  <a:gd name="T82" fmla="*/ 223 w 241"/>
                  <a:gd name="T83" fmla="*/ 160 h 242"/>
                  <a:gd name="T84" fmla="*/ 200 w 241"/>
                  <a:gd name="T85" fmla="*/ 195 h 242"/>
                  <a:gd name="T86" fmla="*/ 186 w 241"/>
                  <a:gd name="T87" fmla="*/ 210 h 242"/>
                  <a:gd name="T88" fmla="*/ 166 w 241"/>
                  <a:gd name="T89" fmla="*/ 220 h 242"/>
                  <a:gd name="T90" fmla="*/ 155 w 241"/>
                  <a:gd name="T91" fmla="*/ 224 h 242"/>
                  <a:gd name="T92" fmla="*/ 134 w 241"/>
                  <a:gd name="T93" fmla="*/ 229 h 242"/>
                  <a:gd name="T94" fmla="*/ 104 w 241"/>
                  <a:gd name="T95" fmla="*/ 229 h 242"/>
                  <a:gd name="T96" fmla="*/ 64 w 241"/>
                  <a:gd name="T97" fmla="*/ 215 h 242"/>
                  <a:gd name="T98" fmla="*/ 39 w 241"/>
                  <a:gd name="T99" fmla="*/ 195 h 242"/>
                  <a:gd name="T100" fmla="*/ 27 w 241"/>
                  <a:gd name="T101" fmla="*/ 177 h 242"/>
                  <a:gd name="T102" fmla="*/ 21 w 241"/>
                  <a:gd name="T103" fmla="*/ 167 h 242"/>
                  <a:gd name="T104" fmla="*/ 14 w 241"/>
                  <a:gd name="T105" fmla="*/ 147 h 242"/>
                  <a:gd name="T106" fmla="*/ 11 w 241"/>
                  <a:gd name="T107" fmla="*/ 126 h 242"/>
                  <a:gd name="T108" fmla="*/ 18 w 241"/>
                  <a:gd name="T109" fmla="*/ 84 h 242"/>
                  <a:gd name="T110" fmla="*/ 39 w 241"/>
                  <a:gd name="T111" fmla="*/ 49 h 242"/>
                  <a:gd name="T112" fmla="*/ 55 w 241"/>
                  <a:gd name="T113" fmla="*/ 34 h 242"/>
                  <a:gd name="T114" fmla="*/ 75 w 241"/>
                  <a:gd name="T115" fmla="*/ 22 h 242"/>
                  <a:gd name="T116" fmla="*/ 95 w 241"/>
                  <a:gd name="T117" fmla="*/ 15 h 242"/>
                  <a:gd name="T118" fmla="*/ 138 w 241"/>
                  <a:gd name="T119" fmla="*/ 13 h 242"/>
                  <a:gd name="T120" fmla="*/ 157 w 241"/>
                  <a:gd name="T121" fmla="*/ 18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1" h="242">
                    <a:moveTo>
                      <a:pt x="70" y="11"/>
                    </a:moveTo>
                    <a:lnTo>
                      <a:pt x="70" y="11"/>
                    </a:lnTo>
                    <a:lnTo>
                      <a:pt x="59" y="18"/>
                    </a:lnTo>
                    <a:lnTo>
                      <a:pt x="48" y="24"/>
                    </a:lnTo>
                    <a:lnTo>
                      <a:pt x="39" y="33"/>
                    </a:lnTo>
                    <a:lnTo>
                      <a:pt x="30" y="40"/>
                    </a:lnTo>
                    <a:lnTo>
                      <a:pt x="23" y="49"/>
                    </a:lnTo>
                    <a:lnTo>
                      <a:pt x="16" y="59"/>
                    </a:lnTo>
                    <a:lnTo>
                      <a:pt x="11" y="68"/>
                    </a:lnTo>
                    <a:lnTo>
                      <a:pt x="7" y="79"/>
                    </a:lnTo>
                    <a:lnTo>
                      <a:pt x="4" y="92"/>
                    </a:lnTo>
                    <a:lnTo>
                      <a:pt x="0" y="102"/>
                    </a:lnTo>
                    <a:lnTo>
                      <a:pt x="0" y="113"/>
                    </a:lnTo>
                    <a:lnTo>
                      <a:pt x="0" y="126"/>
                    </a:lnTo>
                    <a:lnTo>
                      <a:pt x="0" y="138"/>
                    </a:lnTo>
                    <a:lnTo>
                      <a:pt x="2" y="149"/>
                    </a:lnTo>
                    <a:lnTo>
                      <a:pt x="5" y="161"/>
                    </a:lnTo>
                    <a:lnTo>
                      <a:pt x="11" y="172"/>
                    </a:lnTo>
                    <a:lnTo>
                      <a:pt x="11" y="172"/>
                    </a:lnTo>
                    <a:lnTo>
                      <a:pt x="16" y="183"/>
                    </a:lnTo>
                    <a:lnTo>
                      <a:pt x="23" y="193"/>
                    </a:lnTo>
                    <a:lnTo>
                      <a:pt x="30" y="202"/>
                    </a:lnTo>
                    <a:lnTo>
                      <a:pt x="39" y="211"/>
                    </a:lnTo>
                    <a:lnTo>
                      <a:pt x="48" y="219"/>
                    </a:lnTo>
                    <a:lnTo>
                      <a:pt x="57" y="226"/>
                    </a:lnTo>
                    <a:lnTo>
                      <a:pt x="68" y="231"/>
                    </a:lnTo>
                    <a:lnTo>
                      <a:pt x="79" y="235"/>
                    </a:lnTo>
                    <a:lnTo>
                      <a:pt x="89" y="238"/>
                    </a:lnTo>
                    <a:lnTo>
                      <a:pt x="100" y="242"/>
                    </a:lnTo>
                    <a:lnTo>
                      <a:pt x="113" y="242"/>
                    </a:lnTo>
                    <a:lnTo>
                      <a:pt x="125" y="242"/>
                    </a:lnTo>
                    <a:lnTo>
                      <a:pt x="136" y="242"/>
                    </a:lnTo>
                    <a:lnTo>
                      <a:pt x="148" y="240"/>
                    </a:lnTo>
                    <a:lnTo>
                      <a:pt x="159" y="236"/>
                    </a:lnTo>
                    <a:lnTo>
                      <a:pt x="172" y="231"/>
                    </a:lnTo>
                    <a:lnTo>
                      <a:pt x="172" y="231"/>
                    </a:lnTo>
                    <a:lnTo>
                      <a:pt x="182" y="226"/>
                    </a:lnTo>
                    <a:lnTo>
                      <a:pt x="191" y="219"/>
                    </a:lnTo>
                    <a:lnTo>
                      <a:pt x="202" y="211"/>
                    </a:lnTo>
                    <a:lnTo>
                      <a:pt x="209" y="202"/>
                    </a:lnTo>
                    <a:lnTo>
                      <a:pt x="216" y="193"/>
                    </a:lnTo>
                    <a:lnTo>
                      <a:pt x="223" y="185"/>
                    </a:lnTo>
                    <a:lnTo>
                      <a:pt x="229" y="174"/>
                    </a:lnTo>
                    <a:lnTo>
                      <a:pt x="234" y="163"/>
                    </a:lnTo>
                    <a:lnTo>
                      <a:pt x="238" y="152"/>
                    </a:lnTo>
                    <a:lnTo>
                      <a:pt x="239" y="140"/>
                    </a:lnTo>
                    <a:lnTo>
                      <a:pt x="241" y="129"/>
                    </a:lnTo>
                    <a:lnTo>
                      <a:pt x="241" y="117"/>
                    </a:lnTo>
                    <a:lnTo>
                      <a:pt x="239" y="106"/>
                    </a:lnTo>
                    <a:lnTo>
                      <a:pt x="238" y="93"/>
                    </a:lnTo>
                    <a:lnTo>
                      <a:pt x="234" y="83"/>
                    </a:lnTo>
                    <a:lnTo>
                      <a:pt x="230" y="70"/>
                    </a:lnTo>
                    <a:lnTo>
                      <a:pt x="230" y="70"/>
                    </a:lnTo>
                    <a:lnTo>
                      <a:pt x="225" y="59"/>
                    </a:lnTo>
                    <a:lnTo>
                      <a:pt x="218" y="51"/>
                    </a:lnTo>
                    <a:lnTo>
                      <a:pt x="211" y="42"/>
                    </a:lnTo>
                    <a:lnTo>
                      <a:pt x="202" y="33"/>
                    </a:lnTo>
                    <a:lnTo>
                      <a:pt x="193" y="25"/>
                    </a:lnTo>
                    <a:lnTo>
                      <a:pt x="184" y="18"/>
                    </a:lnTo>
                    <a:lnTo>
                      <a:pt x="173" y="13"/>
                    </a:lnTo>
                    <a:lnTo>
                      <a:pt x="163" y="8"/>
                    </a:lnTo>
                    <a:lnTo>
                      <a:pt x="163" y="8"/>
                    </a:lnTo>
                    <a:lnTo>
                      <a:pt x="150" y="4"/>
                    </a:lnTo>
                    <a:lnTo>
                      <a:pt x="139" y="2"/>
                    </a:lnTo>
                    <a:lnTo>
                      <a:pt x="127" y="0"/>
                    </a:lnTo>
                    <a:lnTo>
                      <a:pt x="114" y="0"/>
                    </a:lnTo>
                    <a:lnTo>
                      <a:pt x="104" y="2"/>
                    </a:lnTo>
                    <a:lnTo>
                      <a:pt x="91" y="4"/>
                    </a:lnTo>
                    <a:lnTo>
                      <a:pt x="80" y="8"/>
                    </a:lnTo>
                    <a:lnTo>
                      <a:pt x="70" y="11"/>
                    </a:lnTo>
                    <a:lnTo>
                      <a:pt x="70" y="11"/>
                    </a:lnTo>
                    <a:close/>
                    <a:moveTo>
                      <a:pt x="157" y="18"/>
                    </a:moveTo>
                    <a:lnTo>
                      <a:pt x="157" y="18"/>
                    </a:lnTo>
                    <a:lnTo>
                      <a:pt x="177" y="29"/>
                    </a:lnTo>
                    <a:lnTo>
                      <a:pt x="195" y="42"/>
                    </a:lnTo>
                    <a:lnTo>
                      <a:pt x="209" y="58"/>
                    </a:lnTo>
                    <a:lnTo>
                      <a:pt x="220" y="76"/>
                    </a:lnTo>
                    <a:lnTo>
                      <a:pt x="220" y="76"/>
                    </a:lnTo>
                    <a:lnTo>
                      <a:pt x="223" y="86"/>
                    </a:lnTo>
                    <a:lnTo>
                      <a:pt x="227" y="97"/>
                    </a:lnTo>
                    <a:lnTo>
                      <a:pt x="229" y="108"/>
                    </a:lnTo>
                    <a:lnTo>
                      <a:pt x="229" y="118"/>
                    </a:lnTo>
                    <a:lnTo>
                      <a:pt x="227" y="138"/>
                    </a:lnTo>
                    <a:lnTo>
                      <a:pt x="223" y="160"/>
                    </a:lnTo>
                    <a:lnTo>
                      <a:pt x="213" y="177"/>
                    </a:lnTo>
                    <a:lnTo>
                      <a:pt x="200" y="195"/>
                    </a:lnTo>
                    <a:lnTo>
                      <a:pt x="193" y="202"/>
                    </a:lnTo>
                    <a:lnTo>
                      <a:pt x="186" y="210"/>
                    </a:lnTo>
                    <a:lnTo>
                      <a:pt x="175" y="215"/>
                    </a:lnTo>
                    <a:lnTo>
                      <a:pt x="166" y="220"/>
                    </a:lnTo>
                    <a:lnTo>
                      <a:pt x="166" y="220"/>
                    </a:lnTo>
                    <a:lnTo>
                      <a:pt x="155" y="224"/>
                    </a:lnTo>
                    <a:lnTo>
                      <a:pt x="145" y="227"/>
                    </a:lnTo>
                    <a:lnTo>
                      <a:pt x="134" y="229"/>
                    </a:lnTo>
                    <a:lnTo>
                      <a:pt x="123" y="231"/>
                    </a:lnTo>
                    <a:lnTo>
                      <a:pt x="104" y="229"/>
                    </a:lnTo>
                    <a:lnTo>
                      <a:pt x="82" y="224"/>
                    </a:lnTo>
                    <a:lnTo>
                      <a:pt x="64" y="215"/>
                    </a:lnTo>
                    <a:lnTo>
                      <a:pt x="46" y="202"/>
                    </a:lnTo>
                    <a:lnTo>
                      <a:pt x="39" y="195"/>
                    </a:lnTo>
                    <a:lnTo>
                      <a:pt x="32" y="186"/>
                    </a:lnTo>
                    <a:lnTo>
                      <a:pt x="27" y="177"/>
                    </a:lnTo>
                    <a:lnTo>
                      <a:pt x="21" y="167"/>
                    </a:lnTo>
                    <a:lnTo>
                      <a:pt x="21" y="167"/>
                    </a:lnTo>
                    <a:lnTo>
                      <a:pt x="16" y="158"/>
                    </a:lnTo>
                    <a:lnTo>
                      <a:pt x="14" y="147"/>
                    </a:lnTo>
                    <a:lnTo>
                      <a:pt x="13" y="136"/>
                    </a:lnTo>
                    <a:lnTo>
                      <a:pt x="11" y="126"/>
                    </a:lnTo>
                    <a:lnTo>
                      <a:pt x="13" y="104"/>
                    </a:lnTo>
                    <a:lnTo>
                      <a:pt x="18" y="84"/>
                    </a:lnTo>
                    <a:lnTo>
                      <a:pt x="27" y="65"/>
                    </a:lnTo>
                    <a:lnTo>
                      <a:pt x="39" y="49"/>
                    </a:lnTo>
                    <a:lnTo>
                      <a:pt x="46" y="40"/>
                    </a:lnTo>
                    <a:lnTo>
                      <a:pt x="55" y="34"/>
                    </a:lnTo>
                    <a:lnTo>
                      <a:pt x="64" y="27"/>
                    </a:lnTo>
                    <a:lnTo>
                      <a:pt x="75" y="22"/>
                    </a:lnTo>
                    <a:lnTo>
                      <a:pt x="75" y="22"/>
                    </a:lnTo>
                    <a:lnTo>
                      <a:pt x="95" y="15"/>
                    </a:lnTo>
                    <a:lnTo>
                      <a:pt x="116" y="13"/>
                    </a:lnTo>
                    <a:lnTo>
                      <a:pt x="138" y="13"/>
                    </a:lnTo>
                    <a:lnTo>
                      <a:pt x="157" y="18"/>
                    </a:lnTo>
                    <a:lnTo>
                      <a:pt x="157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1" name="Freeform 240">
                <a:extLst>
                  <a:ext uri="{FF2B5EF4-FFF2-40B4-BE49-F238E27FC236}">
                    <a16:creationId xmlns:a16="http://schemas.microsoft.com/office/drawing/2014/main" id="{FF5F0A47-143A-4EE7-A779-80FAF6A535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4139" y="908050"/>
                <a:ext cx="65088" cy="65088"/>
              </a:xfrm>
              <a:custGeom>
                <a:avLst/>
                <a:gdLst>
                  <a:gd name="T0" fmla="*/ 3 w 82"/>
                  <a:gd name="T1" fmla="*/ 57 h 82"/>
                  <a:gd name="T2" fmla="*/ 3 w 82"/>
                  <a:gd name="T3" fmla="*/ 57 h 82"/>
                  <a:gd name="T4" fmla="*/ 9 w 82"/>
                  <a:gd name="T5" fmla="*/ 64 h 82"/>
                  <a:gd name="T6" fmla="*/ 14 w 82"/>
                  <a:gd name="T7" fmla="*/ 71 h 82"/>
                  <a:gd name="T8" fmla="*/ 19 w 82"/>
                  <a:gd name="T9" fmla="*/ 75 h 82"/>
                  <a:gd name="T10" fmla="*/ 26 w 82"/>
                  <a:gd name="T11" fmla="*/ 79 h 82"/>
                  <a:gd name="T12" fmla="*/ 35 w 82"/>
                  <a:gd name="T13" fmla="*/ 80 h 82"/>
                  <a:gd name="T14" fmla="*/ 42 w 82"/>
                  <a:gd name="T15" fmla="*/ 82 h 82"/>
                  <a:gd name="T16" fmla="*/ 50 w 82"/>
                  <a:gd name="T17" fmla="*/ 80 h 82"/>
                  <a:gd name="T18" fmla="*/ 59 w 82"/>
                  <a:gd name="T19" fmla="*/ 77 h 82"/>
                  <a:gd name="T20" fmla="*/ 59 w 82"/>
                  <a:gd name="T21" fmla="*/ 77 h 82"/>
                  <a:gd name="T22" fmla="*/ 66 w 82"/>
                  <a:gd name="T23" fmla="*/ 73 h 82"/>
                  <a:gd name="T24" fmla="*/ 71 w 82"/>
                  <a:gd name="T25" fmla="*/ 68 h 82"/>
                  <a:gd name="T26" fmla="*/ 76 w 82"/>
                  <a:gd name="T27" fmla="*/ 62 h 82"/>
                  <a:gd name="T28" fmla="*/ 80 w 82"/>
                  <a:gd name="T29" fmla="*/ 55 h 82"/>
                  <a:gd name="T30" fmla="*/ 82 w 82"/>
                  <a:gd name="T31" fmla="*/ 46 h 82"/>
                  <a:gd name="T32" fmla="*/ 82 w 82"/>
                  <a:gd name="T33" fmla="*/ 39 h 82"/>
                  <a:gd name="T34" fmla="*/ 82 w 82"/>
                  <a:gd name="T35" fmla="*/ 30 h 82"/>
                  <a:gd name="T36" fmla="*/ 78 w 82"/>
                  <a:gd name="T37" fmla="*/ 23 h 82"/>
                  <a:gd name="T38" fmla="*/ 78 w 82"/>
                  <a:gd name="T39" fmla="*/ 23 h 82"/>
                  <a:gd name="T40" fmla="*/ 75 w 82"/>
                  <a:gd name="T41" fmla="*/ 16 h 82"/>
                  <a:gd name="T42" fmla="*/ 69 w 82"/>
                  <a:gd name="T43" fmla="*/ 11 h 82"/>
                  <a:gd name="T44" fmla="*/ 62 w 82"/>
                  <a:gd name="T45" fmla="*/ 5 h 82"/>
                  <a:gd name="T46" fmla="*/ 55 w 82"/>
                  <a:gd name="T47" fmla="*/ 2 h 82"/>
                  <a:gd name="T48" fmla="*/ 48 w 82"/>
                  <a:gd name="T49" fmla="*/ 0 h 82"/>
                  <a:gd name="T50" fmla="*/ 39 w 82"/>
                  <a:gd name="T51" fmla="*/ 0 h 82"/>
                  <a:gd name="T52" fmla="*/ 32 w 82"/>
                  <a:gd name="T53" fmla="*/ 0 h 82"/>
                  <a:gd name="T54" fmla="*/ 25 w 82"/>
                  <a:gd name="T55" fmla="*/ 3 h 82"/>
                  <a:gd name="T56" fmla="*/ 25 w 82"/>
                  <a:gd name="T57" fmla="*/ 3 h 82"/>
                  <a:gd name="T58" fmla="*/ 17 w 82"/>
                  <a:gd name="T59" fmla="*/ 7 h 82"/>
                  <a:gd name="T60" fmla="*/ 10 w 82"/>
                  <a:gd name="T61" fmla="*/ 12 h 82"/>
                  <a:gd name="T62" fmla="*/ 7 w 82"/>
                  <a:gd name="T63" fmla="*/ 20 h 82"/>
                  <a:gd name="T64" fmla="*/ 3 w 82"/>
                  <a:gd name="T65" fmla="*/ 27 h 82"/>
                  <a:gd name="T66" fmla="*/ 1 w 82"/>
                  <a:gd name="T67" fmla="*/ 34 h 82"/>
                  <a:gd name="T68" fmla="*/ 0 w 82"/>
                  <a:gd name="T69" fmla="*/ 43 h 82"/>
                  <a:gd name="T70" fmla="*/ 1 w 82"/>
                  <a:gd name="T71" fmla="*/ 50 h 82"/>
                  <a:gd name="T72" fmla="*/ 3 w 82"/>
                  <a:gd name="T73" fmla="*/ 57 h 82"/>
                  <a:gd name="T74" fmla="*/ 3 w 82"/>
                  <a:gd name="T75" fmla="*/ 57 h 82"/>
                  <a:gd name="T76" fmla="*/ 34 w 82"/>
                  <a:gd name="T77" fmla="*/ 23 h 82"/>
                  <a:gd name="T78" fmla="*/ 34 w 82"/>
                  <a:gd name="T79" fmla="*/ 23 h 82"/>
                  <a:gd name="T80" fmla="*/ 41 w 82"/>
                  <a:gd name="T81" fmla="*/ 21 h 82"/>
                  <a:gd name="T82" fmla="*/ 48 w 82"/>
                  <a:gd name="T83" fmla="*/ 23 h 82"/>
                  <a:gd name="T84" fmla="*/ 53 w 82"/>
                  <a:gd name="T85" fmla="*/ 27 h 82"/>
                  <a:gd name="T86" fmla="*/ 59 w 82"/>
                  <a:gd name="T87" fmla="*/ 32 h 82"/>
                  <a:gd name="T88" fmla="*/ 59 w 82"/>
                  <a:gd name="T89" fmla="*/ 32 h 82"/>
                  <a:gd name="T90" fmla="*/ 60 w 82"/>
                  <a:gd name="T91" fmla="*/ 39 h 82"/>
                  <a:gd name="T92" fmla="*/ 59 w 82"/>
                  <a:gd name="T93" fmla="*/ 46 h 82"/>
                  <a:gd name="T94" fmla="*/ 55 w 82"/>
                  <a:gd name="T95" fmla="*/ 54 h 82"/>
                  <a:gd name="T96" fmla="*/ 50 w 82"/>
                  <a:gd name="T97" fmla="*/ 57 h 82"/>
                  <a:gd name="T98" fmla="*/ 50 w 82"/>
                  <a:gd name="T99" fmla="*/ 57 h 82"/>
                  <a:gd name="T100" fmla="*/ 42 w 82"/>
                  <a:gd name="T101" fmla="*/ 59 h 82"/>
                  <a:gd name="T102" fmla="*/ 35 w 82"/>
                  <a:gd name="T103" fmla="*/ 57 h 82"/>
                  <a:gd name="T104" fmla="*/ 28 w 82"/>
                  <a:gd name="T105" fmla="*/ 54 h 82"/>
                  <a:gd name="T106" fmla="*/ 25 w 82"/>
                  <a:gd name="T107" fmla="*/ 48 h 82"/>
                  <a:gd name="T108" fmla="*/ 25 w 82"/>
                  <a:gd name="T109" fmla="*/ 48 h 82"/>
                  <a:gd name="T110" fmla="*/ 23 w 82"/>
                  <a:gd name="T111" fmla="*/ 41 h 82"/>
                  <a:gd name="T112" fmla="*/ 25 w 82"/>
                  <a:gd name="T113" fmla="*/ 34 h 82"/>
                  <a:gd name="T114" fmla="*/ 28 w 82"/>
                  <a:gd name="T115" fmla="*/ 28 h 82"/>
                  <a:gd name="T116" fmla="*/ 34 w 82"/>
                  <a:gd name="T117" fmla="*/ 23 h 82"/>
                  <a:gd name="T118" fmla="*/ 34 w 82"/>
                  <a:gd name="T119" fmla="*/ 2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2" h="82">
                    <a:moveTo>
                      <a:pt x="3" y="57"/>
                    </a:moveTo>
                    <a:lnTo>
                      <a:pt x="3" y="57"/>
                    </a:lnTo>
                    <a:lnTo>
                      <a:pt x="9" y="64"/>
                    </a:lnTo>
                    <a:lnTo>
                      <a:pt x="14" y="71"/>
                    </a:lnTo>
                    <a:lnTo>
                      <a:pt x="19" y="75"/>
                    </a:lnTo>
                    <a:lnTo>
                      <a:pt x="26" y="79"/>
                    </a:lnTo>
                    <a:lnTo>
                      <a:pt x="35" y="80"/>
                    </a:lnTo>
                    <a:lnTo>
                      <a:pt x="42" y="82"/>
                    </a:lnTo>
                    <a:lnTo>
                      <a:pt x="50" y="80"/>
                    </a:lnTo>
                    <a:lnTo>
                      <a:pt x="59" y="77"/>
                    </a:lnTo>
                    <a:lnTo>
                      <a:pt x="59" y="77"/>
                    </a:lnTo>
                    <a:lnTo>
                      <a:pt x="66" y="73"/>
                    </a:lnTo>
                    <a:lnTo>
                      <a:pt x="71" y="68"/>
                    </a:lnTo>
                    <a:lnTo>
                      <a:pt x="76" y="62"/>
                    </a:lnTo>
                    <a:lnTo>
                      <a:pt x="80" y="55"/>
                    </a:lnTo>
                    <a:lnTo>
                      <a:pt x="82" y="46"/>
                    </a:lnTo>
                    <a:lnTo>
                      <a:pt x="82" y="39"/>
                    </a:lnTo>
                    <a:lnTo>
                      <a:pt x="82" y="30"/>
                    </a:lnTo>
                    <a:lnTo>
                      <a:pt x="78" y="23"/>
                    </a:lnTo>
                    <a:lnTo>
                      <a:pt x="78" y="23"/>
                    </a:lnTo>
                    <a:lnTo>
                      <a:pt x="75" y="16"/>
                    </a:lnTo>
                    <a:lnTo>
                      <a:pt x="69" y="11"/>
                    </a:lnTo>
                    <a:lnTo>
                      <a:pt x="62" y="5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0"/>
                    </a:lnTo>
                    <a:lnTo>
                      <a:pt x="3" y="57"/>
                    </a:lnTo>
                    <a:lnTo>
                      <a:pt x="3" y="57"/>
                    </a:lnTo>
                    <a:close/>
                    <a:moveTo>
                      <a:pt x="34" y="23"/>
                    </a:moveTo>
                    <a:lnTo>
                      <a:pt x="34" y="23"/>
                    </a:lnTo>
                    <a:lnTo>
                      <a:pt x="41" y="21"/>
                    </a:lnTo>
                    <a:lnTo>
                      <a:pt x="48" y="23"/>
                    </a:lnTo>
                    <a:lnTo>
                      <a:pt x="53" y="27"/>
                    </a:lnTo>
                    <a:lnTo>
                      <a:pt x="59" y="32"/>
                    </a:lnTo>
                    <a:lnTo>
                      <a:pt x="59" y="32"/>
                    </a:lnTo>
                    <a:lnTo>
                      <a:pt x="60" y="39"/>
                    </a:lnTo>
                    <a:lnTo>
                      <a:pt x="59" y="46"/>
                    </a:lnTo>
                    <a:lnTo>
                      <a:pt x="55" y="54"/>
                    </a:lnTo>
                    <a:lnTo>
                      <a:pt x="50" y="57"/>
                    </a:lnTo>
                    <a:lnTo>
                      <a:pt x="50" y="57"/>
                    </a:lnTo>
                    <a:lnTo>
                      <a:pt x="42" y="59"/>
                    </a:lnTo>
                    <a:lnTo>
                      <a:pt x="35" y="57"/>
                    </a:lnTo>
                    <a:lnTo>
                      <a:pt x="28" y="54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3" y="41"/>
                    </a:lnTo>
                    <a:lnTo>
                      <a:pt x="25" y="34"/>
                    </a:lnTo>
                    <a:lnTo>
                      <a:pt x="28" y="28"/>
                    </a:lnTo>
                    <a:lnTo>
                      <a:pt x="34" y="23"/>
                    </a:lnTo>
                    <a:lnTo>
                      <a:pt x="34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2" name="Freeform 241">
                <a:extLst>
                  <a:ext uri="{FF2B5EF4-FFF2-40B4-BE49-F238E27FC236}">
                    <a16:creationId xmlns:a16="http://schemas.microsoft.com/office/drawing/2014/main" id="{3F544E98-7CF2-4D50-9EF8-06B0D4E3B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5564" y="871538"/>
                <a:ext cx="38100" cy="30163"/>
              </a:xfrm>
              <a:custGeom>
                <a:avLst/>
                <a:gdLst>
                  <a:gd name="T0" fmla="*/ 43 w 46"/>
                  <a:gd name="T1" fmla="*/ 0 h 40"/>
                  <a:gd name="T2" fmla="*/ 43 w 46"/>
                  <a:gd name="T3" fmla="*/ 0 h 40"/>
                  <a:gd name="T4" fmla="*/ 37 w 46"/>
                  <a:gd name="T5" fmla="*/ 2 h 40"/>
                  <a:gd name="T6" fmla="*/ 37 w 46"/>
                  <a:gd name="T7" fmla="*/ 2 h 40"/>
                  <a:gd name="T8" fmla="*/ 27 w 46"/>
                  <a:gd name="T9" fmla="*/ 9 h 40"/>
                  <a:gd name="T10" fmla="*/ 18 w 46"/>
                  <a:gd name="T11" fmla="*/ 17 h 40"/>
                  <a:gd name="T12" fmla="*/ 9 w 46"/>
                  <a:gd name="T13" fmla="*/ 25 h 40"/>
                  <a:gd name="T14" fmla="*/ 0 w 46"/>
                  <a:gd name="T15" fmla="*/ 34 h 40"/>
                  <a:gd name="T16" fmla="*/ 0 w 46"/>
                  <a:gd name="T17" fmla="*/ 34 h 40"/>
                  <a:gd name="T18" fmla="*/ 0 w 46"/>
                  <a:gd name="T19" fmla="*/ 38 h 40"/>
                  <a:gd name="T20" fmla="*/ 0 w 46"/>
                  <a:gd name="T21" fmla="*/ 38 h 40"/>
                  <a:gd name="T22" fmla="*/ 2 w 46"/>
                  <a:gd name="T23" fmla="*/ 40 h 40"/>
                  <a:gd name="T24" fmla="*/ 3 w 46"/>
                  <a:gd name="T25" fmla="*/ 40 h 40"/>
                  <a:gd name="T26" fmla="*/ 3 w 46"/>
                  <a:gd name="T27" fmla="*/ 40 h 40"/>
                  <a:gd name="T28" fmla="*/ 5 w 46"/>
                  <a:gd name="T29" fmla="*/ 40 h 40"/>
                  <a:gd name="T30" fmla="*/ 7 w 46"/>
                  <a:gd name="T31" fmla="*/ 40 h 40"/>
                  <a:gd name="T32" fmla="*/ 7 w 46"/>
                  <a:gd name="T33" fmla="*/ 40 h 40"/>
                  <a:gd name="T34" fmla="*/ 14 w 46"/>
                  <a:gd name="T35" fmla="*/ 31 h 40"/>
                  <a:gd name="T36" fmla="*/ 23 w 46"/>
                  <a:gd name="T37" fmla="*/ 22 h 40"/>
                  <a:gd name="T38" fmla="*/ 32 w 46"/>
                  <a:gd name="T39" fmla="*/ 15 h 40"/>
                  <a:gd name="T40" fmla="*/ 41 w 46"/>
                  <a:gd name="T41" fmla="*/ 9 h 40"/>
                  <a:gd name="T42" fmla="*/ 41 w 46"/>
                  <a:gd name="T43" fmla="*/ 9 h 40"/>
                  <a:gd name="T44" fmla="*/ 46 w 46"/>
                  <a:gd name="T45" fmla="*/ 8 h 40"/>
                  <a:gd name="T46" fmla="*/ 46 w 46"/>
                  <a:gd name="T47" fmla="*/ 8 h 40"/>
                  <a:gd name="T48" fmla="*/ 46 w 46"/>
                  <a:gd name="T49" fmla="*/ 6 h 40"/>
                  <a:gd name="T50" fmla="*/ 46 w 46"/>
                  <a:gd name="T51" fmla="*/ 6 h 40"/>
                  <a:gd name="T52" fmla="*/ 46 w 46"/>
                  <a:gd name="T53" fmla="*/ 4 h 40"/>
                  <a:gd name="T54" fmla="*/ 46 w 46"/>
                  <a:gd name="T55" fmla="*/ 2 h 40"/>
                  <a:gd name="T56" fmla="*/ 46 w 46"/>
                  <a:gd name="T57" fmla="*/ 2 h 40"/>
                  <a:gd name="T58" fmla="*/ 45 w 46"/>
                  <a:gd name="T59" fmla="*/ 0 h 40"/>
                  <a:gd name="T60" fmla="*/ 45 w 46"/>
                  <a:gd name="T61" fmla="*/ 0 h 40"/>
                  <a:gd name="T62" fmla="*/ 43 w 46"/>
                  <a:gd name="T63" fmla="*/ 0 h 40"/>
                  <a:gd name="T64" fmla="*/ 43 w 46"/>
                  <a:gd name="T6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40">
                    <a:moveTo>
                      <a:pt x="43" y="0"/>
                    </a:moveTo>
                    <a:lnTo>
                      <a:pt x="43" y="0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27" y="9"/>
                    </a:lnTo>
                    <a:lnTo>
                      <a:pt x="18" y="17"/>
                    </a:lnTo>
                    <a:lnTo>
                      <a:pt x="9" y="25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5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14" y="31"/>
                    </a:lnTo>
                    <a:lnTo>
                      <a:pt x="23" y="22"/>
                    </a:lnTo>
                    <a:lnTo>
                      <a:pt x="32" y="15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3" name="Freeform 242">
                <a:extLst>
                  <a:ext uri="{FF2B5EF4-FFF2-40B4-BE49-F238E27FC236}">
                    <a16:creationId xmlns:a16="http://schemas.microsoft.com/office/drawing/2014/main" id="{AC52C08B-8673-4AD6-86B8-718D1DF82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289" y="977900"/>
                <a:ext cx="36513" cy="30163"/>
              </a:xfrm>
              <a:custGeom>
                <a:avLst/>
                <a:gdLst>
                  <a:gd name="T0" fmla="*/ 39 w 47"/>
                  <a:gd name="T1" fmla="*/ 2 h 40"/>
                  <a:gd name="T2" fmla="*/ 39 w 47"/>
                  <a:gd name="T3" fmla="*/ 2 h 40"/>
                  <a:gd name="T4" fmla="*/ 32 w 47"/>
                  <a:gd name="T5" fmla="*/ 11 h 40"/>
                  <a:gd name="T6" fmla="*/ 25 w 47"/>
                  <a:gd name="T7" fmla="*/ 18 h 40"/>
                  <a:gd name="T8" fmla="*/ 16 w 47"/>
                  <a:gd name="T9" fmla="*/ 25 h 40"/>
                  <a:gd name="T10" fmla="*/ 5 w 47"/>
                  <a:gd name="T11" fmla="*/ 31 h 40"/>
                  <a:gd name="T12" fmla="*/ 5 w 47"/>
                  <a:gd name="T13" fmla="*/ 31 h 40"/>
                  <a:gd name="T14" fmla="*/ 2 w 47"/>
                  <a:gd name="T15" fmla="*/ 33 h 40"/>
                  <a:gd name="T16" fmla="*/ 2 w 47"/>
                  <a:gd name="T17" fmla="*/ 33 h 40"/>
                  <a:gd name="T18" fmla="*/ 0 w 47"/>
                  <a:gd name="T19" fmla="*/ 36 h 40"/>
                  <a:gd name="T20" fmla="*/ 0 w 47"/>
                  <a:gd name="T21" fmla="*/ 36 h 40"/>
                  <a:gd name="T22" fmla="*/ 0 w 47"/>
                  <a:gd name="T23" fmla="*/ 36 h 40"/>
                  <a:gd name="T24" fmla="*/ 0 w 47"/>
                  <a:gd name="T25" fmla="*/ 38 h 40"/>
                  <a:gd name="T26" fmla="*/ 0 w 47"/>
                  <a:gd name="T27" fmla="*/ 38 h 40"/>
                  <a:gd name="T28" fmla="*/ 2 w 47"/>
                  <a:gd name="T29" fmla="*/ 40 h 40"/>
                  <a:gd name="T30" fmla="*/ 2 w 47"/>
                  <a:gd name="T31" fmla="*/ 40 h 40"/>
                  <a:gd name="T32" fmla="*/ 4 w 47"/>
                  <a:gd name="T33" fmla="*/ 40 h 40"/>
                  <a:gd name="T34" fmla="*/ 9 w 47"/>
                  <a:gd name="T35" fmla="*/ 38 h 40"/>
                  <a:gd name="T36" fmla="*/ 9 w 47"/>
                  <a:gd name="T37" fmla="*/ 38 h 40"/>
                  <a:gd name="T38" fmla="*/ 20 w 47"/>
                  <a:gd name="T39" fmla="*/ 33 h 40"/>
                  <a:gd name="T40" fmla="*/ 30 w 47"/>
                  <a:gd name="T41" fmla="*/ 25 h 40"/>
                  <a:gd name="T42" fmla="*/ 39 w 47"/>
                  <a:gd name="T43" fmla="*/ 17 h 40"/>
                  <a:gd name="T44" fmla="*/ 47 w 47"/>
                  <a:gd name="T45" fmla="*/ 6 h 40"/>
                  <a:gd name="T46" fmla="*/ 47 w 47"/>
                  <a:gd name="T47" fmla="*/ 6 h 40"/>
                  <a:gd name="T48" fmla="*/ 47 w 47"/>
                  <a:gd name="T49" fmla="*/ 4 h 40"/>
                  <a:gd name="T50" fmla="*/ 47 w 47"/>
                  <a:gd name="T51" fmla="*/ 4 h 40"/>
                  <a:gd name="T52" fmla="*/ 45 w 47"/>
                  <a:gd name="T53" fmla="*/ 2 h 40"/>
                  <a:gd name="T54" fmla="*/ 45 w 47"/>
                  <a:gd name="T55" fmla="*/ 0 h 40"/>
                  <a:gd name="T56" fmla="*/ 45 w 47"/>
                  <a:gd name="T57" fmla="*/ 0 h 40"/>
                  <a:gd name="T58" fmla="*/ 41 w 47"/>
                  <a:gd name="T59" fmla="*/ 0 h 40"/>
                  <a:gd name="T60" fmla="*/ 39 w 47"/>
                  <a:gd name="T61" fmla="*/ 2 h 40"/>
                  <a:gd name="T62" fmla="*/ 39 w 47"/>
                  <a:gd name="T63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40">
                    <a:moveTo>
                      <a:pt x="39" y="2"/>
                    </a:moveTo>
                    <a:lnTo>
                      <a:pt x="39" y="2"/>
                    </a:lnTo>
                    <a:lnTo>
                      <a:pt x="32" y="11"/>
                    </a:lnTo>
                    <a:lnTo>
                      <a:pt x="25" y="18"/>
                    </a:lnTo>
                    <a:lnTo>
                      <a:pt x="16" y="25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4" y="40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20" y="33"/>
                    </a:lnTo>
                    <a:lnTo>
                      <a:pt x="30" y="25"/>
                    </a:lnTo>
                    <a:lnTo>
                      <a:pt x="39" y="17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5" y="2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39" y="2"/>
                    </a:lnTo>
                    <a:lnTo>
                      <a:pt x="3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4" name="Freeform 243">
                <a:extLst>
                  <a:ext uri="{FF2B5EF4-FFF2-40B4-BE49-F238E27FC236}">
                    <a16:creationId xmlns:a16="http://schemas.microsoft.com/office/drawing/2014/main" id="{DBEFB4D6-3CFB-48F5-9036-8686B845A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6526" y="971550"/>
                <a:ext cx="31750" cy="25400"/>
              </a:xfrm>
              <a:custGeom>
                <a:avLst/>
                <a:gdLst>
                  <a:gd name="T0" fmla="*/ 32 w 39"/>
                  <a:gd name="T1" fmla="*/ 0 h 32"/>
                  <a:gd name="T2" fmla="*/ 32 w 39"/>
                  <a:gd name="T3" fmla="*/ 0 h 32"/>
                  <a:gd name="T4" fmla="*/ 27 w 39"/>
                  <a:gd name="T5" fmla="*/ 7 h 32"/>
                  <a:gd name="T6" fmla="*/ 19 w 39"/>
                  <a:gd name="T7" fmla="*/ 15 h 32"/>
                  <a:gd name="T8" fmla="*/ 12 w 39"/>
                  <a:gd name="T9" fmla="*/ 20 h 32"/>
                  <a:gd name="T10" fmla="*/ 5 w 39"/>
                  <a:gd name="T11" fmla="*/ 25 h 32"/>
                  <a:gd name="T12" fmla="*/ 5 w 39"/>
                  <a:gd name="T13" fmla="*/ 25 h 32"/>
                  <a:gd name="T14" fmla="*/ 5 w 39"/>
                  <a:gd name="T15" fmla="*/ 24 h 32"/>
                  <a:gd name="T16" fmla="*/ 1 w 39"/>
                  <a:gd name="T17" fmla="*/ 25 h 32"/>
                  <a:gd name="T18" fmla="*/ 1 w 39"/>
                  <a:gd name="T19" fmla="*/ 25 h 32"/>
                  <a:gd name="T20" fmla="*/ 0 w 39"/>
                  <a:gd name="T21" fmla="*/ 27 h 32"/>
                  <a:gd name="T22" fmla="*/ 0 w 39"/>
                  <a:gd name="T23" fmla="*/ 27 h 32"/>
                  <a:gd name="T24" fmla="*/ 0 w 39"/>
                  <a:gd name="T25" fmla="*/ 29 h 32"/>
                  <a:gd name="T26" fmla="*/ 0 w 39"/>
                  <a:gd name="T27" fmla="*/ 31 h 32"/>
                  <a:gd name="T28" fmla="*/ 0 w 39"/>
                  <a:gd name="T29" fmla="*/ 31 h 32"/>
                  <a:gd name="T30" fmla="*/ 1 w 39"/>
                  <a:gd name="T31" fmla="*/ 32 h 32"/>
                  <a:gd name="T32" fmla="*/ 1 w 39"/>
                  <a:gd name="T33" fmla="*/ 32 h 32"/>
                  <a:gd name="T34" fmla="*/ 5 w 39"/>
                  <a:gd name="T35" fmla="*/ 32 h 32"/>
                  <a:gd name="T36" fmla="*/ 9 w 39"/>
                  <a:gd name="T37" fmla="*/ 31 h 32"/>
                  <a:gd name="T38" fmla="*/ 9 w 39"/>
                  <a:gd name="T39" fmla="*/ 31 h 32"/>
                  <a:gd name="T40" fmla="*/ 16 w 39"/>
                  <a:gd name="T41" fmla="*/ 27 h 32"/>
                  <a:gd name="T42" fmla="*/ 25 w 39"/>
                  <a:gd name="T43" fmla="*/ 20 h 32"/>
                  <a:gd name="T44" fmla="*/ 32 w 39"/>
                  <a:gd name="T45" fmla="*/ 13 h 32"/>
                  <a:gd name="T46" fmla="*/ 39 w 39"/>
                  <a:gd name="T47" fmla="*/ 6 h 32"/>
                  <a:gd name="T48" fmla="*/ 39 w 39"/>
                  <a:gd name="T49" fmla="*/ 6 h 32"/>
                  <a:gd name="T50" fmla="*/ 39 w 39"/>
                  <a:gd name="T51" fmla="*/ 2 h 32"/>
                  <a:gd name="T52" fmla="*/ 39 w 39"/>
                  <a:gd name="T53" fmla="*/ 2 h 32"/>
                  <a:gd name="T54" fmla="*/ 37 w 39"/>
                  <a:gd name="T55" fmla="*/ 0 h 32"/>
                  <a:gd name="T56" fmla="*/ 37 w 39"/>
                  <a:gd name="T57" fmla="*/ 0 h 32"/>
                  <a:gd name="T58" fmla="*/ 37 w 39"/>
                  <a:gd name="T59" fmla="*/ 0 h 32"/>
                  <a:gd name="T60" fmla="*/ 35 w 39"/>
                  <a:gd name="T61" fmla="*/ 0 h 32"/>
                  <a:gd name="T62" fmla="*/ 32 w 39"/>
                  <a:gd name="T63" fmla="*/ 0 h 32"/>
                  <a:gd name="T64" fmla="*/ 32 w 39"/>
                  <a:gd name="T6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2">
                    <a:moveTo>
                      <a:pt x="32" y="0"/>
                    </a:moveTo>
                    <a:lnTo>
                      <a:pt x="32" y="0"/>
                    </a:lnTo>
                    <a:lnTo>
                      <a:pt x="27" y="7"/>
                    </a:lnTo>
                    <a:lnTo>
                      <a:pt x="19" y="15"/>
                    </a:lnTo>
                    <a:lnTo>
                      <a:pt x="12" y="20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1" y="32"/>
                    </a:lnTo>
                    <a:lnTo>
                      <a:pt x="5" y="32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6" y="27"/>
                    </a:lnTo>
                    <a:lnTo>
                      <a:pt x="25" y="20"/>
                    </a:lnTo>
                    <a:lnTo>
                      <a:pt x="32" y="13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5" name="Freeform 244">
                <a:extLst>
                  <a:ext uri="{FF2B5EF4-FFF2-40B4-BE49-F238E27FC236}">
                    <a16:creationId xmlns:a16="http://schemas.microsoft.com/office/drawing/2014/main" id="{5244F678-4B57-4452-A33A-24125222E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6676" y="882650"/>
                <a:ext cx="30163" cy="26988"/>
              </a:xfrm>
              <a:custGeom>
                <a:avLst/>
                <a:gdLst>
                  <a:gd name="T0" fmla="*/ 36 w 40"/>
                  <a:gd name="T1" fmla="*/ 0 h 34"/>
                  <a:gd name="T2" fmla="*/ 34 w 40"/>
                  <a:gd name="T3" fmla="*/ 2 h 34"/>
                  <a:gd name="T4" fmla="*/ 31 w 40"/>
                  <a:gd name="T5" fmla="*/ 2 h 34"/>
                  <a:gd name="T6" fmla="*/ 31 w 40"/>
                  <a:gd name="T7" fmla="*/ 2 h 34"/>
                  <a:gd name="T8" fmla="*/ 33 w 40"/>
                  <a:gd name="T9" fmla="*/ 2 h 34"/>
                  <a:gd name="T10" fmla="*/ 33 w 40"/>
                  <a:gd name="T11" fmla="*/ 2 h 34"/>
                  <a:gd name="T12" fmla="*/ 24 w 40"/>
                  <a:gd name="T13" fmla="*/ 7 h 34"/>
                  <a:gd name="T14" fmla="*/ 15 w 40"/>
                  <a:gd name="T15" fmla="*/ 12 h 34"/>
                  <a:gd name="T16" fmla="*/ 8 w 40"/>
                  <a:gd name="T17" fmla="*/ 19 h 34"/>
                  <a:gd name="T18" fmla="*/ 2 w 40"/>
                  <a:gd name="T19" fmla="*/ 28 h 34"/>
                  <a:gd name="T20" fmla="*/ 2 w 40"/>
                  <a:gd name="T21" fmla="*/ 28 h 34"/>
                  <a:gd name="T22" fmla="*/ 0 w 40"/>
                  <a:gd name="T23" fmla="*/ 30 h 34"/>
                  <a:gd name="T24" fmla="*/ 0 w 40"/>
                  <a:gd name="T25" fmla="*/ 30 h 34"/>
                  <a:gd name="T26" fmla="*/ 2 w 40"/>
                  <a:gd name="T27" fmla="*/ 32 h 34"/>
                  <a:gd name="T28" fmla="*/ 4 w 40"/>
                  <a:gd name="T29" fmla="*/ 34 h 34"/>
                  <a:gd name="T30" fmla="*/ 4 w 40"/>
                  <a:gd name="T31" fmla="*/ 34 h 34"/>
                  <a:gd name="T32" fmla="*/ 6 w 40"/>
                  <a:gd name="T33" fmla="*/ 34 h 34"/>
                  <a:gd name="T34" fmla="*/ 8 w 40"/>
                  <a:gd name="T35" fmla="*/ 32 h 34"/>
                  <a:gd name="T36" fmla="*/ 8 w 40"/>
                  <a:gd name="T37" fmla="*/ 32 h 34"/>
                  <a:gd name="T38" fmla="*/ 13 w 40"/>
                  <a:gd name="T39" fmla="*/ 25 h 34"/>
                  <a:gd name="T40" fmla="*/ 20 w 40"/>
                  <a:gd name="T41" fmla="*/ 18 h 34"/>
                  <a:gd name="T42" fmla="*/ 27 w 40"/>
                  <a:gd name="T43" fmla="*/ 12 h 34"/>
                  <a:gd name="T44" fmla="*/ 36 w 40"/>
                  <a:gd name="T45" fmla="*/ 9 h 34"/>
                  <a:gd name="T46" fmla="*/ 36 w 40"/>
                  <a:gd name="T47" fmla="*/ 9 h 34"/>
                  <a:gd name="T48" fmla="*/ 38 w 40"/>
                  <a:gd name="T49" fmla="*/ 7 h 34"/>
                  <a:gd name="T50" fmla="*/ 38 w 40"/>
                  <a:gd name="T51" fmla="*/ 7 h 34"/>
                  <a:gd name="T52" fmla="*/ 40 w 40"/>
                  <a:gd name="T53" fmla="*/ 7 h 34"/>
                  <a:gd name="T54" fmla="*/ 40 w 40"/>
                  <a:gd name="T55" fmla="*/ 5 h 34"/>
                  <a:gd name="T56" fmla="*/ 40 w 40"/>
                  <a:gd name="T57" fmla="*/ 5 h 34"/>
                  <a:gd name="T58" fmla="*/ 40 w 40"/>
                  <a:gd name="T59" fmla="*/ 3 h 34"/>
                  <a:gd name="T60" fmla="*/ 40 w 40"/>
                  <a:gd name="T61" fmla="*/ 2 h 34"/>
                  <a:gd name="T62" fmla="*/ 40 w 40"/>
                  <a:gd name="T63" fmla="*/ 2 h 34"/>
                  <a:gd name="T64" fmla="*/ 38 w 40"/>
                  <a:gd name="T65" fmla="*/ 0 h 34"/>
                  <a:gd name="T66" fmla="*/ 38 w 40"/>
                  <a:gd name="T67" fmla="*/ 0 h 34"/>
                  <a:gd name="T68" fmla="*/ 36 w 40"/>
                  <a:gd name="T69" fmla="*/ 0 h 34"/>
                  <a:gd name="T70" fmla="*/ 36 w 40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" h="34">
                    <a:moveTo>
                      <a:pt x="36" y="0"/>
                    </a:moveTo>
                    <a:lnTo>
                      <a:pt x="34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7"/>
                    </a:lnTo>
                    <a:lnTo>
                      <a:pt x="15" y="12"/>
                    </a:lnTo>
                    <a:lnTo>
                      <a:pt x="8" y="19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3" y="25"/>
                    </a:lnTo>
                    <a:lnTo>
                      <a:pt x="20" y="18"/>
                    </a:lnTo>
                    <a:lnTo>
                      <a:pt x="27" y="12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3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6" name="Freeform 245">
                <a:extLst>
                  <a:ext uri="{FF2B5EF4-FFF2-40B4-BE49-F238E27FC236}">
                    <a16:creationId xmlns:a16="http://schemas.microsoft.com/office/drawing/2014/main" id="{EDE1D89D-100C-4DB9-9DE4-8D915AFAA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3351" y="965200"/>
                <a:ext cx="25400" cy="20638"/>
              </a:xfrm>
              <a:custGeom>
                <a:avLst/>
                <a:gdLst>
                  <a:gd name="T0" fmla="*/ 25 w 33"/>
                  <a:gd name="T1" fmla="*/ 2 h 27"/>
                  <a:gd name="T2" fmla="*/ 25 w 33"/>
                  <a:gd name="T3" fmla="*/ 2 h 27"/>
                  <a:gd name="T4" fmla="*/ 16 w 33"/>
                  <a:gd name="T5" fmla="*/ 13 h 27"/>
                  <a:gd name="T6" fmla="*/ 4 w 33"/>
                  <a:gd name="T7" fmla="*/ 20 h 27"/>
                  <a:gd name="T8" fmla="*/ 2 w 33"/>
                  <a:gd name="T9" fmla="*/ 20 h 27"/>
                  <a:gd name="T10" fmla="*/ 2 w 33"/>
                  <a:gd name="T11" fmla="*/ 20 h 27"/>
                  <a:gd name="T12" fmla="*/ 0 w 33"/>
                  <a:gd name="T13" fmla="*/ 22 h 27"/>
                  <a:gd name="T14" fmla="*/ 0 w 33"/>
                  <a:gd name="T15" fmla="*/ 24 h 27"/>
                  <a:gd name="T16" fmla="*/ 2 w 33"/>
                  <a:gd name="T17" fmla="*/ 25 h 27"/>
                  <a:gd name="T18" fmla="*/ 2 w 33"/>
                  <a:gd name="T19" fmla="*/ 25 h 27"/>
                  <a:gd name="T20" fmla="*/ 2 w 33"/>
                  <a:gd name="T21" fmla="*/ 27 h 27"/>
                  <a:gd name="T22" fmla="*/ 2 w 33"/>
                  <a:gd name="T23" fmla="*/ 27 h 27"/>
                  <a:gd name="T24" fmla="*/ 6 w 33"/>
                  <a:gd name="T25" fmla="*/ 27 h 27"/>
                  <a:gd name="T26" fmla="*/ 7 w 33"/>
                  <a:gd name="T27" fmla="*/ 27 h 27"/>
                  <a:gd name="T28" fmla="*/ 7 w 33"/>
                  <a:gd name="T29" fmla="*/ 27 h 27"/>
                  <a:gd name="T30" fmla="*/ 15 w 33"/>
                  <a:gd name="T31" fmla="*/ 24 h 27"/>
                  <a:gd name="T32" fmla="*/ 22 w 33"/>
                  <a:gd name="T33" fmla="*/ 18 h 27"/>
                  <a:gd name="T34" fmla="*/ 33 w 33"/>
                  <a:gd name="T35" fmla="*/ 6 h 27"/>
                  <a:gd name="T36" fmla="*/ 33 w 33"/>
                  <a:gd name="T37" fmla="*/ 6 h 27"/>
                  <a:gd name="T38" fmla="*/ 33 w 33"/>
                  <a:gd name="T39" fmla="*/ 4 h 27"/>
                  <a:gd name="T40" fmla="*/ 33 w 33"/>
                  <a:gd name="T41" fmla="*/ 4 h 27"/>
                  <a:gd name="T42" fmla="*/ 31 w 33"/>
                  <a:gd name="T43" fmla="*/ 2 h 27"/>
                  <a:gd name="T44" fmla="*/ 31 w 33"/>
                  <a:gd name="T45" fmla="*/ 0 h 27"/>
                  <a:gd name="T46" fmla="*/ 31 w 33"/>
                  <a:gd name="T47" fmla="*/ 0 h 27"/>
                  <a:gd name="T48" fmla="*/ 27 w 33"/>
                  <a:gd name="T49" fmla="*/ 0 h 27"/>
                  <a:gd name="T50" fmla="*/ 25 w 33"/>
                  <a:gd name="T51" fmla="*/ 2 h 27"/>
                  <a:gd name="T52" fmla="*/ 25 w 33"/>
                  <a:gd name="T5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" h="27">
                    <a:moveTo>
                      <a:pt x="25" y="2"/>
                    </a:moveTo>
                    <a:lnTo>
                      <a:pt x="25" y="2"/>
                    </a:lnTo>
                    <a:lnTo>
                      <a:pt x="16" y="13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15" y="24"/>
                    </a:lnTo>
                    <a:lnTo>
                      <a:pt x="22" y="18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5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207" name="Freeform 246">
                <a:extLst>
                  <a:ext uri="{FF2B5EF4-FFF2-40B4-BE49-F238E27FC236}">
                    <a16:creationId xmlns:a16="http://schemas.microsoft.com/office/drawing/2014/main" id="{921838E0-5F3A-4B0F-8593-6E5EDE72D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201" y="893763"/>
                <a:ext cx="25400" cy="22225"/>
              </a:xfrm>
              <a:custGeom>
                <a:avLst/>
                <a:gdLst>
                  <a:gd name="T0" fmla="*/ 28 w 32"/>
                  <a:gd name="T1" fmla="*/ 0 h 29"/>
                  <a:gd name="T2" fmla="*/ 28 w 32"/>
                  <a:gd name="T3" fmla="*/ 0 h 29"/>
                  <a:gd name="T4" fmla="*/ 25 w 32"/>
                  <a:gd name="T5" fmla="*/ 2 h 29"/>
                  <a:gd name="T6" fmla="*/ 25 w 32"/>
                  <a:gd name="T7" fmla="*/ 2 h 29"/>
                  <a:gd name="T8" fmla="*/ 20 w 32"/>
                  <a:gd name="T9" fmla="*/ 5 h 29"/>
                  <a:gd name="T10" fmla="*/ 12 w 32"/>
                  <a:gd name="T11" fmla="*/ 11 h 29"/>
                  <a:gd name="T12" fmla="*/ 2 w 32"/>
                  <a:gd name="T13" fmla="*/ 23 h 29"/>
                  <a:gd name="T14" fmla="*/ 2 w 32"/>
                  <a:gd name="T15" fmla="*/ 23 h 29"/>
                  <a:gd name="T16" fmla="*/ 0 w 32"/>
                  <a:gd name="T17" fmla="*/ 25 h 29"/>
                  <a:gd name="T18" fmla="*/ 0 w 32"/>
                  <a:gd name="T19" fmla="*/ 25 h 29"/>
                  <a:gd name="T20" fmla="*/ 2 w 32"/>
                  <a:gd name="T21" fmla="*/ 27 h 29"/>
                  <a:gd name="T22" fmla="*/ 3 w 32"/>
                  <a:gd name="T23" fmla="*/ 27 h 29"/>
                  <a:gd name="T24" fmla="*/ 3 w 32"/>
                  <a:gd name="T25" fmla="*/ 27 h 29"/>
                  <a:gd name="T26" fmla="*/ 5 w 32"/>
                  <a:gd name="T27" fmla="*/ 29 h 29"/>
                  <a:gd name="T28" fmla="*/ 7 w 32"/>
                  <a:gd name="T29" fmla="*/ 27 h 29"/>
                  <a:gd name="T30" fmla="*/ 7 w 32"/>
                  <a:gd name="T31" fmla="*/ 27 h 29"/>
                  <a:gd name="T32" fmla="*/ 18 w 32"/>
                  <a:gd name="T33" fmla="*/ 16 h 29"/>
                  <a:gd name="T34" fmla="*/ 28 w 32"/>
                  <a:gd name="T35" fmla="*/ 9 h 29"/>
                  <a:gd name="T36" fmla="*/ 28 w 32"/>
                  <a:gd name="T37" fmla="*/ 9 h 29"/>
                  <a:gd name="T38" fmla="*/ 30 w 32"/>
                  <a:gd name="T39" fmla="*/ 7 h 29"/>
                  <a:gd name="T40" fmla="*/ 30 w 32"/>
                  <a:gd name="T41" fmla="*/ 7 h 29"/>
                  <a:gd name="T42" fmla="*/ 32 w 32"/>
                  <a:gd name="T43" fmla="*/ 7 h 29"/>
                  <a:gd name="T44" fmla="*/ 32 w 32"/>
                  <a:gd name="T45" fmla="*/ 4 h 29"/>
                  <a:gd name="T46" fmla="*/ 32 w 32"/>
                  <a:gd name="T47" fmla="*/ 4 h 29"/>
                  <a:gd name="T48" fmla="*/ 32 w 32"/>
                  <a:gd name="T49" fmla="*/ 4 h 29"/>
                  <a:gd name="T50" fmla="*/ 32 w 32"/>
                  <a:gd name="T51" fmla="*/ 2 h 29"/>
                  <a:gd name="T52" fmla="*/ 32 w 32"/>
                  <a:gd name="T53" fmla="*/ 2 h 29"/>
                  <a:gd name="T54" fmla="*/ 30 w 32"/>
                  <a:gd name="T55" fmla="*/ 0 h 29"/>
                  <a:gd name="T56" fmla="*/ 30 w 32"/>
                  <a:gd name="T57" fmla="*/ 0 h 29"/>
                  <a:gd name="T58" fmla="*/ 28 w 32"/>
                  <a:gd name="T59" fmla="*/ 0 h 29"/>
                  <a:gd name="T60" fmla="*/ 28 w 32"/>
                  <a:gd name="T6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" h="29">
                    <a:moveTo>
                      <a:pt x="28" y="0"/>
                    </a:moveTo>
                    <a:lnTo>
                      <a:pt x="28" y="0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0" y="5"/>
                    </a:lnTo>
                    <a:lnTo>
                      <a:pt x="12" y="11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5" y="29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18" y="16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</p:grpSp>
        <p:grpSp>
          <p:nvGrpSpPr>
            <p:cNvPr id="179" name="그룹 178">
              <a:extLst>
                <a:ext uri="{FF2B5EF4-FFF2-40B4-BE49-F238E27FC236}">
                  <a16:creationId xmlns:a16="http://schemas.microsoft.com/office/drawing/2014/main" id="{B44DE942-8DE6-420E-81DA-7D49B3A7EC9B}"/>
                </a:ext>
              </a:extLst>
            </p:cNvPr>
            <p:cNvGrpSpPr/>
            <p:nvPr/>
          </p:nvGrpSpPr>
          <p:grpSpPr>
            <a:xfrm>
              <a:off x="3260033" y="3944604"/>
              <a:ext cx="299830" cy="202516"/>
              <a:chOff x="4411663" y="2900363"/>
              <a:chExt cx="180975" cy="122238"/>
            </a:xfrm>
            <a:solidFill>
              <a:schemeClr val="bg1"/>
            </a:solidFill>
          </p:grpSpPr>
          <p:sp>
            <p:nvSpPr>
              <p:cNvPr id="198" name="Freeform 575">
                <a:extLst>
                  <a:ext uri="{FF2B5EF4-FFF2-40B4-BE49-F238E27FC236}">
                    <a16:creationId xmlns:a16="http://schemas.microsoft.com/office/drawing/2014/main" id="{5C429120-377D-4A81-A5D8-C6EFE0DB9B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1663" y="2900363"/>
                <a:ext cx="180975" cy="122238"/>
              </a:xfrm>
              <a:custGeom>
                <a:avLst/>
                <a:gdLst>
                  <a:gd name="T0" fmla="*/ 225 w 227"/>
                  <a:gd name="T1" fmla="*/ 29 h 156"/>
                  <a:gd name="T2" fmla="*/ 202 w 227"/>
                  <a:gd name="T3" fmla="*/ 13 h 156"/>
                  <a:gd name="T4" fmla="*/ 186 w 227"/>
                  <a:gd name="T5" fmla="*/ 20 h 156"/>
                  <a:gd name="T6" fmla="*/ 181 w 227"/>
                  <a:gd name="T7" fmla="*/ 15 h 156"/>
                  <a:gd name="T8" fmla="*/ 152 w 227"/>
                  <a:gd name="T9" fmla="*/ 6 h 156"/>
                  <a:gd name="T10" fmla="*/ 104 w 227"/>
                  <a:gd name="T11" fmla="*/ 0 h 156"/>
                  <a:gd name="T12" fmla="*/ 77 w 227"/>
                  <a:gd name="T13" fmla="*/ 2 h 156"/>
                  <a:gd name="T14" fmla="*/ 27 w 227"/>
                  <a:gd name="T15" fmla="*/ 15 h 156"/>
                  <a:gd name="T16" fmla="*/ 20 w 227"/>
                  <a:gd name="T17" fmla="*/ 24 h 156"/>
                  <a:gd name="T18" fmla="*/ 20 w 227"/>
                  <a:gd name="T19" fmla="*/ 70 h 156"/>
                  <a:gd name="T20" fmla="*/ 29 w 227"/>
                  <a:gd name="T21" fmla="*/ 91 h 156"/>
                  <a:gd name="T22" fmla="*/ 2 w 227"/>
                  <a:gd name="T23" fmla="*/ 109 h 156"/>
                  <a:gd name="T24" fmla="*/ 0 w 227"/>
                  <a:gd name="T25" fmla="*/ 122 h 156"/>
                  <a:gd name="T26" fmla="*/ 20 w 227"/>
                  <a:gd name="T27" fmla="*/ 142 h 156"/>
                  <a:gd name="T28" fmla="*/ 66 w 227"/>
                  <a:gd name="T29" fmla="*/ 154 h 156"/>
                  <a:gd name="T30" fmla="*/ 104 w 227"/>
                  <a:gd name="T31" fmla="*/ 156 h 156"/>
                  <a:gd name="T32" fmla="*/ 159 w 227"/>
                  <a:gd name="T33" fmla="*/ 150 h 156"/>
                  <a:gd name="T34" fmla="*/ 200 w 227"/>
                  <a:gd name="T35" fmla="*/ 134 h 156"/>
                  <a:gd name="T36" fmla="*/ 209 w 227"/>
                  <a:gd name="T37" fmla="*/ 118 h 156"/>
                  <a:gd name="T38" fmla="*/ 207 w 227"/>
                  <a:gd name="T39" fmla="*/ 109 h 156"/>
                  <a:gd name="T40" fmla="*/ 179 w 227"/>
                  <a:gd name="T41" fmla="*/ 91 h 156"/>
                  <a:gd name="T42" fmla="*/ 188 w 227"/>
                  <a:gd name="T43" fmla="*/ 61 h 156"/>
                  <a:gd name="T44" fmla="*/ 188 w 227"/>
                  <a:gd name="T45" fmla="*/ 59 h 156"/>
                  <a:gd name="T46" fmla="*/ 202 w 227"/>
                  <a:gd name="T47" fmla="*/ 65 h 156"/>
                  <a:gd name="T48" fmla="*/ 225 w 227"/>
                  <a:gd name="T49" fmla="*/ 49 h 156"/>
                  <a:gd name="T50" fmla="*/ 31 w 227"/>
                  <a:gd name="T51" fmla="*/ 25 h 156"/>
                  <a:gd name="T52" fmla="*/ 57 w 227"/>
                  <a:gd name="T53" fmla="*/ 16 h 156"/>
                  <a:gd name="T54" fmla="*/ 104 w 227"/>
                  <a:gd name="T55" fmla="*/ 13 h 156"/>
                  <a:gd name="T56" fmla="*/ 165 w 227"/>
                  <a:gd name="T57" fmla="*/ 22 h 156"/>
                  <a:gd name="T58" fmla="*/ 175 w 227"/>
                  <a:gd name="T59" fmla="*/ 61 h 156"/>
                  <a:gd name="T60" fmla="*/ 161 w 227"/>
                  <a:gd name="T61" fmla="*/ 95 h 156"/>
                  <a:gd name="T62" fmla="*/ 129 w 227"/>
                  <a:gd name="T63" fmla="*/ 111 h 156"/>
                  <a:gd name="T64" fmla="*/ 104 w 227"/>
                  <a:gd name="T65" fmla="*/ 115 h 156"/>
                  <a:gd name="T66" fmla="*/ 65 w 227"/>
                  <a:gd name="T67" fmla="*/ 108 h 156"/>
                  <a:gd name="T68" fmla="*/ 38 w 227"/>
                  <a:gd name="T69" fmla="*/ 84 h 156"/>
                  <a:gd name="T70" fmla="*/ 31 w 227"/>
                  <a:gd name="T71" fmla="*/ 61 h 156"/>
                  <a:gd name="T72" fmla="*/ 199 w 227"/>
                  <a:gd name="T73" fmla="*/ 118 h 156"/>
                  <a:gd name="T74" fmla="*/ 191 w 227"/>
                  <a:gd name="T75" fmla="*/ 127 h 156"/>
                  <a:gd name="T76" fmla="*/ 159 w 227"/>
                  <a:gd name="T77" fmla="*/ 140 h 156"/>
                  <a:gd name="T78" fmla="*/ 104 w 227"/>
                  <a:gd name="T79" fmla="*/ 145 h 156"/>
                  <a:gd name="T80" fmla="*/ 66 w 227"/>
                  <a:gd name="T81" fmla="*/ 142 h 156"/>
                  <a:gd name="T82" fmla="*/ 25 w 227"/>
                  <a:gd name="T83" fmla="*/ 131 h 156"/>
                  <a:gd name="T84" fmla="*/ 11 w 227"/>
                  <a:gd name="T85" fmla="*/ 118 h 156"/>
                  <a:gd name="T86" fmla="*/ 18 w 227"/>
                  <a:gd name="T87" fmla="*/ 109 h 156"/>
                  <a:gd name="T88" fmla="*/ 36 w 227"/>
                  <a:gd name="T89" fmla="*/ 100 h 156"/>
                  <a:gd name="T90" fmla="*/ 66 w 227"/>
                  <a:gd name="T91" fmla="*/ 120 h 156"/>
                  <a:gd name="T92" fmla="*/ 104 w 227"/>
                  <a:gd name="T93" fmla="*/ 125 h 156"/>
                  <a:gd name="T94" fmla="*/ 157 w 227"/>
                  <a:gd name="T95" fmla="*/ 111 h 156"/>
                  <a:gd name="T96" fmla="*/ 172 w 227"/>
                  <a:gd name="T97" fmla="*/ 100 h 156"/>
                  <a:gd name="T98" fmla="*/ 197 w 227"/>
                  <a:gd name="T99" fmla="*/ 113 h 156"/>
                  <a:gd name="T100" fmla="*/ 188 w 227"/>
                  <a:gd name="T101" fmla="*/ 40 h 156"/>
                  <a:gd name="T102" fmla="*/ 191 w 227"/>
                  <a:gd name="T103" fmla="*/ 29 h 156"/>
                  <a:gd name="T104" fmla="*/ 202 w 227"/>
                  <a:gd name="T105" fmla="*/ 25 h 156"/>
                  <a:gd name="T106" fmla="*/ 215 w 227"/>
                  <a:gd name="T107" fmla="*/ 34 h 156"/>
                  <a:gd name="T108" fmla="*/ 215 w 227"/>
                  <a:gd name="T109" fmla="*/ 45 h 156"/>
                  <a:gd name="T110" fmla="*/ 202 w 227"/>
                  <a:gd name="T111" fmla="*/ 52 h 156"/>
                  <a:gd name="T112" fmla="*/ 191 w 227"/>
                  <a:gd name="T113" fmla="*/ 49 h 156"/>
                  <a:gd name="T114" fmla="*/ 188 w 227"/>
                  <a:gd name="T115" fmla="*/ 4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7" h="156">
                    <a:moveTo>
                      <a:pt x="227" y="40"/>
                    </a:moveTo>
                    <a:lnTo>
                      <a:pt x="227" y="40"/>
                    </a:lnTo>
                    <a:lnTo>
                      <a:pt x="225" y="29"/>
                    </a:lnTo>
                    <a:lnTo>
                      <a:pt x="218" y="22"/>
                    </a:lnTo>
                    <a:lnTo>
                      <a:pt x="211" y="16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193" y="15"/>
                    </a:lnTo>
                    <a:lnTo>
                      <a:pt x="186" y="20"/>
                    </a:lnTo>
                    <a:lnTo>
                      <a:pt x="186" y="20"/>
                    </a:lnTo>
                    <a:lnTo>
                      <a:pt x="184" y="16"/>
                    </a:lnTo>
                    <a:lnTo>
                      <a:pt x="181" y="15"/>
                    </a:lnTo>
                    <a:lnTo>
                      <a:pt x="181" y="15"/>
                    </a:lnTo>
                    <a:lnTo>
                      <a:pt x="170" y="11"/>
                    </a:lnTo>
                    <a:lnTo>
                      <a:pt x="152" y="6"/>
                    </a:lnTo>
                    <a:lnTo>
                      <a:pt x="131" y="2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77" y="2"/>
                    </a:lnTo>
                    <a:lnTo>
                      <a:pt x="54" y="6"/>
                    </a:lnTo>
                    <a:lnTo>
                      <a:pt x="36" y="11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2" y="18"/>
                    </a:lnTo>
                    <a:lnTo>
                      <a:pt x="20" y="24"/>
                    </a:lnTo>
                    <a:lnTo>
                      <a:pt x="20" y="61"/>
                    </a:lnTo>
                    <a:lnTo>
                      <a:pt x="20" y="61"/>
                    </a:lnTo>
                    <a:lnTo>
                      <a:pt x="20" y="70"/>
                    </a:lnTo>
                    <a:lnTo>
                      <a:pt x="22" y="77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16" y="97"/>
                    </a:lnTo>
                    <a:lnTo>
                      <a:pt x="7" y="102"/>
                    </a:lnTo>
                    <a:lnTo>
                      <a:pt x="2" y="109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22"/>
                    </a:lnTo>
                    <a:lnTo>
                      <a:pt x="2" y="127"/>
                    </a:lnTo>
                    <a:lnTo>
                      <a:pt x="9" y="134"/>
                    </a:lnTo>
                    <a:lnTo>
                      <a:pt x="20" y="142"/>
                    </a:lnTo>
                    <a:lnTo>
                      <a:pt x="34" y="147"/>
                    </a:lnTo>
                    <a:lnTo>
                      <a:pt x="49" y="150"/>
                    </a:lnTo>
                    <a:lnTo>
                      <a:pt x="66" y="154"/>
                    </a:lnTo>
                    <a:lnTo>
                      <a:pt x="86" y="156"/>
                    </a:lnTo>
                    <a:lnTo>
                      <a:pt x="104" y="156"/>
                    </a:lnTo>
                    <a:lnTo>
                      <a:pt x="104" y="156"/>
                    </a:lnTo>
                    <a:lnTo>
                      <a:pt x="124" y="156"/>
                    </a:lnTo>
                    <a:lnTo>
                      <a:pt x="143" y="154"/>
                    </a:lnTo>
                    <a:lnTo>
                      <a:pt x="159" y="150"/>
                    </a:lnTo>
                    <a:lnTo>
                      <a:pt x="175" y="147"/>
                    </a:lnTo>
                    <a:lnTo>
                      <a:pt x="190" y="142"/>
                    </a:lnTo>
                    <a:lnTo>
                      <a:pt x="200" y="134"/>
                    </a:lnTo>
                    <a:lnTo>
                      <a:pt x="207" y="127"/>
                    </a:lnTo>
                    <a:lnTo>
                      <a:pt x="209" y="122"/>
                    </a:lnTo>
                    <a:lnTo>
                      <a:pt x="209" y="118"/>
                    </a:lnTo>
                    <a:lnTo>
                      <a:pt x="209" y="118"/>
                    </a:lnTo>
                    <a:lnTo>
                      <a:pt x="209" y="113"/>
                    </a:lnTo>
                    <a:lnTo>
                      <a:pt x="207" y="109"/>
                    </a:lnTo>
                    <a:lnTo>
                      <a:pt x="200" y="102"/>
                    </a:lnTo>
                    <a:lnTo>
                      <a:pt x="191" y="97"/>
                    </a:lnTo>
                    <a:lnTo>
                      <a:pt x="179" y="91"/>
                    </a:lnTo>
                    <a:lnTo>
                      <a:pt x="179" y="91"/>
                    </a:lnTo>
                    <a:lnTo>
                      <a:pt x="184" y="77"/>
                    </a:lnTo>
                    <a:lnTo>
                      <a:pt x="188" y="61"/>
                    </a:lnTo>
                    <a:lnTo>
                      <a:pt x="188" y="61"/>
                    </a:lnTo>
                    <a:lnTo>
                      <a:pt x="188" y="59"/>
                    </a:lnTo>
                    <a:lnTo>
                      <a:pt x="188" y="59"/>
                    </a:lnTo>
                    <a:lnTo>
                      <a:pt x="193" y="63"/>
                    </a:lnTo>
                    <a:lnTo>
                      <a:pt x="202" y="65"/>
                    </a:lnTo>
                    <a:lnTo>
                      <a:pt x="202" y="65"/>
                    </a:lnTo>
                    <a:lnTo>
                      <a:pt x="211" y="63"/>
                    </a:lnTo>
                    <a:lnTo>
                      <a:pt x="218" y="58"/>
                    </a:lnTo>
                    <a:lnTo>
                      <a:pt x="225" y="49"/>
                    </a:lnTo>
                    <a:lnTo>
                      <a:pt x="227" y="40"/>
                    </a:lnTo>
                    <a:lnTo>
                      <a:pt x="227" y="40"/>
                    </a:lnTo>
                    <a:close/>
                    <a:moveTo>
                      <a:pt x="31" y="25"/>
                    </a:moveTo>
                    <a:lnTo>
                      <a:pt x="31" y="25"/>
                    </a:lnTo>
                    <a:lnTo>
                      <a:pt x="41" y="22"/>
                    </a:lnTo>
                    <a:lnTo>
                      <a:pt x="57" y="16"/>
                    </a:lnTo>
                    <a:lnTo>
                      <a:pt x="79" y="13"/>
                    </a:lnTo>
                    <a:lnTo>
                      <a:pt x="104" y="13"/>
                    </a:lnTo>
                    <a:lnTo>
                      <a:pt x="104" y="13"/>
                    </a:lnTo>
                    <a:lnTo>
                      <a:pt x="127" y="13"/>
                    </a:lnTo>
                    <a:lnTo>
                      <a:pt x="149" y="16"/>
                    </a:lnTo>
                    <a:lnTo>
                      <a:pt x="165" y="22"/>
                    </a:lnTo>
                    <a:lnTo>
                      <a:pt x="175" y="25"/>
                    </a:lnTo>
                    <a:lnTo>
                      <a:pt x="175" y="61"/>
                    </a:lnTo>
                    <a:lnTo>
                      <a:pt x="175" y="61"/>
                    </a:lnTo>
                    <a:lnTo>
                      <a:pt x="174" y="74"/>
                    </a:lnTo>
                    <a:lnTo>
                      <a:pt x="170" y="84"/>
                    </a:lnTo>
                    <a:lnTo>
                      <a:pt x="161" y="95"/>
                    </a:lnTo>
                    <a:lnTo>
                      <a:pt x="152" y="102"/>
                    </a:lnTo>
                    <a:lnTo>
                      <a:pt x="141" y="108"/>
                    </a:lnTo>
                    <a:lnTo>
                      <a:pt x="129" y="111"/>
                    </a:lnTo>
                    <a:lnTo>
                      <a:pt x="116" y="113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90" y="113"/>
                    </a:lnTo>
                    <a:lnTo>
                      <a:pt x="77" y="111"/>
                    </a:lnTo>
                    <a:lnTo>
                      <a:pt x="65" y="108"/>
                    </a:lnTo>
                    <a:lnTo>
                      <a:pt x="54" y="102"/>
                    </a:lnTo>
                    <a:lnTo>
                      <a:pt x="45" y="95"/>
                    </a:lnTo>
                    <a:lnTo>
                      <a:pt x="38" y="84"/>
                    </a:lnTo>
                    <a:lnTo>
                      <a:pt x="32" y="74"/>
                    </a:lnTo>
                    <a:lnTo>
                      <a:pt x="31" y="61"/>
                    </a:lnTo>
                    <a:lnTo>
                      <a:pt x="31" y="61"/>
                    </a:lnTo>
                    <a:lnTo>
                      <a:pt x="31" y="25"/>
                    </a:lnTo>
                    <a:lnTo>
                      <a:pt x="31" y="25"/>
                    </a:lnTo>
                    <a:close/>
                    <a:moveTo>
                      <a:pt x="199" y="118"/>
                    </a:moveTo>
                    <a:lnTo>
                      <a:pt x="199" y="118"/>
                    </a:lnTo>
                    <a:lnTo>
                      <a:pt x="197" y="122"/>
                    </a:lnTo>
                    <a:lnTo>
                      <a:pt x="191" y="127"/>
                    </a:lnTo>
                    <a:lnTo>
                      <a:pt x="184" y="131"/>
                    </a:lnTo>
                    <a:lnTo>
                      <a:pt x="174" y="136"/>
                    </a:lnTo>
                    <a:lnTo>
                      <a:pt x="159" y="140"/>
                    </a:lnTo>
                    <a:lnTo>
                      <a:pt x="143" y="142"/>
                    </a:lnTo>
                    <a:lnTo>
                      <a:pt x="125" y="143"/>
                    </a:lnTo>
                    <a:lnTo>
                      <a:pt x="104" y="145"/>
                    </a:lnTo>
                    <a:lnTo>
                      <a:pt x="104" y="145"/>
                    </a:lnTo>
                    <a:lnTo>
                      <a:pt x="84" y="143"/>
                    </a:lnTo>
                    <a:lnTo>
                      <a:pt x="66" y="142"/>
                    </a:lnTo>
                    <a:lnTo>
                      <a:pt x="50" y="140"/>
                    </a:lnTo>
                    <a:lnTo>
                      <a:pt x="36" y="136"/>
                    </a:lnTo>
                    <a:lnTo>
                      <a:pt x="25" y="131"/>
                    </a:lnTo>
                    <a:lnTo>
                      <a:pt x="18" y="127"/>
                    </a:lnTo>
                    <a:lnTo>
                      <a:pt x="13" y="122"/>
                    </a:lnTo>
                    <a:lnTo>
                      <a:pt x="11" y="118"/>
                    </a:lnTo>
                    <a:lnTo>
                      <a:pt x="11" y="118"/>
                    </a:lnTo>
                    <a:lnTo>
                      <a:pt x="13" y="113"/>
                    </a:lnTo>
                    <a:lnTo>
                      <a:pt x="18" y="109"/>
                    </a:lnTo>
                    <a:lnTo>
                      <a:pt x="25" y="106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41" y="108"/>
                    </a:lnTo>
                    <a:lnTo>
                      <a:pt x="49" y="111"/>
                    </a:lnTo>
                    <a:lnTo>
                      <a:pt x="66" y="120"/>
                    </a:lnTo>
                    <a:lnTo>
                      <a:pt x="84" y="124"/>
                    </a:lnTo>
                    <a:lnTo>
                      <a:pt x="104" y="125"/>
                    </a:lnTo>
                    <a:lnTo>
                      <a:pt x="104" y="125"/>
                    </a:lnTo>
                    <a:lnTo>
                      <a:pt x="124" y="124"/>
                    </a:lnTo>
                    <a:lnTo>
                      <a:pt x="141" y="120"/>
                    </a:lnTo>
                    <a:lnTo>
                      <a:pt x="157" y="111"/>
                    </a:lnTo>
                    <a:lnTo>
                      <a:pt x="166" y="106"/>
                    </a:lnTo>
                    <a:lnTo>
                      <a:pt x="172" y="100"/>
                    </a:lnTo>
                    <a:lnTo>
                      <a:pt x="172" y="100"/>
                    </a:lnTo>
                    <a:lnTo>
                      <a:pt x="182" y="104"/>
                    </a:lnTo>
                    <a:lnTo>
                      <a:pt x="191" y="109"/>
                    </a:lnTo>
                    <a:lnTo>
                      <a:pt x="197" y="113"/>
                    </a:lnTo>
                    <a:lnTo>
                      <a:pt x="199" y="118"/>
                    </a:lnTo>
                    <a:lnTo>
                      <a:pt x="199" y="118"/>
                    </a:lnTo>
                    <a:close/>
                    <a:moveTo>
                      <a:pt x="188" y="40"/>
                    </a:moveTo>
                    <a:lnTo>
                      <a:pt x="188" y="40"/>
                    </a:lnTo>
                    <a:lnTo>
                      <a:pt x="188" y="34"/>
                    </a:lnTo>
                    <a:lnTo>
                      <a:pt x="191" y="29"/>
                    </a:lnTo>
                    <a:lnTo>
                      <a:pt x="195" y="25"/>
                    </a:lnTo>
                    <a:lnTo>
                      <a:pt x="202" y="25"/>
                    </a:lnTo>
                    <a:lnTo>
                      <a:pt x="202" y="25"/>
                    </a:lnTo>
                    <a:lnTo>
                      <a:pt x="207" y="25"/>
                    </a:lnTo>
                    <a:lnTo>
                      <a:pt x="211" y="29"/>
                    </a:lnTo>
                    <a:lnTo>
                      <a:pt x="215" y="34"/>
                    </a:lnTo>
                    <a:lnTo>
                      <a:pt x="215" y="40"/>
                    </a:lnTo>
                    <a:lnTo>
                      <a:pt x="215" y="40"/>
                    </a:lnTo>
                    <a:lnTo>
                      <a:pt x="215" y="45"/>
                    </a:lnTo>
                    <a:lnTo>
                      <a:pt x="211" y="49"/>
                    </a:lnTo>
                    <a:lnTo>
                      <a:pt x="207" y="52"/>
                    </a:lnTo>
                    <a:lnTo>
                      <a:pt x="202" y="52"/>
                    </a:lnTo>
                    <a:lnTo>
                      <a:pt x="202" y="52"/>
                    </a:lnTo>
                    <a:lnTo>
                      <a:pt x="195" y="52"/>
                    </a:lnTo>
                    <a:lnTo>
                      <a:pt x="191" y="49"/>
                    </a:lnTo>
                    <a:lnTo>
                      <a:pt x="188" y="45"/>
                    </a:lnTo>
                    <a:lnTo>
                      <a:pt x="188" y="40"/>
                    </a:lnTo>
                    <a:lnTo>
                      <a:pt x="188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  <p:sp>
            <p:nvSpPr>
              <p:cNvPr id="199" name="Freeform 576">
                <a:extLst>
                  <a:ext uri="{FF2B5EF4-FFF2-40B4-BE49-F238E27FC236}">
                    <a16:creationId xmlns:a16="http://schemas.microsoft.com/office/drawing/2014/main" id="{57598B73-9180-4B35-952F-9790180EA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2914650"/>
                <a:ext cx="95250" cy="23813"/>
              </a:xfrm>
              <a:custGeom>
                <a:avLst/>
                <a:gdLst>
                  <a:gd name="T0" fmla="*/ 122 w 122"/>
                  <a:gd name="T1" fmla="*/ 14 h 29"/>
                  <a:gd name="T2" fmla="*/ 122 w 122"/>
                  <a:gd name="T3" fmla="*/ 14 h 29"/>
                  <a:gd name="T4" fmla="*/ 120 w 122"/>
                  <a:gd name="T5" fmla="*/ 12 h 29"/>
                  <a:gd name="T6" fmla="*/ 116 w 122"/>
                  <a:gd name="T7" fmla="*/ 9 h 29"/>
                  <a:gd name="T8" fmla="*/ 104 w 122"/>
                  <a:gd name="T9" fmla="*/ 5 h 29"/>
                  <a:gd name="T10" fmla="*/ 84 w 122"/>
                  <a:gd name="T11" fmla="*/ 2 h 29"/>
                  <a:gd name="T12" fmla="*/ 61 w 122"/>
                  <a:gd name="T13" fmla="*/ 0 h 29"/>
                  <a:gd name="T14" fmla="*/ 61 w 122"/>
                  <a:gd name="T15" fmla="*/ 0 h 29"/>
                  <a:gd name="T16" fmla="*/ 38 w 122"/>
                  <a:gd name="T17" fmla="*/ 2 h 29"/>
                  <a:gd name="T18" fmla="*/ 18 w 122"/>
                  <a:gd name="T19" fmla="*/ 5 h 29"/>
                  <a:gd name="T20" fmla="*/ 6 w 122"/>
                  <a:gd name="T21" fmla="*/ 9 h 29"/>
                  <a:gd name="T22" fmla="*/ 2 w 122"/>
                  <a:gd name="T23" fmla="*/ 12 h 29"/>
                  <a:gd name="T24" fmla="*/ 0 w 122"/>
                  <a:gd name="T25" fmla="*/ 14 h 29"/>
                  <a:gd name="T26" fmla="*/ 0 w 122"/>
                  <a:gd name="T27" fmla="*/ 14 h 29"/>
                  <a:gd name="T28" fmla="*/ 2 w 122"/>
                  <a:gd name="T29" fmla="*/ 18 h 29"/>
                  <a:gd name="T30" fmla="*/ 6 w 122"/>
                  <a:gd name="T31" fmla="*/ 20 h 29"/>
                  <a:gd name="T32" fmla="*/ 18 w 122"/>
                  <a:gd name="T33" fmla="*/ 25 h 29"/>
                  <a:gd name="T34" fmla="*/ 38 w 122"/>
                  <a:gd name="T35" fmla="*/ 27 h 29"/>
                  <a:gd name="T36" fmla="*/ 61 w 122"/>
                  <a:gd name="T37" fmla="*/ 29 h 29"/>
                  <a:gd name="T38" fmla="*/ 61 w 122"/>
                  <a:gd name="T39" fmla="*/ 29 h 29"/>
                  <a:gd name="T40" fmla="*/ 84 w 122"/>
                  <a:gd name="T41" fmla="*/ 27 h 29"/>
                  <a:gd name="T42" fmla="*/ 104 w 122"/>
                  <a:gd name="T43" fmla="*/ 25 h 29"/>
                  <a:gd name="T44" fmla="*/ 116 w 122"/>
                  <a:gd name="T45" fmla="*/ 20 h 29"/>
                  <a:gd name="T46" fmla="*/ 120 w 122"/>
                  <a:gd name="T47" fmla="*/ 18 h 29"/>
                  <a:gd name="T48" fmla="*/ 122 w 122"/>
                  <a:gd name="T49" fmla="*/ 14 h 29"/>
                  <a:gd name="T50" fmla="*/ 122 w 122"/>
                  <a:gd name="T5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2" h="29">
                    <a:moveTo>
                      <a:pt x="122" y="14"/>
                    </a:moveTo>
                    <a:lnTo>
                      <a:pt x="122" y="14"/>
                    </a:lnTo>
                    <a:lnTo>
                      <a:pt x="120" y="12"/>
                    </a:lnTo>
                    <a:lnTo>
                      <a:pt x="116" y="9"/>
                    </a:lnTo>
                    <a:lnTo>
                      <a:pt x="104" y="5"/>
                    </a:lnTo>
                    <a:lnTo>
                      <a:pt x="84" y="2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38" y="2"/>
                    </a:lnTo>
                    <a:lnTo>
                      <a:pt x="18" y="5"/>
                    </a:lnTo>
                    <a:lnTo>
                      <a:pt x="6" y="9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8" y="25"/>
                    </a:lnTo>
                    <a:lnTo>
                      <a:pt x="38" y="27"/>
                    </a:lnTo>
                    <a:lnTo>
                      <a:pt x="61" y="29"/>
                    </a:lnTo>
                    <a:lnTo>
                      <a:pt x="61" y="29"/>
                    </a:lnTo>
                    <a:lnTo>
                      <a:pt x="84" y="27"/>
                    </a:lnTo>
                    <a:lnTo>
                      <a:pt x="104" y="25"/>
                    </a:lnTo>
                    <a:lnTo>
                      <a:pt x="116" y="20"/>
                    </a:lnTo>
                    <a:lnTo>
                      <a:pt x="120" y="18"/>
                    </a:lnTo>
                    <a:lnTo>
                      <a:pt x="122" y="14"/>
                    </a:lnTo>
                    <a:lnTo>
                      <a:pt x="12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latin typeface="+mj-ea"/>
                  <a:ea typeface="+mj-ea"/>
                </a:endParaRPr>
              </a:p>
            </p:txBody>
          </p:sp>
        </p:grpSp>
        <p:sp>
          <p:nvSpPr>
            <p:cNvPr id="180" name="Freeform 623">
              <a:extLst>
                <a:ext uri="{FF2B5EF4-FFF2-40B4-BE49-F238E27FC236}">
                  <a16:creationId xmlns:a16="http://schemas.microsoft.com/office/drawing/2014/main" id="{289264C5-A422-4D00-9651-43D5DD1668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2015" y="3934337"/>
              <a:ext cx="274734" cy="223050"/>
            </a:xfrm>
            <a:custGeom>
              <a:avLst/>
              <a:gdLst>
                <a:gd name="T0" fmla="*/ 195 w 202"/>
                <a:gd name="T1" fmla="*/ 21 h 162"/>
                <a:gd name="T2" fmla="*/ 182 w 202"/>
                <a:gd name="T3" fmla="*/ 27 h 162"/>
                <a:gd name="T4" fmla="*/ 184 w 202"/>
                <a:gd name="T5" fmla="*/ 62 h 162"/>
                <a:gd name="T6" fmla="*/ 172 w 202"/>
                <a:gd name="T7" fmla="*/ 103 h 162"/>
                <a:gd name="T8" fmla="*/ 150 w 202"/>
                <a:gd name="T9" fmla="*/ 128 h 162"/>
                <a:gd name="T10" fmla="*/ 138 w 202"/>
                <a:gd name="T11" fmla="*/ 136 h 162"/>
                <a:gd name="T12" fmla="*/ 159 w 202"/>
                <a:gd name="T13" fmla="*/ 93 h 162"/>
                <a:gd name="T14" fmla="*/ 145 w 202"/>
                <a:gd name="T15" fmla="*/ 34 h 162"/>
                <a:gd name="T16" fmla="*/ 107 w 202"/>
                <a:gd name="T17" fmla="*/ 5 h 162"/>
                <a:gd name="T18" fmla="*/ 47 w 202"/>
                <a:gd name="T19" fmla="*/ 7 h 162"/>
                <a:gd name="T20" fmla="*/ 11 w 202"/>
                <a:gd name="T21" fmla="*/ 37 h 162"/>
                <a:gd name="T22" fmla="*/ 2 w 202"/>
                <a:gd name="T23" fmla="*/ 98 h 162"/>
                <a:gd name="T24" fmla="*/ 25 w 202"/>
                <a:gd name="T25" fmla="*/ 137 h 162"/>
                <a:gd name="T26" fmla="*/ 61 w 202"/>
                <a:gd name="T27" fmla="*/ 159 h 162"/>
                <a:gd name="T28" fmla="*/ 113 w 202"/>
                <a:gd name="T29" fmla="*/ 161 h 162"/>
                <a:gd name="T30" fmla="*/ 154 w 202"/>
                <a:gd name="T31" fmla="*/ 145 h 162"/>
                <a:gd name="T32" fmla="*/ 181 w 202"/>
                <a:gd name="T33" fmla="*/ 118 h 162"/>
                <a:gd name="T34" fmla="*/ 202 w 202"/>
                <a:gd name="T35" fmla="*/ 57 h 162"/>
                <a:gd name="T36" fmla="*/ 199 w 202"/>
                <a:gd name="T37" fmla="*/ 25 h 162"/>
                <a:gd name="T38" fmla="*/ 82 w 202"/>
                <a:gd name="T39" fmla="*/ 14 h 162"/>
                <a:gd name="T40" fmla="*/ 99 w 202"/>
                <a:gd name="T41" fmla="*/ 23 h 162"/>
                <a:gd name="T42" fmla="*/ 100 w 202"/>
                <a:gd name="T43" fmla="*/ 44 h 162"/>
                <a:gd name="T44" fmla="*/ 81 w 202"/>
                <a:gd name="T45" fmla="*/ 57 h 162"/>
                <a:gd name="T46" fmla="*/ 65 w 202"/>
                <a:gd name="T47" fmla="*/ 50 h 162"/>
                <a:gd name="T48" fmla="*/ 63 w 202"/>
                <a:gd name="T49" fmla="*/ 27 h 162"/>
                <a:gd name="T50" fmla="*/ 18 w 202"/>
                <a:gd name="T51" fmla="*/ 73 h 162"/>
                <a:gd name="T52" fmla="*/ 22 w 202"/>
                <a:gd name="T53" fmla="*/ 50 h 162"/>
                <a:gd name="T54" fmla="*/ 45 w 202"/>
                <a:gd name="T55" fmla="*/ 44 h 162"/>
                <a:gd name="T56" fmla="*/ 56 w 202"/>
                <a:gd name="T57" fmla="*/ 55 h 162"/>
                <a:gd name="T58" fmla="*/ 52 w 202"/>
                <a:gd name="T59" fmla="*/ 80 h 162"/>
                <a:gd name="T60" fmla="*/ 29 w 202"/>
                <a:gd name="T61" fmla="*/ 84 h 162"/>
                <a:gd name="T62" fmla="*/ 18 w 202"/>
                <a:gd name="T63" fmla="*/ 73 h 162"/>
                <a:gd name="T64" fmla="*/ 52 w 202"/>
                <a:gd name="T65" fmla="*/ 136 h 162"/>
                <a:gd name="T66" fmla="*/ 36 w 202"/>
                <a:gd name="T67" fmla="*/ 132 h 162"/>
                <a:gd name="T68" fmla="*/ 29 w 202"/>
                <a:gd name="T69" fmla="*/ 109 h 162"/>
                <a:gd name="T70" fmla="*/ 47 w 202"/>
                <a:gd name="T71" fmla="*/ 95 h 162"/>
                <a:gd name="T72" fmla="*/ 63 w 202"/>
                <a:gd name="T73" fmla="*/ 100 h 162"/>
                <a:gd name="T74" fmla="*/ 70 w 202"/>
                <a:gd name="T75" fmla="*/ 121 h 162"/>
                <a:gd name="T76" fmla="*/ 72 w 202"/>
                <a:gd name="T77" fmla="*/ 87 h 162"/>
                <a:gd name="T78" fmla="*/ 72 w 202"/>
                <a:gd name="T79" fmla="*/ 75 h 162"/>
                <a:gd name="T80" fmla="*/ 81 w 202"/>
                <a:gd name="T81" fmla="*/ 73 h 162"/>
                <a:gd name="T82" fmla="*/ 86 w 202"/>
                <a:gd name="T83" fmla="*/ 80 h 162"/>
                <a:gd name="T84" fmla="*/ 81 w 202"/>
                <a:gd name="T85" fmla="*/ 89 h 162"/>
                <a:gd name="T86" fmla="*/ 72 w 202"/>
                <a:gd name="T87" fmla="*/ 87 h 162"/>
                <a:gd name="T88" fmla="*/ 115 w 202"/>
                <a:gd name="T89" fmla="*/ 137 h 162"/>
                <a:gd name="T90" fmla="*/ 97 w 202"/>
                <a:gd name="T91" fmla="*/ 139 h 162"/>
                <a:gd name="T92" fmla="*/ 82 w 202"/>
                <a:gd name="T93" fmla="*/ 123 h 162"/>
                <a:gd name="T94" fmla="*/ 91 w 202"/>
                <a:gd name="T95" fmla="*/ 102 h 162"/>
                <a:gd name="T96" fmla="*/ 107 w 202"/>
                <a:gd name="T97" fmla="*/ 98 h 162"/>
                <a:gd name="T98" fmla="*/ 124 w 202"/>
                <a:gd name="T99" fmla="*/ 116 h 162"/>
                <a:gd name="T100" fmla="*/ 113 w 202"/>
                <a:gd name="T101" fmla="*/ 89 h 162"/>
                <a:gd name="T102" fmla="*/ 102 w 202"/>
                <a:gd name="T103" fmla="*/ 66 h 162"/>
                <a:gd name="T104" fmla="*/ 118 w 202"/>
                <a:gd name="T105" fmla="*/ 50 h 162"/>
                <a:gd name="T106" fmla="*/ 132 w 202"/>
                <a:gd name="T107" fmla="*/ 52 h 162"/>
                <a:gd name="T108" fmla="*/ 143 w 202"/>
                <a:gd name="T109" fmla="*/ 75 h 162"/>
                <a:gd name="T110" fmla="*/ 127 w 202"/>
                <a:gd name="T111" fmla="*/ 91 h 162"/>
                <a:gd name="T112" fmla="*/ 113 w 202"/>
                <a:gd name="T113" fmla="*/ 8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2" h="162">
                  <a:moveTo>
                    <a:pt x="199" y="25"/>
                  </a:moveTo>
                  <a:lnTo>
                    <a:pt x="199" y="25"/>
                  </a:lnTo>
                  <a:lnTo>
                    <a:pt x="197" y="21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184" y="25"/>
                  </a:lnTo>
                  <a:lnTo>
                    <a:pt x="184" y="25"/>
                  </a:lnTo>
                  <a:lnTo>
                    <a:pt x="182" y="27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4" y="46"/>
                  </a:lnTo>
                  <a:lnTo>
                    <a:pt x="184" y="62"/>
                  </a:lnTo>
                  <a:lnTo>
                    <a:pt x="182" y="77"/>
                  </a:lnTo>
                  <a:lnTo>
                    <a:pt x="179" y="87"/>
                  </a:lnTo>
                  <a:lnTo>
                    <a:pt x="175" y="96"/>
                  </a:lnTo>
                  <a:lnTo>
                    <a:pt x="172" y="103"/>
                  </a:lnTo>
                  <a:lnTo>
                    <a:pt x="168" y="109"/>
                  </a:lnTo>
                  <a:lnTo>
                    <a:pt x="168" y="109"/>
                  </a:lnTo>
                  <a:lnTo>
                    <a:pt x="159" y="120"/>
                  </a:lnTo>
                  <a:lnTo>
                    <a:pt x="150" y="128"/>
                  </a:lnTo>
                  <a:lnTo>
                    <a:pt x="141" y="136"/>
                  </a:lnTo>
                  <a:lnTo>
                    <a:pt x="132" y="141"/>
                  </a:lnTo>
                  <a:lnTo>
                    <a:pt x="132" y="141"/>
                  </a:lnTo>
                  <a:lnTo>
                    <a:pt x="138" y="136"/>
                  </a:lnTo>
                  <a:lnTo>
                    <a:pt x="138" y="136"/>
                  </a:lnTo>
                  <a:lnTo>
                    <a:pt x="147" y="123"/>
                  </a:lnTo>
                  <a:lnTo>
                    <a:pt x="154" y="109"/>
                  </a:lnTo>
                  <a:lnTo>
                    <a:pt x="159" y="93"/>
                  </a:lnTo>
                  <a:lnTo>
                    <a:pt x="159" y="78"/>
                  </a:lnTo>
                  <a:lnTo>
                    <a:pt x="157" y="62"/>
                  </a:lnTo>
                  <a:lnTo>
                    <a:pt x="152" y="48"/>
                  </a:lnTo>
                  <a:lnTo>
                    <a:pt x="145" y="34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22" y="12"/>
                  </a:lnTo>
                  <a:lnTo>
                    <a:pt x="107" y="5"/>
                  </a:lnTo>
                  <a:lnTo>
                    <a:pt x="93" y="2"/>
                  </a:lnTo>
                  <a:lnTo>
                    <a:pt x="77" y="0"/>
                  </a:lnTo>
                  <a:lnTo>
                    <a:pt x="63" y="2"/>
                  </a:lnTo>
                  <a:lnTo>
                    <a:pt x="47" y="7"/>
                  </a:lnTo>
                  <a:lnTo>
                    <a:pt x="34" y="14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11" y="37"/>
                  </a:lnTo>
                  <a:lnTo>
                    <a:pt x="4" y="52"/>
                  </a:lnTo>
                  <a:lnTo>
                    <a:pt x="0" y="68"/>
                  </a:lnTo>
                  <a:lnTo>
                    <a:pt x="0" y="82"/>
                  </a:lnTo>
                  <a:lnTo>
                    <a:pt x="2" y="98"/>
                  </a:lnTo>
                  <a:lnTo>
                    <a:pt x="6" y="112"/>
                  </a:lnTo>
                  <a:lnTo>
                    <a:pt x="15" y="127"/>
                  </a:lnTo>
                  <a:lnTo>
                    <a:pt x="25" y="137"/>
                  </a:lnTo>
                  <a:lnTo>
                    <a:pt x="25" y="137"/>
                  </a:lnTo>
                  <a:lnTo>
                    <a:pt x="32" y="145"/>
                  </a:lnTo>
                  <a:lnTo>
                    <a:pt x="41" y="150"/>
                  </a:lnTo>
                  <a:lnTo>
                    <a:pt x="52" y="155"/>
                  </a:lnTo>
                  <a:lnTo>
                    <a:pt x="61" y="159"/>
                  </a:lnTo>
                  <a:lnTo>
                    <a:pt x="61" y="159"/>
                  </a:lnTo>
                  <a:lnTo>
                    <a:pt x="79" y="162"/>
                  </a:lnTo>
                  <a:lnTo>
                    <a:pt x="97" y="162"/>
                  </a:lnTo>
                  <a:lnTo>
                    <a:pt x="113" y="161"/>
                  </a:lnTo>
                  <a:lnTo>
                    <a:pt x="125" y="157"/>
                  </a:lnTo>
                  <a:lnTo>
                    <a:pt x="138" y="153"/>
                  </a:lnTo>
                  <a:lnTo>
                    <a:pt x="145" y="150"/>
                  </a:lnTo>
                  <a:lnTo>
                    <a:pt x="154" y="145"/>
                  </a:lnTo>
                  <a:lnTo>
                    <a:pt x="154" y="145"/>
                  </a:lnTo>
                  <a:lnTo>
                    <a:pt x="165" y="136"/>
                  </a:lnTo>
                  <a:lnTo>
                    <a:pt x="174" y="127"/>
                  </a:lnTo>
                  <a:lnTo>
                    <a:pt x="181" y="118"/>
                  </a:lnTo>
                  <a:lnTo>
                    <a:pt x="186" y="109"/>
                  </a:lnTo>
                  <a:lnTo>
                    <a:pt x="195" y="91"/>
                  </a:lnTo>
                  <a:lnTo>
                    <a:pt x="200" y="73"/>
                  </a:lnTo>
                  <a:lnTo>
                    <a:pt x="202" y="57"/>
                  </a:lnTo>
                  <a:lnTo>
                    <a:pt x="202" y="44"/>
                  </a:lnTo>
                  <a:lnTo>
                    <a:pt x="200" y="32"/>
                  </a:lnTo>
                  <a:lnTo>
                    <a:pt x="199" y="25"/>
                  </a:lnTo>
                  <a:lnTo>
                    <a:pt x="199" y="25"/>
                  </a:lnTo>
                  <a:close/>
                  <a:moveTo>
                    <a:pt x="66" y="21"/>
                  </a:moveTo>
                  <a:lnTo>
                    <a:pt x="66" y="21"/>
                  </a:lnTo>
                  <a:lnTo>
                    <a:pt x="74" y="16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91" y="18"/>
                  </a:lnTo>
                  <a:lnTo>
                    <a:pt x="99" y="23"/>
                  </a:lnTo>
                  <a:lnTo>
                    <a:pt x="99" y="23"/>
                  </a:lnTo>
                  <a:lnTo>
                    <a:pt x="102" y="28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0" y="44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0" y="55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72" y="53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1" y="43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3" y="27"/>
                  </a:lnTo>
                  <a:lnTo>
                    <a:pt x="66" y="21"/>
                  </a:lnTo>
                  <a:lnTo>
                    <a:pt x="66" y="21"/>
                  </a:lnTo>
                  <a:close/>
                  <a:moveTo>
                    <a:pt x="18" y="73"/>
                  </a:moveTo>
                  <a:lnTo>
                    <a:pt x="18" y="73"/>
                  </a:lnTo>
                  <a:lnTo>
                    <a:pt x="16" y="66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22" y="50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6" y="43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50" y="48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7" y="62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2" y="80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36" y="86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2" y="80"/>
                  </a:lnTo>
                  <a:lnTo>
                    <a:pt x="18" y="73"/>
                  </a:lnTo>
                  <a:lnTo>
                    <a:pt x="18" y="73"/>
                  </a:lnTo>
                  <a:close/>
                  <a:moveTo>
                    <a:pt x="66" y="128"/>
                  </a:moveTo>
                  <a:lnTo>
                    <a:pt x="66" y="128"/>
                  </a:lnTo>
                  <a:lnTo>
                    <a:pt x="59" y="13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45" y="136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1" y="125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09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40" y="96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56" y="95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8" y="107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0" y="121"/>
                  </a:lnTo>
                  <a:lnTo>
                    <a:pt x="66" y="128"/>
                  </a:lnTo>
                  <a:lnTo>
                    <a:pt x="66" y="128"/>
                  </a:lnTo>
                  <a:close/>
                  <a:moveTo>
                    <a:pt x="72" y="87"/>
                  </a:moveTo>
                  <a:lnTo>
                    <a:pt x="72" y="87"/>
                  </a:lnTo>
                  <a:lnTo>
                    <a:pt x="70" y="84"/>
                  </a:lnTo>
                  <a:lnTo>
                    <a:pt x="70" y="80"/>
                  </a:lnTo>
                  <a:lnTo>
                    <a:pt x="70" y="78"/>
                  </a:lnTo>
                  <a:lnTo>
                    <a:pt x="72" y="75"/>
                  </a:lnTo>
                  <a:lnTo>
                    <a:pt x="72" y="75"/>
                  </a:lnTo>
                  <a:lnTo>
                    <a:pt x="74" y="73"/>
                  </a:lnTo>
                  <a:lnTo>
                    <a:pt x="77" y="73"/>
                  </a:lnTo>
                  <a:lnTo>
                    <a:pt x="81" y="73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6" y="77"/>
                  </a:lnTo>
                  <a:lnTo>
                    <a:pt x="86" y="80"/>
                  </a:lnTo>
                  <a:lnTo>
                    <a:pt x="86" y="84"/>
                  </a:lnTo>
                  <a:lnTo>
                    <a:pt x="84" y="87"/>
                  </a:lnTo>
                  <a:lnTo>
                    <a:pt x="84" y="87"/>
                  </a:lnTo>
                  <a:lnTo>
                    <a:pt x="81" y="89"/>
                  </a:lnTo>
                  <a:lnTo>
                    <a:pt x="77" y="89"/>
                  </a:lnTo>
                  <a:lnTo>
                    <a:pt x="75" y="89"/>
                  </a:lnTo>
                  <a:lnTo>
                    <a:pt x="72" y="87"/>
                  </a:lnTo>
                  <a:lnTo>
                    <a:pt x="72" y="87"/>
                  </a:lnTo>
                  <a:close/>
                  <a:moveTo>
                    <a:pt x="124" y="123"/>
                  </a:moveTo>
                  <a:lnTo>
                    <a:pt x="124" y="123"/>
                  </a:lnTo>
                  <a:lnTo>
                    <a:pt x="120" y="130"/>
                  </a:lnTo>
                  <a:lnTo>
                    <a:pt x="115" y="137"/>
                  </a:lnTo>
                  <a:lnTo>
                    <a:pt x="115" y="137"/>
                  </a:lnTo>
                  <a:lnTo>
                    <a:pt x="106" y="139"/>
                  </a:lnTo>
                  <a:lnTo>
                    <a:pt x="97" y="139"/>
                  </a:lnTo>
                  <a:lnTo>
                    <a:pt x="97" y="139"/>
                  </a:lnTo>
                  <a:lnTo>
                    <a:pt x="90" y="136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82" y="123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6" y="107"/>
                  </a:lnTo>
                  <a:lnTo>
                    <a:pt x="91" y="102"/>
                  </a:lnTo>
                  <a:lnTo>
                    <a:pt x="91" y="102"/>
                  </a:lnTo>
                  <a:lnTo>
                    <a:pt x="100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15" y="102"/>
                  </a:lnTo>
                  <a:lnTo>
                    <a:pt x="120" y="109"/>
                  </a:lnTo>
                  <a:lnTo>
                    <a:pt x="120" y="109"/>
                  </a:lnTo>
                  <a:lnTo>
                    <a:pt x="124" y="116"/>
                  </a:lnTo>
                  <a:lnTo>
                    <a:pt x="124" y="123"/>
                  </a:lnTo>
                  <a:lnTo>
                    <a:pt x="124" y="123"/>
                  </a:lnTo>
                  <a:close/>
                  <a:moveTo>
                    <a:pt x="113" y="89"/>
                  </a:moveTo>
                  <a:lnTo>
                    <a:pt x="113" y="89"/>
                  </a:lnTo>
                  <a:lnTo>
                    <a:pt x="106" y="84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2" y="66"/>
                  </a:lnTo>
                  <a:lnTo>
                    <a:pt x="106" y="59"/>
                  </a:lnTo>
                  <a:lnTo>
                    <a:pt x="106" y="59"/>
                  </a:lnTo>
                  <a:lnTo>
                    <a:pt x="111" y="53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25" y="50"/>
                  </a:lnTo>
                  <a:lnTo>
                    <a:pt x="132" y="52"/>
                  </a:lnTo>
                  <a:lnTo>
                    <a:pt x="132" y="52"/>
                  </a:lnTo>
                  <a:lnTo>
                    <a:pt x="140" y="57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75"/>
                  </a:lnTo>
                  <a:lnTo>
                    <a:pt x="140" y="82"/>
                  </a:lnTo>
                  <a:lnTo>
                    <a:pt x="140" y="82"/>
                  </a:lnTo>
                  <a:lnTo>
                    <a:pt x="134" y="87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0" y="91"/>
                  </a:lnTo>
                  <a:lnTo>
                    <a:pt x="113" y="89"/>
                  </a:lnTo>
                  <a:lnTo>
                    <a:pt x="113" y="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+mj-ea"/>
                <a:ea typeface="+mj-ea"/>
              </a:endParaRPr>
            </a:p>
          </p:txBody>
        </p:sp>
        <p:sp>
          <p:nvSpPr>
            <p:cNvPr id="181" name="Freeform 696">
              <a:extLst>
                <a:ext uri="{FF2B5EF4-FFF2-40B4-BE49-F238E27FC236}">
                  <a16:creationId xmlns:a16="http://schemas.microsoft.com/office/drawing/2014/main" id="{29BB4AC2-76A8-4311-A9A4-6AFD800C85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3147" y="3939199"/>
              <a:ext cx="230744" cy="213326"/>
            </a:xfrm>
            <a:custGeom>
              <a:avLst/>
              <a:gdLst>
                <a:gd name="T0" fmla="*/ 210 w 210"/>
                <a:gd name="T1" fmla="*/ 62 h 195"/>
                <a:gd name="T2" fmla="*/ 203 w 210"/>
                <a:gd name="T3" fmla="*/ 55 h 195"/>
                <a:gd name="T4" fmla="*/ 166 w 210"/>
                <a:gd name="T5" fmla="*/ 55 h 195"/>
                <a:gd name="T6" fmla="*/ 135 w 210"/>
                <a:gd name="T7" fmla="*/ 3 h 195"/>
                <a:gd name="T8" fmla="*/ 133 w 210"/>
                <a:gd name="T9" fmla="*/ 0 h 195"/>
                <a:gd name="T10" fmla="*/ 130 w 210"/>
                <a:gd name="T11" fmla="*/ 0 h 195"/>
                <a:gd name="T12" fmla="*/ 123 w 210"/>
                <a:gd name="T13" fmla="*/ 5 h 195"/>
                <a:gd name="T14" fmla="*/ 125 w 210"/>
                <a:gd name="T15" fmla="*/ 9 h 195"/>
                <a:gd name="T16" fmla="*/ 150 w 210"/>
                <a:gd name="T17" fmla="*/ 55 h 195"/>
                <a:gd name="T18" fmla="*/ 85 w 210"/>
                <a:gd name="T19" fmla="*/ 9 h 195"/>
                <a:gd name="T20" fmla="*/ 85 w 210"/>
                <a:gd name="T21" fmla="*/ 9 h 195"/>
                <a:gd name="T22" fmla="*/ 85 w 210"/>
                <a:gd name="T23" fmla="*/ 5 h 195"/>
                <a:gd name="T24" fmla="*/ 80 w 210"/>
                <a:gd name="T25" fmla="*/ 0 h 195"/>
                <a:gd name="T26" fmla="*/ 76 w 210"/>
                <a:gd name="T27" fmla="*/ 0 h 195"/>
                <a:gd name="T28" fmla="*/ 75 w 210"/>
                <a:gd name="T29" fmla="*/ 2 h 195"/>
                <a:gd name="T30" fmla="*/ 7 w 210"/>
                <a:gd name="T31" fmla="*/ 55 h 195"/>
                <a:gd name="T32" fmla="*/ 7 w 210"/>
                <a:gd name="T33" fmla="*/ 55 h 195"/>
                <a:gd name="T34" fmla="*/ 0 w 210"/>
                <a:gd name="T35" fmla="*/ 62 h 195"/>
                <a:gd name="T36" fmla="*/ 1 w 210"/>
                <a:gd name="T37" fmla="*/ 66 h 195"/>
                <a:gd name="T38" fmla="*/ 7 w 210"/>
                <a:gd name="T39" fmla="*/ 68 h 195"/>
                <a:gd name="T40" fmla="*/ 35 w 210"/>
                <a:gd name="T41" fmla="*/ 171 h 195"/>
                <a:gd name="T42" fmla="*/ 37 w 210"/>
                <a:gd name="T43" fmla="*/ 177 h 195"/>
                <a:gd name="T44" fmla="*/ 55 w 210"/>
                <a:gd name="T45" fmla="*/ 179 h 195"/>
                <a:gd name="T46" fmla="*/ 55 w 210"/>
                <a:gd name="T47" fmla="*/ 182 h 195"/>
                <a:gd name="T48" fmla="*/ 55 w 210"/>
                <a:gd name="T49" fmla="*/ 188 h 195"/>
                <a:gd name="T50" fmla="*/ 62 w 210"/>
                <a:gd name="T51" fmla="*/ 195 h 195"/>
                <a:gd name="T52" fmla="*/ 67 w 210"/>
                <a:gd name="T53" fmla="*/ 195 h 195"/>
                <a:gd name="T54" fmla="*/ 78 w 210"/>
                <a:gd name="T55" fmla="*/ 191 h 195"/>
                <a:gd name="T56" fmla="*/ 82 w 210"/>
                <a:gd name="T57" fmla="*/ 182 h 195"/>
                <a:gd name="T58" fmla="*/ 82 w 210"/>
                <a:gd name="T59" fmla="*/ 179 h 195"/>
                <a:gd name="T60" fmla="*/ 128 w 210"/>
                <a:gd name="T61" fmla="*/ 179 h 195"/>
                <a:gd name="T62" fmla="*/ 128 w 210"/>
                <a:gd name="T63" fmla="*/ 182 h 195"/>
                <a:gd name="T64" fmla="*/ 132 w 210"/>
                <a:gd name="T65" fmla="*/ 191 h 195"/>
                <a:gd name="T66" fmla="*/ 141 w 210"/>
                <a:gd name="T67" fmla="*/ 195 h 195"/>
                <a:gd name="T68" fmla="*/ 146 w 210"/>
                <a:gd name="T69" fmla="*/ 195 h 195"/>
                <a:gd name="T70" fmla="*/ 153 w 210"/>
                <a:gd name="T71" fmla="*/ 188 h 195"/>
                <a:gd name="T72" fmla="*/ 155 w 210"/>
                <a:gd name="T73" fmla="*/ 182 h 195"/>
                <a:gd name="T74" fmla="*/ 166 w 210"/>
                <a:gd name="T75" fmla="*/ 179 h 195"/>
                <a:gd name="T76" fmla="*/ 171 w 210"/>
                <a:gd name="T77" fmla="*/ 177 h 195"/>
                <a:gd name="T78" fmla="*/ 191 w 210"/>
                <a:gd name="T79" fmla="*/ 68 h 195"/>
                <a:gd name="T80" fmla="*/ 203 w 210"/>
                <a:gd name="T81" fmla="*/ 68 h 195"/>
                <a:gd name="T82" fmla="*/ 208 w 210"/>
                <a:gd name="T83" fmla="*/ 66 h 195"/>
                <a:gd name="T84" fmla="*/ 210 w 210"/>
                <a:gd name="T85" fmla="*/ 62 h 195"/>
                <a:gd name="T86" fmla="*/ 48 w 210"/>
                <a:gd name="T87" fmla="*/ 164 h 195"/>
                <a:gd name="T88" fmla="*/ 58 w 210"/>
                <a:gd name="T89" fmla="*/ 125 h 195"/>
                <a:gd name="T90" fmla="*/ 58 w 210"/>
                <a:gd name="T91" fmla="*/ 112 h 195"/>
                <a:gd name="T92" fmla="*/ 32 w 210"/>
                <a:gd name="T93" fmla="*/ 68 h 195"/>
                <a:gd name="T94" fmla="*/ 58 w 210"/>
                <a:gd name="T95" fmla="*/ 112 h 195"/>
                <a:gd name="T96" fmla="*/ 71 w 210"/>
                <a:gd name="T97" fmla="*/ 164 h 195"/>
                <a:gd name="T98" fmla="*/ 100 w 210"/>
                <a:gd name="T99" fmla="*/ 125 h 195"/>
                <a:gd name="T100" fmla="*/ 100 w 210"/>
                <a:gd name="T101" fmla="*/ 112 h 195"/>
                <a:gd name="T102" fmla="*/ 71 w 210"/>
                <a:gd name="T103" fmla="*/ 68 h 195"/>
                <a:gd name="T104" fmla="*/ 100 w 210"/>
                <a:gd name="T105" fmla="*/ 112 h 195"/>
                <a:gd name="T106" fmla="*/ 110 w 210"/>
                <a:gd name="T107" fmla="*/ 164 h 195"/>
                <a:gd name="T108" fmla="*/ 139 w 210"/>
                <a:gd name="T109" fmla="*/ 125 h 195"/>
                <a:gd name="T110" fmla="*/ 139 w 210"/>
                <a:gd name="T111" fmla="*/ 112 h 195"/>
                <a:gd name="T112" fmla="*/ 110 w 210"/>
                <a:gd name="T113" fmla="*/ 68 h 195"/>
                <a:gd name="T114" fmla="*/ 139 w 210"/>
                <a:gd name="T115" fmla="*/ 112 h 195"/>
                <a:gd name="T116" fmla="*/ 150 w 210"/>
                <a:gd name="T117" fmla="*/ 164 h 195"/>
                <a:gd name="T118" fmla="*/ 167 w 210"/>
                <a:gd name="T119" fmla="*/ 125 h 195"/>
                <a:gd name="T120" fmla="*/ 169 w 210"/>
                <a:gd name="T121" fmla="*/ 112 h 195"/>
                <a:gd name="T122" fmla="*/ 150 w 210"/>
                <a:gd name="T123" fmla="*/ 68 h 195"/>
                <a:gd name="T124" fmla="*/ 169 w 210"/>
                <a:gd name="T125" fmla="*/ 11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0" h="195">
                  <a:moveTo>
                    <a:pt x="210" y="62"/>
                  </a:moveTo>
                  <a:lnTo>
                    <a:pt x="210" y="62"/>
                  </a:lnTo>
                  <a:lnTo>
                    <a:pt x="208" y="57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166" y="55"/>
                  </a:lnTo>
                  <a:lnTo>
                    <a:pt x="135" y="2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5" y="2"/>
                  </a:lnTo>
                  <a:lnTo>
                    <a:pt x="123" y="5"/>
                  </a:lnTo>
                  <a:lnTo>
                    <a:pt x="123" y="5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50" y="55"/>
                  </a:lnTo>
                  <a:lnTo>
                    <a:pt x="58" y="55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3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44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19" y="68"/>
                  </a:lnTo>
                  <a:lnTo>
                    <a:pt x="35" y="171"/>
                  </a:lnTo>
                  <a:lnTo>
                    <a:pt x="35" y="171"/>
                  </a:lnTo>
                  <a:lnTo>
                    <a:pt x="37" y="177"/>
                  </a:lnTo>
                  <a:lnTo>
                    <a:pt x="42" y="179"/>
                  </a:lnTo>
                  <a:lnTo>
                    <a:pt x="55" y="179"/>
                  </a:lnTo>
                  <a:lnTo>
                    <a:pt x="55" y="179"/>
                  </a:lnTo>
                  <a:lnTo>
                    <a:pt x="55" y="182"/>
                  </a:lnTo>
                  <a:lnTo>
                    <a:pt x="55" y="182"/>
                  </a:lnTo>
                  <a:lnTo>
                    <a:pt x="55" y="188"/>
                  </a:lnTo>
                  <a:lnTo>
                    <a:pt x="58" y="191"/>
                  </a:lnTo>
                  <a:lnTo>
                    <a:pt x="62" y="195"/>
                  </a:lnTo>
                  <a:lnTo>
                    <a:pt x="67" y="195"/>
                  </a:lnTo>
                  <a:lnTo>
                    <a:pt x="67" y="195"/>
                  </a:lnTo>
                  <a:lnTo>
                    <a:pt x="73" y="195"/>
                  </a:lnTo>
                  <a:lnTo>
                    <a:pt x="78" y="191"/>
                  </a:lnTo>
                  <a:lnTo>
                    <a:pt x="80" y="188"/>
                  </a:lnTo>
                  <a:lnTo>
                    <a:pt x="82" y="182"/>
                  </a:lnTo>
                  <a:lnTo>
                    <a:pt x="82" y="182"/>
                  </a:lnTo>
                  <a:lnTo>
                    <a:pt x="82" y="179"/>
                  </a:lnTo>
                  <a:lnTo>
                    <a:pt x="128" y="179"/>
                  </a:lnTo>
                  <a:lnTo>
                    <a:pt x="128" y="179"/>
                  </a:lnTo>
                  <a:lnTo>
                    <a:pt x="128" y="182"/>
                  </a:lnTo>
                  <a:lnTo>
                    <a:pt x="128" y="182"/>
                  </a:lnTo>
                  <a:lnTo>
                    <a:pt x="128" y="188"/>
                  </a:lnTo>
                  <a:lnTo>
                    <a:pt x="132" y="191"/>
                  </a:lnTo>
                  <a:lnTo>
                    <a:pt x="135" y="195"/>
                  </a:lnTo>
                  <a:lnTo>
                    <a:pt x="141" y="195"/>
                  </a:lnTo>
                  <a:lnTo>
                    <a:pt x="141" y="195"/>
                  </a:lnTo>
                  <a:lnTo>
                    <a:pt x="146" y="195"/>
                  </a:lnTo>
                  <a:lnTo>
                    <a:pt x="151" y="191"/>
                  </a:lnTo>
                  <a:lnTo>
                    <a:pt x="153" y="188"/>
                  </a:lnTo>
                  <a:lnTo>
                    <a:pt x="155" y="182"/>
                  </a:lnTo>
                  <a:lnTo>
                    <a:pt x="155" y="182"/>
                  </a:lnTo>
                  <a:lnTo>
                    <a:pt x="155" y="179"/>
                  </a:lnTo>
                  <a:lnTo>
                    <a:pt x="166" y="179"/>
                  </a:lnTo>
                  <a:lnTo>
                    <a:pt x="166" y="179"/>
                  </a:lnTo>
                  <a:lnTo>
                    <a:pt x="171" y="177"/>
                  </a:lnTo>
                  <a:lnTo>
                    <a:pt x="173" y="171"/>
                  </a:lnTo>
                  <a:lnTo>
                    <a:pt x="191" y="68"/>
                  </a:lnTo>
                  <a:lnTo>
                    <a:pt x="203" y="68"/>
                  </a:lnTo>
                  <a:lnTo>
                    <a:pt x="203" y="68"/>
                  </a:lnTo>
                  <a:lnTo>
                    <a:pt x="203" y="68"/>
                  </a:lnTo>
                  <a:lnTo>
                    <a:pt x="208" y="66"/>
                  </a:lnTo>
                  <a:lnTo>
                    <a:pt x="210" y="62"/>
                  </a:lnTo>
                  <a:lnTo>
                    <a:pt x="210" y="62"/>
                  </a:lnTo>
                  <a:close/>
                  <a:moveTo>
                    <a:pt x="58" y="164"/>
                  </a:moveTo>
                  <a:lnTo>
                    <a:pt x="48" y="164"/>
                  </a:lnTo>
                  <a:lnTo>
                    <a:pt x="41" y="125"/>
                  </a:lnTo>
                  <a:lnTo>
                    <a:pt x="58" y="125"/>
                  </a:lnTo>
                  <a:lnTo>
                    <a:pt x="58" y="164"/>
                  </a:lnTo>
                  <a:close/>
                  <a:moveTo>
                    <a:pt x="58" y="112"/>
                  </a:moveTo>
                  <a:lnTo>
                    <a:pt x="39" y="112"/>
                  </a:lnTo>
                  <a:lnTo>
                    <a:pt x="32" y="68"/>
                  </a:lnTo>
                  <a:lnTo>
                    <a:pt x="58" y="68"/>
                  </a:lnTo>
                  <a:lnTo>
                    <a:pt x="58" y="112"/>
                  </a:lnTo>
                  <a:close/>
                  <a:moveTo>
                    <a:pt x="100" y="164"/>
                  </a:moveTo>
                  <a:lnTo>
                    <a:pt x="71" y="164"/>
                  </a:lnTo>
                  <a:lnTo>
                    <a:pt x="71" y="125"/>
                  </a:lnTo>
                  <a:lnTo>
                    <a:pt x="100" y="125"/>
                  </a:lnTo>
                  <a:lnTo>
                    <a:pt x="100" y="164"/>
                  </a:lnTo>
                  <a:close/>
                  <a:moveTo>
                    <a:pt x="100" y="112"/>
                  </a:moveTo>
                  <a:lnTo>
                    <a:pt x="71" y="112"/>
                  </a:lnTo>
                  <a:lnTo>
                    <a:pt x="71" y="68"/>
                  </a:lnTo>
                  <a:lnTo>
                    <a:pt x="100" y="68"/>
                  </a:lnTo>
                  <a:lnTo>
                    <a:pt x="100" y="112"/>
                  </a:lnTo>
                  <a:close/>
                  <a:moveTo>
                    <a:pt x="139" y="164"/>
                  </a:moveTo>
                  <a:lnTo>
                    <a:pt x="110" y="164"/>
                  </a:lnTo>
                  <a:lnTo>
                    <a:pt x="110" y="125"/>
                  </a:lnTo>
                  <a:lnTo>
                    <a:pt x="139" y="125"/>
                  </a:lnTo>
                  <a:lnTo>
                    <a:pt x="139" y="164"/>
                  </a:lnTo>
                  <a:close/>
                  <a:moveTo>
                    <a:pt x="139" y="112"/>
                  </a:moveTo>
                  <a:lnTo>
                    <a:pt x="110" y="112"/>
                  </a:lnTo>
                  <a:lnTo>
                    <a:pt x="110" y="68"/>
                  </a:lnTo>
                  <a:lnTo>
                    <a:pt x="139" y="68"/>
                  </a:lnTo>
                  <a:lnTo>
                    <a:pt x="139" y="112"/>
                  </a:lnTo>
                  <a:close/>
                  <a:moveTo>
                    <a:pt x="160" y="164"/>
                  </a:moveTo>
                  <a:lnTo>
                    <a:pt x="150" y="164"/>
                  </a:lnTo>
                  <a:lnTo>
                    <a:pt x="150" y="125"/>
                  </a:lnTo>
                  <a:lnTo>
                    <a:pt x="167" y="125"/>
                  </a:lnTo>
                  <a:lnTo>
                    <a:pt x="160" y="164"/>
                  </a:lnTo>
                  <a:close/>
                  <a:moveTo>
                    <a:pt x="169" y="112"/>
                  </a:moveTo>
                  <a:lnTo>
                    <a:pt x="150" y="112"/>
                  </a:lnTo>
                  <a:lnTo>
                    <a:pt x="150" y="68"/>
                  </a:lnTo>
                  <a:lnTo>
                    <a:pt x="176" y="68"/>
                  </a:lnTo>
                  <a:lnTo>
                    <a:pt x="169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+mj-ea"/>
                <a:ea typeface="+mj-ea"/>
              </a:endParaRPr>
            </a:p>
          </p:txBody>
        </p:sp>
        <p:sp>
          <p:nvSpPr>
            <p:cNvPr id="192" name="Freeform 168">
              <a:extLst>
                <a:ext uri="{FF2B5EF4-FFF2-40B4-BE49-F238E27FC236}">
                  <a16:creationId xmlns:a16="http://schemas.microsoft.com/office/drawing/2014/main" id="{D3F6A8D7-38AD-4343-AAA7-82219621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6256" y="3901846"/>
              <a:ext cx="288032" cy="288032"/>
            </a:xfrm>
            <a:custGeom>
              <a:avLst/>
              <a:gdLst>
                <a:gd name="T0" fmla="*/ 77 w 218"/>
                <a:gd name="T1" fmla="*/ 4 h 218"/>
                <a:gd name="T2" fmla="*/ 9 w 218"/>
                <a:gd name="T3" fmla="*/ 66 h 218"/>
                <a:gd name="T4" fmla="*/ 0 w 218"/>
                <a:gd name="T5" fmla="*/ 109 h 218"/>
                <a:gd name="T6" fmla="*/ 19 w 218"/>
                <a:gd name="T7" fmla="*/ 170 h 218"/>
                <a:gd name="T8" fmla="*/ 87 w 218"/>
                <a:gd name="T9" fmla="*/ 214 h 218"/>
                <a:gd name="T10" fmla="*/ 132 w 218"/>
                <a:gd name="T11" fmla="*/ 214 h 218"/>
                <a:gd name="T12" fmla="*/ 200 w 218"/>
                <a:gd name="T13" fmla="*/ 170 h 218"/>
                <a:gd name="T14" fmla="*/ 218 w 218"/>
                <a:gd name="T15" fmla="*/ 109 h 218"/>
                <a:gd name="T16" fmla="*/ 209 w 218"/>
                <a:gd name="T17" fmla="*/ 66 h 218"/>
                <a:gd name="T18" fmla="*/ 141 w 218"/>
                <a:gd name="T19" fmla="*/ 4 h 218"/>
                <a:gd name="T20" fmla="*/ 93 w 218"/>
                <a:gd name="T21" fmla="*/ 16 h 218"/>
                <a:gd name="T22" fmla="*/ 62 w 218"/>
                <a:gd name="T23" fmla="*/ 55 h 218"/>
                <a:gd name="T24" fmla="*/ 53 w 218"/>
                <a:gd name="T25" fmla="*/ 32 h 218"/>
                <a:gd name="T26" fmla="*/ 35 w 218"/>
                <a:gd name="T27" fmla="*/ 50 h 218"/>
                <a:gd name="T28" fmla="*/ 53 w 218"/>
                <a:gd name="T29" fmla="*/ 84 h 218"/>
                <a:gd name="T30" fmla="*/ 16 w 218"/>
                <a:gd name="T31" fmla="*/ 89 h 218"/>
                <a:gd name="T32" fmla="*/ 14 w 218"/>
                <a:gd name="T33" fmla="*/ 113 h 218"/>
                <a:gd name="T34" fmla="*/ 59 w 218"/>
                <a:gd name="T35" fmla="*/ 152 h 218"/>
                <a:gd name="T36" fmla="*/ 27 w 218"/>
                <a:gd name="T37" fmla="*/ 156 h 218"/>
                <a:gd name="T38" fmla="*/ 43 w 218"/>
                <a:gd name="T39" fmla="*/ 175 h 218"/>
                <a:gd name="T40" fmla="*/ 69 w 218"/>
                <a:gd name="T41" fmla="*/ 173 h 218"/>
                <a:gd name="T42" fmla="*/ 78 w 218"/>
                <a:gd name="T43" fmla="*/ 198 h 218"/>
                <a:gd name="T44" fmla="*/ 103 w 218"/>
                <a:gd name="T45" fmla="*/ 198 h 218"/>
                <a:gd name="T46" fmla="*/ 73 w 218"/>
                <a:gd name="T47" fmla="*/ 157 h 218"/>
                <a:gd name="T48" fmla="*/ 103 w 218"/>
                <a:gd name="T49" fmla="*/ 198 h 218"/>
                <a:gd name="T50" fmla="*/ 69 w 218"/>
                <a:gd name="T51" fmla="*/ 147 h 218"/>
                <a:gd name="T52" fmla="*/ 103 w 218"/>
                <a:gd name="T53" fmla="*/ 113 h 218"/>
                <a:gd name="T54" fmla="*/ 103 w 218"/>
                <a:gd name="T55" fmla="*/ 104 h 218"/>
                <a:gd name="T56" fmla="*/ 69 w 218"/>
                <a:gd name="T57" fmla="*/ 70 h 218"/>
                <a:gd name="T58" fmla="*/ 103 w 218"/>
                <a:gd name="T59" fmla="*/ 104 h 218"/>
                <a:gd name="T60" fmla="*/ 73 w 218"/>
                <a:gd name="T61" fmla="*/ 59 h 218"/>
                <a:gd name="T62" fmla="*/ 103 w 218"/>
                <a:gd name="T63" fmla="*/ 18 h 218"/>
                <a:gd name="T64" fmla="*/ 166 w 218"/>
                <a:gd name="T65" fmla="*/ 104 h 218"/>
                <a:gd name="T66" fmla="*/ 173 w 218"/>
                <a:gd name="T67" fmla="*/ 57 h 218"/>
                <a:gd name="T68" fmla="*/ 202 w 218"/>
                <a:gd name="T69" fmla="*/ 89 h 218"/>
                <a:gd name="T70" fmla="*/ 168 w 218"/>
                <a:gd name="T71" fmla="*/ 48 h 218"/>
                <a:gd name="T72" fmla="*/ 134 w 218"/>
                <a:gd name="T73" fmla="*/ 23 h 218"/>
                <a:gd name="T74" fmla="*/ 166 w 218"/>
                <a:gd name="T75" fmla="*/ 32 h 218"/>
                <a:gd name="T76" fmla="*/ 121 w 218"/>
                <a:gd name="T77" fmla="*/ 25 h 218"/>
                <a:gd name="T78" fmla="*/ 130 w 218"/>
                <a:gd name="T79" fmla="*/ 64 h 218"/>
                <a:gd name="T80" fmla="*/ 114 w 218"/>
                <a:gd name="T81" fmla="*/ 77 h 218"/>
                <a:gd name="T82" fmla="*/ 155 w 218"/>
                <a:gd name="T83" fmla="*/ 86 h 218"/>
                <a:gd name="T84" fmla="*/ 114 w 218"/>
                <a:gd name="T85" fmla="*/ 77 h 218"/>
                <a:gd name="T86" fmla="*/ 157 w 218"/>
                <a:gd name="T87" fmla="*/ 113 h 218"/>
                <a:gd name="T88" fmla="*/ 114 w 218"/>
                <a:gd name="T89" fmla="*/ 141 h 218"/>
                <a:gd name="T90" fmla="*/ 114 w 218"/>
                <a:gd name="T91" fmla="*/ 198 h 218"/>
                <a:gd name="T92" fmla="*/ 146 w 218"/>
                <a:gd name="T93" fmla="*/ 157 h 218"/>
                <a:gd name="T94" fmla="*/ 114 w 218"/>
                <a:gd name="T95" fmla="*/ 198 h 218"/>
                <a:gd name="T96" fmla="*/ 148 w 218"/>
                <a:gd name="T97" fmla="*/ 173 h 218"/>
                <a:gd name="T98" fmla="*/ 177 w 218"/>
                <a:gd name="T99" fmla="*/ 175 h 218"/>
                <a:gd name="T100" fmla="*/ 127 w 218"/>
                <a:gd name="T101" fmla="*/ 202 h 218"/>
                <a:gd name="T102" fmla="*/ 159 w 218"/>
                <a:gd name="T103" fmla="*/ 152 h 218"/>
                <a:gd name="T104" fmla="*/ 203 w 218"/>
                <a:gd name="T105" fmla="*/ 113 h 218"/>
                <a:gd name="T106" fmla="*/ 184 w 218"/>
                <a:gd name="T107" fmla="*/ 16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8" h="218">
                  <a:moveTo>
                    <a:pt x="109" y="0"/>
                  </a:moveTo>
                  <a:lnTo>
                    <a:pt x="109" y="0"/>
                  </a:lnTo>
                  <a:lnTo>
                    <a:pt x="98" y="0"/>
                  </a:lnTo>
                  <a:lnTo>
                    <a:pt x="87" y="2"/>
                  </a:lnTo>
                  <a:lnTo>
                    <a:pt x="77" y="4"/>
                  </a:lnTo>
                  <a:lnTo>
                    <a:pt x="66" y="7"/>
                  </a:lnTo>
                  <a:lnTo>
                    <a:pt x="48" y="18"/>
                  </a:lnTo>
                  <a:lnTo>
                    <a:pt x="32" y="30"/>
                  </a:lnTo>
                  <a:lnTo>
                    <a:pt x="19" y="46"/>
                  </a:lnTo>
                  <a:lnTo>
                    <a:pt x="9" y="66"/>
                  </a:lnTo>
                  <a:lnTo>
                    <a:pt x="5" y="75"/>
                  </a:lnTo>
                  <a:lnTo>
                    <a:pt x="2" y="86"/>
                  </a:lnTo>
                  <a:lnTo>
                    <a:pt x="2" y="97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2" y="120"/>
                  </a:lnTo>
                  <a:lnTo>
                    <a:pt x="2" y="130"/>
                  </a:lnTo>
                  <a:lnTo>
                    <a:pt x="5" y="141"/>
                  </a:lnTo>
                  <a:lnTo>
                    <a:pt x="9" y="150"/>
                  </a:lnTo>
                  <a:lnTo>
                    <a:pt x="19" y="170"/>
                  </a:lnTo>
                  <a:lnTo>
                    <a:pt x="32" y="186"/>
                  </a:lnTo>
                  <a:lnTo>
                    <a:pt x="48" y="198"/>
                  </a:lnTo>
                  <a:lnTo>
                    <a:pt x="66" y="209"/>
                  </a:lnTo>
                  <a:lnTo>
                    <a:pt x="77" y="213"/>
                  </a:lnTo>
                  <a:lnTo>
                    <a:pt x="87" y="214"/>
                  </a:lnTo>
                  <a:lnTo>
                    <a:pt x="98" y="216"/>
                  </a:lnTo>
                  <a:lnTo>
                    <a:pt x="109" y="218"/>
                  </a:lnTo>
                  <a:lnTo>
                    <a:pt x="109" y="218"/>
                  </a:lnTo>
                  <a:lnTo>
                    <a:pt x="119" y="216"/>
                  </a:lnTo>
                  <a:lnTo>
                    <a:pt x="132" y="214"/>
                  </a:lnTo>
                  <a:lnTo>
                    <a:pt x="141" y="213"/>
                  </a:lnTo>
                  <a:lnTo>
                    <a:pt x="152" y="209"/>
                  </a:lnTo>
                  <a:lnTo>
                    <a:pt x="169" y="198"/>
                  </a:lnTo>
                  <a:lnTo>
                    <a:pt x="186" y="186"/>
                  </a:lnTo>
                  <a:lnTo>
                    <a:pt x="200" y="170"/>
                  </a:lnTo>
                  <a:lnTo>
                    <a:pt x="209" y="150"/>
                  </a:lnTo>
                  <a:lnTo>
                    <a:pt x="214" y="141"/>
                  </a:lnTo>
                  <a:lnTo>
                    <a:pt x="216" y="130"/>
                  </a:lnTo>
                  <a:lnTo>
                    <a:pt x="218" y="120"/>
                  </a:lnTo>
                  <a:lnTo>
                    <a:pt x="218" y="109"/>
                  </a:lnTo>
                  <a:lnTo>
                    <a:pt x="218" y="109"/>
                  </a:lnTo>
                  <a:lnTo>
                    <a:pt x="218" y="97"/>
                  </a:lnTo>
                  <a:lnTo>
                    <a:pt x="216" y="86"/>
                  </a:lnTo>
                  <a:lnTo>
                    <a:pt x="214" y="75"/>
                  </a:lnTo>
                  <a:lnTo>
                    <a:pt x="209" y="66"/>
                  </a:lnTo>
                  <a:lnTo>
                    <a:pt x="200" y="46"/>
                  </a:lnTo>
                  <a:lnTo>
                    <a:pt x="186" y="30"/>
                  </a:lnTo>
                  <a:lnTo>
                    <a:pt x="169" y="18"/>
                  </a:lnTo>
                  <a:lnTo>
                    <a:pt x="152" y="7"/>
                  </a:lnTo>
                  <a:lnTo>
                    <a:pt x="141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9" y="0"/>
                  </a:lnTo>
                  <a:lnTo>
                    <a:pt x="109" y="0"/>
                  </a:lnTo>
                  <a:close/>
                  <a:moveTo>
                    <a:pt x="93" y="16"/>
                  </a:moveTo>
                  <a:lnTo>
                    <a:pt x="93" y="16"/>
                  </a:lnTo>
                  <a:lnTo>
                    <a:pt x="85" y="23"/>
                  </a:lnTo>
                  <a:lnTo>
                    <a:pt x="77" y="32"/>
                  </a:lnTo>
                  <a:lnTo>
                    <a:pt x="69" y="43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8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53" y="32"/>
                  </a:lnTo>
                  <a:lnTo>
                    <a:pt x="66" y="25"/>
                  </a:lnTo>
                  <a:lnTo>
                    <a:pt x="78" y="20"/>
                  </a:lnTo>
                  <a:lnTo>
                    <a:pt x="93" y="16"/>
                  </a:lnTo>
                  <a:lnTo>
                    <a:pt x="93" y="16"/>
                  </a:lnTo>
                  <a:close/>
                  <a:moveTo>
                    <a:pt x="35" y="50"/>
                  </a:moveTo>
                  <a:lnTo>
                    <a:pt x="35" y="50"/>
                  </a:lnTo>
                  <a:lnTo>
                    <a:pt x="44" y="57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3" y="8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6" y="89"/>
                  </a:lnTo>
                  <a:lnTo>
                    <a:pt x="21" y="75"/>
                  </a:lnTo>
                  <a:lnTo>
                    <a:pt x="27" y="61"/>
                  </a:lnTo>
                  <a:lnTo>
                    <a:pt x="35" y="50"/>
                  </a:lnTo>
                  <a:lnTo>
                    <a:pt x="35" y="50"/>
                  </a:lnTo>
                  <a:close/>
                  <a:moveTo>
                    <a:pt x="14" y="113"/>
                  </a:moveTo>
                  <a:lnTo>
                    <a:pt x="14" y="113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3" y="132"/>
                  </a:lnTo>
                  <a:lnTo>
                    <a:pt x="59" y="152"/>
                  </a:lnTo>
                  <a:lnTo>
                    <a:pt x="59" y="152"/>
                  </a:lnTo>
                  <a:lnTo>
                    <a:pt x="44" y="159"/>
                  </a:lnTo>
                  <a:lnTo>
                    <a:pt x="35" y="168"/>
                  </a:lnTo>
                  <a:lnTo>
                    <a:pt x="35" y="168"/>
                  </a:lnTo>
                  <a:lnTo>
                    <a:pt x="27" y="156"/>
                  </a:lnTo>
                  <a:lnTo>
                    <a:pt x="21" y="141"/>
                  </a:lnTo>
                  <a:lnTo>
                    <a:pt x="16" y="129"/>
                  </a:lnTo>
                  <a:lnTo>
                    <a:pt x="14" y="113"/>
                  </a:lnTo>
                  <a:lnTo>
                    <a:pt x="14" y="113"/>
                  </a:lnTo>
                  <a:close/>
                  <a:moveTo>
                    <a:pt x="43" y="175"/>
                  </a:moveTo>
                  <a:lnTo>
                    <a:pt x="43" y="175"/>
                  </a:lnTo>
                  <a:lnTo>
                    <a:pt x="50" y="168"/>
                  </a:lnTo>
                  <a:lnTo>
                    <a:pt x="62" y="161"/>
                  </a:lnTo>
                  <a:lnTo>
                    <a:pt x="62" y="161"/>
                  </a:lnTo>
                  <a:lnTo>
                    <a:pt x="69" y="173"/>
                  </a:lnTo>
                  <a:lnTo>
                    <a:pt x="77" y="184"/>
                  </a:lnTo>
                  <a:lnTo>
                    <a:pt x="85" y="193"/>
                  </a:lnTo>
                  <a:lnTo>
                    <a:pt x="93" y="202"/>
                  </a:lnTo>
                  <a:lnTo>
                    <a:pt x="93" y="202"/>
                  </a:lnTo>
                  <a:lnTo>
                    <a:pt x="78" y="198"/>
                  </a:lnTo>
                  <a:lnTo>
                    <a:pt x="66" y="191"/>
                  </a:lnTo>
                  <a:lnTo>
                    <a:pt x="53" y="184"/>
                  </a:lnTo>
                  <a:lnTo>
                    <a:pt x="43" y="175"/>
                  </a:lnTo>
                  <a:lnTo>
                    <a:pt x="43" y="175"/>
                  </a:lnTo>
                  <a:close/>
                  <a:moveTo>
                    <a:pt x="103" y="198"/>
                  </a:moveTo>
                  <a:lnTo>
                    <a:pt x="103" y="198"/>
                  </a:lnTo>
                  <a:lnTo>
                    <a:pt x="96" y="191"/>
                  </a:lnTo>
                  <a:lnTo>
                    <a:pt x="89" y="182"/>
                  </a:lnTo>
                  <a:lnTo>
                    <a:pt x="80" y="172"/>
                  </a:lnTo>
                  <a:lnTo>
                    <a:pt x="73" y="157"/>
                  </a:lnTo>
                  <a:lnTo>
                    <a:pt x="73" y="157"/>
                  </a:lnTo>
                  <a:lnTo>
                    <a:pt x="87" y="152"/>
                  </a:lnTo>
                  <a:lnTo>
                    <a:pt x="103" y="150"/>
                  </a:lnTo>
                  <a:lnTo>
                    <a:pt x="103" y="150"/>
                  </a:lnTo>
                  <a:lnTo>
                    <a:pt x="103" y="198"/>
                  </a:lnTo>
                  <a:lnTo>
                    <a:pt x="103" y="198"/>
                  </a:lnTo>
                  <a:close/>
                  <a:moveTo>
                    <a:pt x="103" y="141"/>
                  </a:moveTo>
                  <a:lnTo>
                    <a:pt x="103" y="141"/>
                  </a:lnTo>
                  <a:lnTo>
                    <a:pt x="85" y="143"/>
                  </a:lnTo>
                  <a:lnTo>
                    <a:pt x="69" y="147"/>
                  </a:lnTo>
                  <a:lnTo>
                    <a:pt x="69" y="147"/>
                  </a:lnTo>
                  <a:lnTo>
                    <a:pt x="64" y="130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3" y="141"/>
                  </a:lnTo>
                  <a:lnTo>
                    <a:pt x="103" y="141"/>
                  </a:lnTo>
                  <a:close/>
                  <a:moveTo>
                    <a:pt x="103" y="104"/>
                  </a:moveTo>
                  <a:lnTo>
                    <a:pt x="103" y="104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4" y="86"/>
                  </a:lnTo>
                  <a:lnTo>
                    <a:pt x="69" y="70"/>
                  </a:lnTo>
                  <a:lnTo>
                    <a:pt x="69" y="70"/>
                  </a:lnTo>
                  <a:lnTo>
                    <a:pt x="85" y="73"/>
                  </a:lnTo>
                  <a:lnTo>
                    <a:pt x="103" y="77"/>
                  </a:lnTo>
                  <a:lnTo>
                    <a:pt x="103" y="77"/>
                  </a:lnTo>
                  <a:lnTo>
                    <a:pt x="103" y="104"/>
                  </a:lnTo>
                  <a:lnTo>
                    <a:pt x="103" y="104"/>
                  </a:lnTo>
                  <a:close/>
                  <a:moveTo>
                    <a:pt x="103" y="66"/>
                  </a:moveTo>
                  <a:lnTo>
                    <a:pt x="103" y="66"/>
                  </a:lnTo>
                  <a:lnTo>
                    <a:pt x="87" y="64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80" y="46"/>
                  </a:lnTo>
                  <a:lnTo>
                    <a:pt x="89" y="34"/>
                  </a:lnTo>
                  <a:lnTo>
                    <a:pt x="96" y="25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3" y="66"/>
                  </a:lnTo>
                  <a:lnTo>
                    <a:pt x="103" y="66"/>
                  </a:lnTo>
                  <a:close/>
                  <a:moveTo>
                    <a:pt x="203" y="104"/>
                  </a:moveTo>
                  <a:lnTo>
                    <a:pt x="203" y="104"/>
                  </a:lnTo>
                  <a:lnTo>
                    <a:pt x="166" y="104"/>
                  </a:lnTo>
                  <a:lnTo>
                    <a:pt x="166" y="104"/>
                  </a:lnTo>
                  <a:lnTo>
                    <a:pt x="164" y="8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73" y="57"/>
                  </a:lnTo>
                  <a:lnTo>
                    <a:pt x="184" y="50"/>
                  </a:lnTo>
                  <a:lnTo>
                    <a:pt x="184" y="50"/>
                  </a:lnTo>
                  <a:lnTo>
                    <a:pt x="191" y="61"/>
                  </a:lnTo>
                  <a:lnTo>
                    <a:pt x="198" y="75"/>
                  </a:lnTo>
                  <a:lnTo>
                    <a:pt x="202" y="89"/>
                  </a:lnTo>
                  <a:lnTo>
                    <a:pt x="203" y="104"/>
                  </a:lnTo>
                  <a:lnTo>
                    <a:pt x="203" y="104"/>
                  </a:lnTo>
                  <a:close/>
                  <a:moveTo>
                    <a:pt x="177" y="41"/>
                  </a:moveTo>
                  <a:lnTo>
                    <a:pt x="177" y="41"/>
                  </a:lnTo>
                  <a:lnTo>
                    <a:pt x="168" y="48"/>
                  </a:lnTo>
                  <a:lnTo>
                    <a:pt x="155" y="55"/>
                  </a:lnTo>
                  <a:lnTo>
                    <a:pt x="155" y="55"/>
                  </a:lnTo>
                  <a:lnTo>
                    <a:pt x="148" y="43"/>
                  </a:lnTo>
                  <a:lnTo>
                    <a:pt x="141" y="32"/>
                  </a:lnTo>
                  <a:lnTo>
                    <a:pt x="134" y="23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39" y="20"/>
                  </a:lnTo>
                  <a:lnTo>
                    <a:pt x="153" y="25"/>
                  </a:lnTo>
                  <a:lnTo>
                    <a:pt x="166" y="32"/>
                  </a:lnTo>
                  <a:lnTo>
                    <a:pt x="177" y="41"/>
                  </a:lnTo>
                  <a:lnTo>
                    <a:pt x="177" y="41"/>
                  </a:lnTo>
                  <a:close/>
                  <a:moveTo>
                    <a:pt x="114" y="18"/>
                  </a:moveTo>
                  <a:lnTo>
                    <a:pt x="114" y="18"/>
                  </a:lnTo>
                  <a:lnTo>
                    <a:pt x="121" y="25"/>
                  </a:lnTo>
                  <a:lnTo>
                    <a:pt x="130" y="34"/>
                  </a:lnTo>
                  <a:lnTo>
                    <a:pt x="137" y="46"/>
                  </a:lnTo>
                  <a:lnTo>
                    <a:pt x="146" y="59"/>
                  </a:lnTo>
                  <a:lnTo>
                    <a:pt x="146" y="59"/>
                  </a:lnTo>
                  <a:lnTo>
                    <a:pt x="130" y="64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18"/>
                  </a:lnTo>
                  <a:lnTo>
                    <a:pt x="114" y="18"/>
                  </a:lnTo>
                  <a:close/>
                  <a:moveTo>
                    <a:pt x="114" y="77"/>
                  </a:moveTo>
                  <a:lnTo>
                    <a:pt x="114" y="77"/>
                  </a:lnTo>
                  <a:lnTo>
                    <a:pt x="132" y="73"/>
                  </a:lnTo>
                  <a:lnTo>
                    <a:pt x="150" y="70"/>
                  </a:lnTo>
                  <a:lnTo>
                    <a:pt x="150" y="70"/>
                  </a:lnTo>
                  <a:lnTo>
                    <a:pt x="155" y="86"/>
                  </a:lnTo>
                  <a:lnTo>
                    <a:pt x="157" y="104"/>
                  </a:lnTo>
                  <a:lnTo>
                    <a:pt x="157" y="104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77"/>
                  </a:lnTo>
                  <a:lnTo>
                    <a:pt x="114" y="77"/>
                  </a:lnTo>
                  <a:close/>
                  <a:moveTo>
                    <a:pt x="114" y="113"/>
                  </a:moveTo>
                  <a:lnTo>
                    <a:pt x="114" y="113"/>
                  </a:lnTo>
                  <a:lnTo>
                    <a:pt x="157" y="113"/>
                  </a:lnTo>
                  <a:lnTo>
                    <a:pt x="157" y="113"/>
                  </a:lnTo>
                  <a:lnTo>
                    <a:pt x="155" y="130"/>
                  </a:lnTo>
                  <a:lnTo>
                    <a:pt x="150" y="147"/>
                  </a:lnTo>
                  <a:lnTo>
                    <a:pt x="150" y="147"/>
                  </a:lnTo>
                  <a:lnTo>
                    <a:pt x="132" y="143"/>
                  </a:lnTo>
                  <a:lnTo>
                    <a:pt x="114" y="141"/>
                  </a:lnTo>
                  <a:lnTo>
                    <a:pt x="114" y="141"/>
                  </a:lnTo>
                  <a:lnTo>
                    <a:pt x="114" y="113"/>
                  </a:lnTo>
                  <a:lnTo>
                    <a:pt x="114" y="113"/>
                  </a:lnTo>
                  <a:close/>
                  <a:moveTo>
                    <a:pt x="114" y="198"/>
                  </a:moveTo>
                  <a:lnTo>
                    <a:pt x="114" y="198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30" y="152"/>
                  </a:lnTo>
                  <a:lnTo>
                    <a:pt x="146" y="157"/>
                  </a:lnTo>
                  <a:lnTo>
                    <a:pt x="146" y="157"/>
                  </a:lnTo>
                  <a:lnTo>
                    <a:pt x="137" y="172"/>
                  </a:lnTo>
                  <a:lnTo>
                    <a:pt x="130" y="182"/>
                  </a:lnTo>
                  <a:lnTo>
                    <a:pt x="121" y="191"/>
                  </a:lnTo>
                  <a:lnTo>
                    <a:pt x="114" y="198"/>
                  </a:lnTo>
                  <a:lnTo>
                    <a:pt x="114" y="198"/>
                  </a:lnTo>
                  <a:close/>
                  <a:moveTo>
                    <a:pt x="127" y="202"/>
                  </a:moveTo>
                  <a:lnTo>
                    <a:pt x="127" y="202"/>
                  </a:lnTo>
                  <a:lnTo>
                    <a:pt x="134" y="193"/>
                  </a:lnTo>
                  <a:lnTo>
                    <a:pt x="141" y="184"/>
                  </a:lnTo>
                  <a:lnTo>
                    <a:pt x="148" y="173"/>
                  </a:lnTo>
                  <a:lnTo>
                    <a:pt x="155" y="161"/>
                  </a:lnTo>
                  <a:lnTo>
                    <a:pt x="155" y="161"/>
                  </a:lnTo>
                  <a:lnTo>
                    <a:pt x="168" y="168"/>
                  </a:lnTo>
                  <a:lnTo>
                    <a:pt x="177" y="175"/>
                  </a:lnTo>
                  <a:lnTo>
                    <a:pt x="177" y="175"/>
                  </a:lnTo>
                  <a:lnTo>
                    <a:pt x="166" y="184"/>
                  </a:lnTo>
                  <a:lnTo>
                    <a:pt x="153" y="191"/>
                  </a:lnTo>
                  <a:lnTo>
                    <a:pt x="139" y="198"/>
                  </a:lnTo>
                  <a:lnTo>
                    <a:pt x="127" y="202"/>
                  </a:lnTo>
                  <a:lnTo>
                    <a:pt x="127" y="202"/>
                  </a:lnTo>
                  <a:close/>
                  <a:moveTo>
                    <a:pt x="184" y="168"/>
                  </a:moveTo>
                  <a:lnTo>
                    <a:pt x="184" y="168"/>
                  </a:lnTo>
                  <a:lnTo>
                    <a:pt x="173" y="159"/>
                  </a:lnTo>
                  <a:lnTo>
                    <a:pt x="159" y="152"/>
                  </a:lnTo>
                  <a:lnTo>
                    <a:pt x="159" y="152"/>
                  </a:lnTo>
                  <a:lnTo>
                    <a:pt x="164" y="132"/>
                  </a:lnTo>
                  <a:lnTo>
                    <a:pt x="166" y="113"/>
                  </a:lnTo>
                  <a:lnTo>
                    <a:pt x="166" y="113"/>
                  </a:lnTo>
                  <a:lnTo>
                    <a:pt x="203" y="113"/>
                  </a:lnTo>
                  <a:lnTo>
                    <a:pt x="203" y="113"/>
                  </a:lnTo>
                  <a:lnTo>
                    <a:pt x="202" y="129"/>
                  </a:lnTo>
                  <a:lnTo>
                    <a:pt x="198" y="141"/>
                  </a:lnTo>
                  <a:lnTo>
                    <a:pt x="191" y="156"/>
                  </a:lnTo>
                  <a:lnTo>
                    <a:pt x="184" y="168"/>
                  </a:lnTo>
                  <a:lnTo>
                    <a:pt x="184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 sz="2000">
                <a:latin typeface="+mj-ea"/>
                <a:ea typeface="+mj-ea"/>
              </a:endParaRPr>
            </a:p>
          </p:txBody>
        </p:sp>
      </p:grpSp>
      <p:sp>
        <p:nvSpPr>
          <p:cNvPr id="252" name="Text Box 8">
            <a:extLst>
              <a:ext uri="{FF2B5EF4-FFF2-40B4-BE49-F238E27FC236}">
                <a16:creationId xmlns:a16="http://schemas.microsoft.com/office/drawing/2014/main" id="{4609FA00-0B04-4814-83A3-50930E852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660" y="4352762"/>
            <a:ext cx="2005767" cy="354925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rgbClr val="BABDBF"/>
                </a:solidFill>
                <a:latin typeface="+mj-ea"/>
                <a:ea typeface="+mj-ea"/>
              </a:rPr>
              <a:t>TV </a:t>
            </a: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방송 </a:t>
            </a:r>
            <a:r>
              <a:rPr lang="en-US" altLang="ko-KR" sz="1600" b="1" dirty="0">
                <a:solidFill>
                  <a:srgbClr val="BABDBF"/>
                </a:solidFill>
                <a:latin typeface="+mj-ea"/>
                <a:ea typeface="+mj-ea"/>
              </a:rPr>
              <a:t>/ </a:t>
            </a: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유튜브</a:t>
            </a:r>
            <a:endParaRPr lang="ko-KR" altLang="ko-KR" sz="1600" b="1" dirty="0">
              <a:solidFill>
                <a:srgbClr val="BABDBF"/>
              </a:solidFill>
              <a:latin typeface="+mj-ea"/>
              <a:ea typeface="+mj-ea"/>
            </a:endParaRPr>
          </a:p>
        </p:txBody>
      </p:sp>
      <p:sp>
        <p:nvSpPr>
          <p:cNvPr id="258" name="Text Box 8">
            <a:extLst>
              <a:ext uri="{FF2B5EF4-FFF2-40B4-BE49-F238E27FC236}">
                <a16:creationId xmlns:a16="http://schemas.microsoft.com/office/drawing/2014/main" id="{F89FFB80-F6E7-4D2F-9D50-B9821ABF8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3" y="4372642"/>
            <a:ext cx="1713562" cy="354925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완구 </a:t>
            </a:r>
            <a:r>
              <a:rPr lang="en-US" altLang="ko-KR" sz="1600" b="1" dirty="0">
                <a:solidFill>
                  <a:srgbClr val="BABDBF"/>
                </a:solidFill>
                <a:latin typeface="+mj-ea"/>
                <a:ea typeface="+mj-ea"/>
              </a:rPr>
              <a:t>/ Goods</a:t>
            </a:r>
            <a:endParaRPr lang="ko-KR" altLang="ko-KR" sz="1600" b="1" dirty="0">
              <a:solidFill>
                <a:srgbClr val="BABDBF"/>
              </a:solidFill>
              <a:latin typeface="+mj-ea"/>
              <a:ea typeface="+mj-ea"/>
            </a:endParaRPr>
          </a:p>
        </p:txBody>
      </p:sp>
      <p:sp>
        <p:nvSpPr>
          <p:cNvPr id="264" name="Text Box 8">
            <a:extLst>
              <a:ext uri="{FF2B5EF4-FFF2-40B4-BE49-F238E27FC236}">
                <a16:creationId xmlns:a16="http://schemas.microsoft.com/office/drawing/2014/main" id="{3A7821B4-93E9-40F7-A527-3FAC963C2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889" y="1850271"/>
            <a:ext cx="1713562" cy="354925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solidFill>
                  <a:srgbClr val="76FDA8"/>
                </a:solidFill>
                <a:latin typeface="+mj-ea"/>
                <a:ea typeface="+mj-ea"/>
              </a:rPr>
              <a:t>영화 </a:t>
            </a:r>
            <a:r>
              <a:rPr lang="en-US" altLang="ko-KR" sz="1600" b="1" dirty="0">
                <a:solidFill>
                  <a:srgbClr val="76FDA8"/>
                </a:solidFill>
                <a:latin typeface="+mj-ea"/>
                <a:ea typeface="+mj-ea"/>
              </a:rPr>
              <a:t>/ </a:t>
            </a:r>
            <a:r>
              <a:rPr lang="ko-KR" altLang="en-US" sz="1600" b="1" dirty="0">
                <a:solidFill>
                  <a:srgbClr val="76FDA8"/>
                </a:solidFill>
                <a:latin typeface="+mj-ea"/>
                <a:ea typeface="+mj-ea"/>
              </a:rPr>
              <a:t>비디오</a:t>
            </a:r>
            <a:endParaRPr lang="ko-KR" altLang="ko-KR" sz="1600" b="1" dirty="0">
              <a:solidFill>
                <a:srgbClr val="76FDA8"/>
              </a:solidFill>
              <a:latin typeface="+mj-ea"/>
              <a:ea typeface="+mj-ea"/>
            </a:endParaRPr>
          </a:p>
        </p:txBody>
      </p:sp>
      <p:sp>
        <p:nvSpPr>
          <p:cNvPr id="267" name="Text Box 8">
            <a:extLst>
              <a:ext uri="{FF2B5EF4-FFF2-40B4-BE49-F238E27FC236}">
                <a16:creationId xmlns:a16="http://schemas.microsoft.com/office/drawing/2014/main" id="{91CCD752-53A8-42D5-83C7-2B5BA246A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121" y="1850271"/>
            <a:ext cx="1713562" cy="354925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게임</a:t>
            </a:r>
            <a:endParaRPr lang="ko-KR" altLang="ko-KR" sz="1600" b="1" dirty="0">
              <a:solidFill>
                <a:srgbClr val="BABDBF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91DC8-B2E4-4293-A50C-7C76C265A374}"/>
              </a:ext>
            </a:extLst>
          </p:cNvPr>
          <p:cNvSpPr txBox="1"/>
          <p:nvPr/>
        </p:nvSpPr>
        <p:spPr>
          <a:xfrm>
            <a:off x="1046478" y="940820"/>
            <a:ext cx="10812730" cy="783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자체 개발한 핵심 콘텐츠 </a:t>
            </a:r>
            <a:r>
              <a:rPr lang="en-US" altLang="ko-KR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IP</a:t>
            </a:r>
            <a:r>
              <a:rPr lang="ko-KR" altLang="en-US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를 기반으로</a:t>
            </a:r>
            <a:r>
              <a:rPr lang="en-US" altLang="ko-KR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 </a:t>
            </a:r>
            <a:r>
              <a:rPr lang="ko-KR" altLang="en-US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비즈니스 확대를 통한 부가가치 창출 및 사업다각화를 하여 궁극적으로 </a:t>
            </a:r>
            <a:r>
              <a:rPr lang="en-US" altLang="ko-KR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‘</a:t>
            </a:r>
            <a:r>
              <a:rPr lang="en-US" altLang="ko-KR" sz="1600" b="1" spc="3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Franchise IP</a:t>
            </a:r>
            <a:r>
              <a:rPr lang="en-US" altLang="ko-KR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’</a:t>
            </a:r>
            <a:r>
              <a:rPr lang="ko-KR" altLang="en-US" sz="1600" spc="300" dirty="0">
                <a:solidFill>
                  <a:schemeClr val="bg1"/>
                </a:solidFill>
                <a:latin typeface="+mj-ea"/>
                <a:ea typeface="+mj-ea"/>
                <a:cs typeface="Calibri Light" panose="020F0302020204030204" pitchFamily="34" charset="0"/>
              </a:rPr>
              <a:t>사업으로 확장하고자 함</a:t>
            </a:r>
            <a:endParaRPr lang="ko-KR" altLang="en-US" sz="1600" b="1" spc="300" dirty="0">
              <a:solidFill>
                <a:schemeClr val="accent3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2" name="오각형 26">
            <a:extLst>
              <a:ext uri="{FF2B5EF4-FFF2-40B4-BE49-F238E27FC236}">
                <a16:creationId xmlns:a16="http://schemas.microsoft.com/office/drawing/2014/main" id="{3C0C1FE8-9175-494E-9037-66323D9B65CE}"/>
              </a:ext>
            </a:extLst>
          </p:cNvPr>
          <p:cNvSpPr/>
          <p:nvPr/>
        </p:nvSpPr>
        <p:spPr>
          <a:xfrm>
            <a:off x="2124569" y="5157215"/>
            <a:ext cx="1078247" cy="749568"/>
          </a:xfrm>
          <a:prstGeom prst="homePlate">
            <a:avLst/>
          </a:prstGeom>
          <a:solidFill>
            <a:srgbClr val="F08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3" name="자유형 27">
            <a:extLst>
              <a:ext uri="{FF2B5EF4-FFF2-40B4-BE49-F238E27FC236}">
                <a16:creationId xmlns:a16="http://schemas.microsoft.com/office/drawing/2014/main" id="{EA4C3ECB-8F64-446B-8669-AB462C3D8972}"/>
              </a:ext>
            </a:extLst>
          </p:cNvPr>
          <p:cNvSpPr/>
          <p:nvPr/>
        </p:nvSpPr>
        <p:spPr>
          <a:xfrm rot="16200000">
            <a:off x="505423" y="4902855"/>
            <a:ext cx="1199951" cy="1703116"/>
          </a:xfrm>
          <a:custGeom>
            <a:avLst/>
            <a:gdLst>
              <a:gd name="connsiteX0" fmla="*/ 0 w 987643"/>
              <a:gd name="connsiteY0" fmla="*/ 756084 h 1512168"/>
              <a:gd name="connsiteX1" fmla="*/ 378042 w 987643"/>
              <a:gd name="connsiteY1" fmla="*/ 0 h 1512168"/>
              <a:gd name="connsiteX2" fmla="*/ 987643 w 987643"/>
              <a:gd name="connsiteY2" fmla="*/ 0 h 1512168"/>
              <a:gd name="connsiteX3" fmla="*/ 609601 w 987643"/>
              <a:gd name="connsiteY3" fmla="*/ 756084 h 1512168"/>
              <a:gd name="connsiteX4" fmla="*/ 987643 w 987643"/>
              <a:gd name="connsiteY4" fmla="*/ 1512168 h 1512168"/>
              <a:gd name="connsiteX5" fmla="*/ 378042 w 987643"/>
              <a:gd name="connsiteY5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643" h="1512168">
                <a:moveTo>
                  <a:pt x="0" y="756084"/>
                </a:moveTo>
                <a:lnTo>
                  <a:pt x="378042" y="0"/>
                </a:lnTo>
                <a:lnTo>
                  <a:pt x="987643" y="0"/>
                </a:lnTo>
                <a:lnTo>
                  <a:pt x="609601" y="756084"/>
                </a:lnTo>
                <a:lnTo>
                  <a:pt x="987643" y="1512168"/>
                </a:lnTo>
                <a:lnTo>
                  <a:pt x="378042" y="1512168"/>
                </a:lnTo>
                <a:close/>
              </a:path>
            </a:pathLst>
          </a:custGeom>
          <a:solidFill>
            <a:srgbClr val="F08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14" name="자유형 28">
            <a:extLst>
              <a:ext uri="{FF2B5EF4-FFF2-40B4-BE49-F238E27FC236}">
                <a16:creationId xmlns:a16="http://schemas.microsoft.com/office/drawing/2014/main" id="{C9467231-231B-49C7-98BC-CE1BF5F51260}"/>
              </a:ext>
            </a:extLst>
          </p:cNvPr>
          <p:cNvSpPr/>
          <p:nvPr/>
        </p:nvSpPr>
        <p:spPr>
          <a:xfrm rot="5400000">
            <a:off x="505422" y="4451130"/>
            <a:ext cx="1199951" cy="1703116"/>
          </a:xfrm>
          <a:custGeom>
            <a:avLst/>
            <a:gdLst>
              <a:gd name="connsiteX0" fmla="*/ 0 w 987643"/>
              <a:gd name="connsiteY0" fmla="*/ 756084 h 1512168"/>
              <a:gd name="connsiteX1" fmla="*/ 378042 w 987643"/>
              <a:gd name="connsiteY1" fmla="*/ 0 h 1512168"/>
              <a:gd name="connsiteX2" fmla="*/ 987643 w 987643"/>
              <a:gd name="connsiteY2" fmla="*/ 0 h 1512168"/>
              <a:gd name="connsiteX3" fmla="*/ 609601 w 987643"/>
              <a:gd name="connsiteY3" fmla="*/ 756084 h 1512168"/>
              <a:gd name="connsiteX4" fmla="*/ 987643 w 987643"/>
              <a:gd name="connsiteY4" fmla="*/ 1512168 h 1512168"/>
              <a:gd name="connsiteX5" fmla="*/ 378042 w 987643"/>
              <a:gd name="connsiteY5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643" h="1512168">
                <a:moveTo>
                  <a:pt x="0" y="756084"/>
                </a:moveTo>
                <a:lnTo>
                  <a:pt x="378042" y="0"/>
                </a:lnTo>
                <a:lnTo>
                  <a:pt x="987643" y="0"/>
                </a:lnTo>
                <a:lnTo>
                  <a:pt x="609601" y="756084"/>
                </a:lnTo>
                <a:lnTo>
                  <a:pt x="987643" y="1512168"/>
                </a:lnTo>
                <a:lnTo>
                  <a:pt x="378042" y="1512168"/>
                </a:lnTo>
                <a:close/>
              </a:path>
            </a:pathLst>
          </a:custGeom>
          <a:solidFill>
            <a:srgbClr val="F39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15" name="오각형 29">
            <a:extLst>
              <a:ext uri="{FF2B5EF4-FFF2-40B4-BE49-F238E27FC236}">
                <a16:creationId xmlns:a16="http://schemas.microsoft.com/office/drawing/2014/main" id="{0FA48C0A-3E6C-4D22-8A12-9D64F5CB7728}"/>
              </a:ext>
            </a:extLst>
          </p:cNvPr>
          <p:cNvSpPr/>
          <p:nvPr/>
        </p:nvSpPr>
        <p:spPr>
          <a:xfrm>
            <a:off x="1956956" y="5153096"/>
            <a:ext cx="579530" cy="749568"/>
          </a:xfrm>
          <a:prstGeom prst="homePlate">
            <a:avLst/>
          </a:prstGeom>
          <a:solidFill>
            <a:srgbClr val="F39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A8DA0B11-63F6-49EA-884C-6C5C752BD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12" y="4896031"/>
            <a:ext cx="878960" cy="51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800" b="1" dirty="0">
                <a:solidFill>
                  <a:srgbClr val="EB5747"/>
                </a:solidFill>
                <a:latin typeface="+mj-ea"/>
                <a:ea typeface="+mj-ea"/>
              </a:rPr>
              <a:t>01</a:t>
            </a:r>
            <a:endParaRPr lang="ko-KR" altLang="ko-KR" sz="2800" b="1" dirty="0">
              <a:solidFill>
                <a:srgbClr val="EB5747"/>
              </a:solidFill>
              <a:latin typeface="+mj-ea"/>
              <a:ea typeface="+mj-ea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6EE56CCB-88B3-4D23-B089-45BF2511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322" y="5742912"/>
            <a:ext cx="12298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기  획</a:t>
            </a:r>
            <a:endParaRPr lang="ko-KR" altLang="ko-KR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Freeform 168">
            <a:extLst>
              <a:ext uri="{FF2B5EF4-FFF2-40B4-BE49-F238E27FC236}">
                <a16:creationId xmlns:a16="http://schemas.microsoft.com/office/drawing/2014/main" id="{D2B904EB-D9B6-48B8-8FC0-29FAACC3513A}"/>
              </a:ext>
            </a:extLst>
          </p:cNvPr>
          <p:cNvSpPr>
            <a:spLocks noEditPoints="1"/>
          </p:cNvSpPr>
          <p:nvPr/>
        </p:nvSpPr>
        <p:spPr bwMode="auto">
          <a:xfrm>
            <a:off x="2591451" y="5353429"/>
            <a:ext cx="371657" cy="371657"/>
          </a:xfrm>
          <a:custGeom>
            <a:avLst/>
            <a:gdLst>
              <a:gd name="T0" fmla="*/ 77 w 218"/>
              <a:gd name="T1" fmla="*/ 4 h 218"/>
              <a:gd name="T2" fmla="*/ 9 w 218"/>
              <a:gd name="T3" fmla="*/ 66 h 218"/>
              <a:gd name="T4" fmla="*/ 0 w 218"/>
              <a:gd name="T5" fmla="*/ 109 h 218"/>
              <a:gd name="T6" fmla="*/ 19 w 218"/>
              <a:gd name="T7" fmla="*/ 170 h 218"/>
              <a:gd name="T8" fmla="*/ 87 w 218"/>
              <a:gd name="T9" fmla="*/ 214 h 218"/>
              <a:gd name="T10" fmla="*/ 132 w 218"/>
              <a:gd name="T11" fmla="*/ 214 h 218"/>
              <a:gd name="T12" fmla="*/ 200 w 218"/>
              <a:gd name="T13" fmla="*/ 170 h 218"/>
              <a:gd name="T14" fmla="*/ 218 w 218"/>
              <a:gd name="T15" fmla="*/ 109 h 218"/>
              <a:gd name="T16" fmla="*/ 209 w 218"/>
              <a:gd name="T17" fmla="*/ 66 h 218"/>
              <a:gd name="T18" fmla="*/ 141 w 218"/>
              <a:gd name="T19" fmla="*/ 4 h 218"/>
              <a:gd name="T20" fmla="*/ 93 w 218"/>
              <a:gd name="T21" fmla="*/ 16 h 218"/>
              <a:gd name="T22" fmla="*/ 62 w 218"/>
              <a:gd name="T23" fmla="*/ 55 h 218"/>
              <a:gd name="T24" fmla="*/ 53 w 218"/>
              <a:gd name="T25" fmla="*/ 32 h 218"/>
              <a:gd name="T26" fmla="*/ 35 w 218"/>
              <a:gd name="T27" fmla="*/ 50 h 218"/>
              <a:gd name="T28" fmla="*/ 53 w 218"/>
              <a:gd name="T29" fmla="*/ 84 h 218"/>
              <a:gd name="T30" fmla="*/ 16 w 218"/>
              <a:gd name="T31" fmla="*/ 89 h 218"/>
              <a:gd name="T32" fmla="*/ 14 w 218"/>
              <a:gd name="T33" fmla="*/ 113 h 218"/>
              <a:gd name="T34" fmla="*/ 59 w 218"/>
              <a:gd name="T35" fmla="*/ 152 h 218"/>
              <a:gd name="T36" fmla="*/ 27 w 218"/>
              <a:gd name="T37" fmla="*/ 156 h 218"/>
              <a:gd name="T38" fmla="*/ 43 w 218"/>
              <a:gd name="T39" fmla="*/ 175 h 218"/>
              <a:gd name="T40" fmla="*/ 69 w 218"/>
              <a:gd name="T41" fmla="*/ 173 h 218"/>
              <a:gd name="T42" fmla="*/ 78 w 218"/>
              <a:gd name="T43" fmla="*/ 198 h 218"/>
              <a:gd name="T44" fmla="*/ 103 w 218"/>
              <a:gd name="T45" fmla="*/ 198 h 218"/>
              <a:gd name="T46" fmla="*/ 73 w 218"/>
              <a:gd name="T47" fmla="*/ 157 h 218"/>
              <a:gd name="T48" fmla="*/ 103 w 218"/>
              <a:gd name="T49" fmla="*/ 198 h 218"/>
              <a:gd name="T50" fmla="*/ 69 w 218"/>
              <a:gd name="T51" fmla="*/ 147 h 218"/>
              <a:gd name="T52" fmla="*/ 103 w 218"/>
              <a:gd name="T53" fmla="*/ 113 h 218"/>
              <a:gd name="T54" fmla="*/ 103 w 218"/>
              <a:gd name="T55" fmla="*/ 104 h 218"/>
              <a:gd name="T56" fmla="*/ 69 w 218"/>
              <a:gd name="T57" fmla="*/ 70 h 218"/>
              <a:gd name="T58" fmla="*/ 103 w 218"/>
              <a:gd name="T59" fmla="*/ 104 h 218"/>
              <a:gd name="T60" fmla="*/ 73 w 218"/>
              <a:gd name="T61" fmla="*/ 59 h 218"/>
              <a:gd name="T62" fmla="*/ 103 w 218"/>
              <a:gd name="T63" fmla="*/ 18 h 218"/>
              <a:gd name="T64" fmla="*/ 166 w 218"/>
              <a:gd name="T65" fmla="*/ 104 h 218"/>
              <a:gd name="T66" fmla="*/ 173 w 218"/>
              <a:gd name="T67" fmla="*/ 57 h 218"/>
              <a:gd name="T68" fmla="*/ 202 w 218"/>
              <a:gd name="T69" fmla="*/ 89 h 218"/>
              <a:gd name="T70" fmla="*/ 168 w 218"/>
              <a:gd name="T71" fmla="*/ 48 h 218"/>
              <a:gd name="T72" fmla="*/ 134 w 218"/>
              <a:gd name="T73" fmla="*/ 23 h 218"/>
              <a:gd name="T74" fmla="*/ 166 w 218"/>
              <a:gd name="T75" fmla="*/ 32 h 218"/>
              <a:gd name="T76" fmla="*/ 121 w 218"/>
              <a:gd name="T77" fmla="*/ 25 h 218"/>
              <a:gd name="T78" fmla="*/ 130 w 218"/>
              <a:gd name="T79" fmla="*/ 64 h 218"/>
              <a:gd name="T80" fmla="*/ 114 w 218"/>
              <a:gd name="T81" fmla="*/ 77 h 218"/>
              <a:gd name="T82" fmla="*/ 155 w 218"/>
              <a:gd name="T83" fmla="*/ 86 h 218"/>
              <a:gd name="T84" fmla="*/ 114 w 218"/>
              <a:gd name="T85" fmla="*/ 77 h 218"/>
              <a:gd name="T86" fmla="*/ 157 w 218"/>
              <a:gd name="T87" fmla="*/ 113 h 218"/>
              <a:gd name="T88" fmla="*/ 114 w 218"/>
              <a:gd name="T89" fmla="*/ 141 h 218"/>
              <a:gd name="T90" fmla="*/ 114 w 218"/>
              <a:gd name="T91" fmla="*/ 198 h 218"/>
              <a:gd name="T92" fmla="*/ 146 w 218"/>
              <a:gd name="T93" fmla="*/ 157 h 218"/>
              <a:gd name="T94" fmla="*/ 114 w 218"/>
              <a:gd name="T95" fmla="*/ 198 h 218"/>
              <a:gd name="T96" fmla="*/ 148 w 218"/>
              <a:gd name="T97" fmla="*/ 173 h 218"/>
              <a:gd name="T98" fmla="*/ 177 w 218"/>
              <a:gd name="T99" fmla="*/ 175 h 218"/>
              <a:gd name="T100" fmla="*/ 127 w 218"/>
              <a:gd name="T101" fmla="*/ 202 h 218"/>
              <a:gd name="T102" fmla="*/ 159 w 218"/>
              <a:gd name="T103" fmla="*/ 152 h 218"/>
              <a:gd name="T104" fmla="*/ 203 w 218"/>
              <a:gd name="T105" fmla="*/ 113 h 218"/>
              <a:gd name="T106" fmla="*/ 184 w 218"/>
              <a:gd name="T107" fmla="*/ 16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8" h="218">
                <a:moveTo>
                  <a:pt x="109" y="0"/>
                </a:moveTo>
                <a:lnTo>
                  <a:pt x="109" y="0"/>
                </a:lnTo>
                <a:lnTo>
                  <a:pt x="98" y="0"/>
                </a:lnTo>
                <a:lnTo>
                  <a:pt x="87" y="2"/>
                </a:lnTo>
                <a:lnTo>
                  <a:pt x="77" y="4"/>
                </a:lnTo>
                <a:lnTo>
                  <a:pt x="66" y="7"/>
                </a:lnTo>
                <a:lnTo>
                  <a:pt x="48" y="18"/>
                </a:lnTo>
                <a:lnTo>
                  <a:pt x="32" y="30"/>
                </a:lnTo>
                <a:lnTo>
                  <a:pt x="19" y="46"/>
                </a:lnTo>
                <a:lnTo>
                  <a:pt x="9" y="66"/>
                </a:lnTo>
                <a:lnTo>
                  <a:pt x="5" y="75"/>
                </a:lnTo>
                <a:lnTo>
                  <a:pt x="2" y="86"/>
                </a:lnTo>
                <a:lnTo>
                  <a:pt x="2" y="97"/>
                </a:lnTo>
                <a:lnTo>
                  <a:pt x="0" y="109"/>
                </a:lnTo>
                <a:lnTo>
                  <a:pt x="0" y="109"/>
                </a:lnTo>
                <a:lnTo>
                  <a:pt x="2" y="120"/>
                </a:lnTo>
                <a:lnTo>
                  <a:pt x="2" y="130"/>
                </a:lnTo>
                <a:lnTo>
                  <a:pt x="5" y="141"/>
                </a:lnTo>
                <a:lnTo>
                  <a:pt x="9" y="150"/>
                </a:lnTo>
                <a:lnTo>
                  <a:pt x="19" y="170"/>
                </a:lnTo>
                <a:lnTo>
                  <a:pt x="32" y="186"/>
                </a:lnTo>
                <a:lnTo>
                  <a:pt x="48" y="198"/>
                </a:lnTo>
                <a:lnTo>
                  <a:pt x="66" y="209"/>
                </a:lnTo>
                <a:lnTo>
                  <a:pt x="77" y="213"/>
                </a:lnTo>
                <a:lnTo>
                  <a:pt x="87" y="214"/>
                </a:lnTo>
                <a:lnTo>
                  <a:pt x="98" y="216"/>
                </a:lnTo>
                <a:lnTo>
                  <a:pt x="109" y="218"/>
                </a:lnTo>
                <a:lnTo>
                  <a:pt x="109" y="218"/>
                </a:lnTo>
                <a:lnTo>
                  <a:pt x="119" y="216"/>
                </a:lnTo>
                <a:lnTo>
                  <a:pt x="132" y="214"/>
                </a:lnTo>
                <a:lnTo>
                  <a:pt x="141" y="213"/>
                </a:lnTo>
                <a:lnTo>
                  <a:pt x="152" y="209"/>
                </a:lnTo>
                <a:lnTo>
                  <a:pt x="169" y="198"/>
                </a:lnTo>
                <a:lnTo>
                  <a:pt x="186" y="186"/>
                </a:lnTo>
                <a:lnTo>
                  <a:pt x="200" y="170"/>
                </a:lnTo>
                <a:lnTo>
                  <a:pt x="209" y="150"/>
                </a:lnTo>
                <a:lnTo>
                  <a:pt x="214" y="141"/>
                </a:lnTo>
                <a:lnTo>
                  <a:pt x="216" y="130"/>
                </a:lnTo>
                <a:lnTo>
                  <a:pt x="218" y="120"/>
                </a:lnTo>
                <a:lnTo>
                  <a:pt x="218" y="109"/>
                </a:lnTo>
                <a:lnTo>
                  <a:pt x="218" y="109"/>
                </a:lnTo>
                <a:lnTo>
                  <a:pt x="218" y="97"/>
                </a:lnTo>
                <a:lnTo>
                  <a:pt x="216" y="86"/>
                </a:lnTo>
                <a:lnTo>
                  <a:pt x="214" y="75"/>
                </a:lnTo>
                <a:lnTo>
                  <a:pt x="209" y="66"/>
                </a:lnTo>
                <a:lnTo>
                  <a:pt x="200" y="46"/>
                </a:lnTo>
                <a:lnTo>
                  <a:pt x="186" y="30"/>
                </a:lnTo>
                <a:lnTo>
                  <a:pt x="169" y="18"/>
                </a:lnTo>
                <a:lnTo>
                  <a:pt x="152" y="7"/>
                </a:lnTo>
                <a:lnTo>
                  <a:pt x="141" y="4"/>
                </a:lnTo>
                <a:lnTo>
                  <a:pt x="132" y="2"/>
                </a:lnTo>
                <a:lnTo>
                  <a:pt x="119" y="0"/>
                </a:lnTo>
                <a:lnTo>
                  <a:pt x="109" y="0"/>
                </a:lnTo>
                <a:lnTo>
                  <a:pt x="109" y="0"/>
                </a:lnTo>
                <a:close/>
                <a:moveTo>
                  <a:pt x="93" y="16"/>
                </a:moveTo>
                <a:lnTo>
                  <a:pt x="93" y="16"/>
                </a:lnTo>
                <a:lnTo>
                  <a:pt x="85" y="23"/>
                </a:lnTo>
                <a:lnTo>
                  <a:pt x="77" y="32"/>
                </a:lnTo>
                <a:lnTo>
                  <a:pt x="69" y="43"/>
                </a:lnTo>
                <a:lnTo>
                  <a:pt x="62" y="55"/>
                </a:lnTo>
                <a:lnTo>
                  <a:pt x="62" y="55"/>
                </a:lnTo>
                <a:lnTo>
                  <a:pt x="50" y="48"/>
                </a:lnTo>
                <a:lnTo>
                  <a:pt x="43" y="41"/>
                </a:lnTo>
                <a:lnTo>
                  <a:pt x="43" y="41"/>
                </a:lnTo>
                <a:lnTo>
                  <a:pt x="53" y="32"/>
                </a:lnTo>
                <a:lnTo>
                  <a:pt x="66" y="25"/>
                </a:lnTo>
                <a:lnTo>
                  <a:pt x="78" y="20"/>
                </a:lnTo>
                <a:lnTo>
                  <a:pt x="93" y="16"/>
                </a:lnTo>
                <a:lnTo>
                  <a:pt x="93" y="16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44" y="57"/>
                </a:lnTo>
                <a:lnTo>
                  <a:pt x="59" y="64"/>
                </a:lnTo>
                <a:lnTo>
                  <a:pt x="59" y="64"/>
                </a:lnTo>
                <a:lnTo>
                  <a:pt x="53" y="84"/>
                </a:lnTo>
                <a:lnTo>
                  <a:pt x="52" y="104"/>
                </a:lnTo>
                <a:lnTo>
                  <a:pt x="52" y="104"/>
                </a:lnTo>
                <a:lnTo>
                  <a:pt x="14" y="104"/>
                </a:lnTo>
                <a:lnTo>
                  <a:pt x="14" y="104"/>
                </a:lnTo>
                <a:lnTo>
                  <a:pt x="16" y="89"/>
                </a:lnTo>
                <a:lnTo>
                  <a:pt x="21" y="75"/>
                </a:lnTo>
                <a:lnTo>
                  <a:pt x="27" y="61"/>
                </a:lnTo>
                <a:lnTo>
                  <a:pt x="35" y="50"/>
                </a:lnTo>
                <a:lnTo>
                  <a:pt x="35" y="50"/>
                </a:lnTo>
                <a:close/>
                <a:moveTo>
                  <a:pt x="14" y="113"/>
                </a:moveTo>
                <a:lnTo>
                  <a:pt x="14" y="113"/>
                </a:lnTo>
                <a:lnTo>
                  <a:pt x="52" y="113"/>
                </a:lnTo>
                <a:lnTo>
                  <a:pt x="52" y="113"/>
                </a:lnTo>
                <a:lnTo>
                  <a:pt x="53" y="132"/>
                </a:lnTo>
                <a:lnTo>
                  <a:pt x="59" y="152"/>
                </a:lnTo>
                <a:lnTo>
                  <a:pt x="59" y="152"/>
                </a:lnTo>
                <a:lnTo>
                  <a:pt x="44" y="159"/>
                </a:lnTo>
                <a:lnTo>
                  <a:pt x="35" y="168"/>
                </a:lnTo>
                <a:lnTo>
                  <a:pt x="35" y="168"/>
                </a:lnTo>
                <a:lnTo>
                  <a:pt x="27" y="156"/>
                </a:lnTo>
                <a:lnTo>
                  <a:pt x="21" y="141"/>
                </a:lnTo>
                <a:lnTo>
                  <a:pt x="16" y="129"/>
                </a:lnTo>
                <a:lnTo>
                  <a:pt x="14" y="113"/>
                </a:lnTo>
                <a:lnTo>
                  <a:pt x="14" y="113"/>
                </a:lnTo>
                <a:close/>
                <a:moveTo>
                  <a:pt x="43" y="175"/>
                </a:moveTo>
                <a:lnTo>
                  <a:pt x="43" y="175"/>
                </a:lnTo>
                <a:lnTo>
                  <a:pt x="50" y="168"/>
                </a:lnTo>
                <a:lnTo>
                  <a:pt x="62" y="161"/>
                </a:lnTo>
                <a:lnTo>
                  <a:pt x="62" y="161"/>
                </a:lnTo>
                <a:lnTo>
                  <a:pt x="69" y="173"/>
                </a:lnTo>
                <a:lnTo>
                  <a:pt x="77" y="184"/>
                </a:lnTo>
                <a:lnTo>
                  <a:pt x="85" y="193"/>
                </a:lnTo>
                <a:lnTo>
                  <a:pt x="93" y="202"/>
                </a:lnTo>
                <a:lnTo>
                  <a:pt x="93" y="202"/>
                </a:lnTo>
                <a:lnTo>
                  <a:pt x="78" y="198"/>
                </a:lnTo>
                <a:lnTo>
                  <a:pt x="66" y="191"/>
                </a:lnTo>
                <a:lnTo>
                  <a:pt x="53" y="184"/>
                </a:lnTo>
                <a:lnTo>
                  <a:pt x="43" y="175"/>
                </a:lnTo>
                <a:lnTo>
                  <a:pt x="43" y="175"/>
                </a:lnTo>
                <a:close/>
                <a:moveTo>
                  <a:pt x="103" y="198"/>
                </a:moveTo>
                <a:lnTo>
                  <a:pt x="103" y="198"/>
                </a:lnTo>
                <a:lnTo>
                  <a:pt x="96" y="191"/>
                </a:lnTo>
                <a:lnTo>
                  <a:pt x="89" y="182"/>
                </a:lnTo>
                <a:lnTo>
                  <a:pt x="80" y="172"/>
                </a:lnTo>
                <a:lnTo>
                  <a:pt x="73" y="157"/>
                </a:lnTo>
                <a:lnTo>
                  <a:pt x="73" y="157"/>
                </a:lnTo>
                <a:lnTo>
                  <a:pt x="87" y="152"/>
                </a:lnTo>
                <a:lnTo>
                  <a:pt x="103" y="150"/>
                </a:lnTo>
                <a:lnTo>
                  <a:pt x="103" y="150"/>
                </a:lnTo>
                <a:lnTo>
                  <a:pt x="103" y="198"/>
                </a:lnTo>
                <a:lnTo>
                  <a:pt x="103" y="198"/>
                </a:lnTo>
                <a:close/>
                <a:moveTo>
                  <a:pt x="103" y="141"/>
                </a:moveTo>
                <a:lnTo>
                  <a:pt x="103" y="141"/>
                </a:lnTo>
                <a:lnTo>
                  <a:pt x="85" y="143"/>
                </a:lnTo>
                <a:lnTo>
                  <a:pt x="69" y="147"/>
                </a:lnTo>
                <a:lnTo>
                  <a:pt x="69" y="147"/>
                </a:lnTo>
                <a:lnTo>
                  <a:pt x="64" y="130"/>
                </a:lnTo>
                <a:lnTo>
                  <a:pt x="62" y="113"/>
                </a:lnTo>
                <a:lnTo>
                  <a:pt x="62" y="113"/>
                </a:lnTo>
                <a:lnTo>
                  <a:pt x="103" y="113"/>
                </a:lnTo>
                <a:lnTo>
                  <a:pt x="103" y="113"/>
                </a:lnTo>
                <a:lnTo>
                  <a:pt x="103" y="141"/>
                </a:lnTo>
                <a:lnTo>
                  <a:pt x="103" y="141"/>
                </a:lnTo>
                <a:close/>
                <a:moveTo>
                  <a:pt x="103" y="104"/>
                </a:moveTo>
                <a:lnTo>
                  <a:pt x="103" y="104"/>
                </a:lnTo>
                <a:lnTo>
                  <a:pt x="62" y="104"/>
                </a:lnTo>
                <a:lnTo>
                  <a:pt x="62" y="104"/>
                </a:lnTo>
                <a:lnTo>
                  <a:pt x="64" y="86"/>
                </a:lnTo>
                <a:lnTo>
                  <a:pt x="69" y="70"/>
                </a:lnTo>
                <a:lnTo>
                  <a:pt x="69" y="70"/>
                </a:lnTo>
                <a:lnTo>
                  <a:pt x="85" y="73"/>
                </a:lnTo>
                <a:lnTo>
                  <a:pt x="103" y="77"/>
                </a:lnTo>
                <a:lnTo>
                  <a:pt x="103" y="77"/>
                </a:lnTo>
                <a:lnTo>
                  <a:pt x="103" y="104"/>
                </a:lnTo>
                <a:lnTo>
                  <a:pt x="103" y="104"/>
                </a:lnTo>
                <a:close/>
                <a:moveTo>
                  <a:pt x="103" y="66"/>
                </a:moveTo>
                <a:lnTo>
                  <a:pt x="103" y="66"/>
                </a:lnTo>
                <a:lnTo>
                  <a:pt x="87" y="64"/>
                </a:lnTo>
                <a:lnTo>
                  <a:pt x="73" y="59"/>
                </a:lnTo>
                <a:lnTo>
                  <a:pt x="73" y="59"/>
                </a:lnTo>
                <a:lnTo>
                  <a:pt x="80" y="46"/>
                </a:lnTo>
                <a:lnTo>
                  <a:pt x="89" y="34"/>
                </a:lnTo>
                <a:lnTo>
                  <a:pt x="96" y="25"/>
                </a:lnTo>
                <a:lnTo>
                  <a:pt x="103" y="18"/>
                </a:lnTo>
                <a:lnTo>
                  <a:pt x="103" y="18"/>
                </a:lnTo>
                <a:lnTo>
                  <a:pt x="103" y="66"/>
                </a:lnTo>
                <a:lnTo>
                  <a:pt x="103" y="66"/>
                </a:lnTo>
                <a:close/>
                <a:moveTo>
                  <a:pt x="203" y="104"/>
                </a:moveTo>
                <a:lnTo>
                  <a:pt x="203" y="104"/>
                </a:lnTo>
                <a:lnTo>
                  <a:pt x="166" y="104"/>
                </a:lnTo>
                <a:lnTo>
                  <a:pt x="166" y="104"/>
                </a:lnTo>
                <a:lnTo>
                  <a:pt x="164" y="84"/>
                </a:lnTo>
                <a:lnTo>
                  <a:pt x="159" y="64"/>
                </a:lnTo>
                <a:lnTo>
                  <a:pt x="159" y="64"/>
                </a:lnTo>
                <a:lnTo>
                  <a:pt x="173" y="57"/>
                </a:lnTo>
                <a:lnTo>
                  <a:pt x="184" y="50"/>
                </a:lnTo>
                <a:lnTo>
                  <a:pt x="184" y="50"/>
                </a:lnTo>
                <a:lnTo>
                  <a:pt x="191" y="61"/>
                </a:lnTo>
                <a:lnTo>
                  <a:pt x="198" y="75"/>
                </a:lnTo>
                <a:lnTo>
                  <a:pt x="202" y="89"/>
                </a:lnTo>
                <a:lnTo>
                  <a:pt x="203" y="104"/>
                </a:lnTo>
                <a:lnTo>
                  <a:pt x="203" y="104"/>
                </a:lnTo>
                <a:close/>
                <a:moveTo>
                  <a:pt x="177" y="41"/>
                </a:moveTo>
                <a:lnTo>
                  <a:pt x="177" y="41"/>
                </a:lnTo>
                <a:lnTo>
                  <a:pt x="168" y="48"/>
                </a:lnTo>
                <a:lnTo>
                  <a:pt x="155" y="55"/>
                </a:lnTo>
                <a:lnTo>
                  <a:pt x="155" y="55"/>
                </a:lnTo>
                <a:lnTo>
                  <a:pt x="148" y="43"/>
                </a:lnTo>
                <a:lnTo>
                  <a:pt x="141" y="32"/>
                </a:lnTo>
                <a:lnTo>
                  <a:pt x="134" y="23"/>
                </a:lnTo>
                <a:lnTo>
                  <a:pt x="127" y="16"/>
                </a:lnTo>
                <a:lnTo>
                  <a:pt x="127" y="16"/>
                </a:lnTo>
                <a:lnTo>
                  <a:pt x="139" y="20"/>
                </a:lnTo>
                <a:lnTo>
                  <a:pt x="153" y="25"/>
                </a:lnTo>
                <a:lnTo>
                  <a:pt x="166" y="32"/>
                </a:lnTo>
                <a:lnTo>
                  <a:pt x="177" y="41"/>
                </a:lnTo>
                <a:lnTo>
                  <a:pt x="177" y="41"/>
                </a:lnTo>
                <a:close/>
                <a:moveTo>
                  <a:pt x="114" y="18"/>
                </a:moveTo>
                <a:lnTo>
                  <a:pt x="114" y="18"/>
                </a:lnTo>
                <a:lnTo>
                  <a:pt x="121" y="25"/>
                </a:lnTo>
                <a:lnTo>
                  <a:pt x="130" y="34"/>
                </a:lnTo>
                <a:lnTo>
                  <a:pt x="137" y="46"/>
                </a:lnTo>
                <a:lnTo>
                  <a:pt x="146" y="59"/>
                </a:lnTo>
                <a:lnTo>
                  <a:pt x="146" y="59"/>
                </a:lnTo>
                <a:lnTo>
                  <a:pt x="130" y="64"/>
                </a:lnTo>
                <a:lnTo>
                  <a:pt x="114" y="66"/>
                </a:lnTo>
                <a:lnTo>
                  <a:pt x="114" y="66"/>
                </a:lnTo>
                <a:lnTo>
                  <a:pt x="114" y="18"/>
                </a:lnTo>
                <a:lnTo>
                  <a:pt x="114" y="18"/>
                </a:lnTo>
                <a:close/>
                <a:moveTo>
                  <a:pt x="114" y="77"/>
                </a:moveTo>
                <a:lnTo>
                  <a:pt x="114" y="77"/>
                </a:lnTo>
                <a:lnTo>
                  <a:pt x="132" y="73"/>
                </a:lnTo>
                <a:lnTo>
                  <a:pt x="150" y="70"/>
                </a:lnTo>
                <a:lnTo>
                  <a:pt x="150" y="70"/>
                </a:lnTo>
                <a:lnTo>
                  <a:pt x="155" y="86"/>
                </a:lnTo>
                <a:lnTo>
                  <a:pt x="157" y="104"/>
                </a:lnTo>
                <a:lnTo>
                  <a:pt x="157" y="104"/>
                </a:lnTo>
                <a:lnTo>
                  <a:pt x="114" y="104"/>
                </a:lnTo>
                <a:lnTo>
                  <a:pt x="114" y="104"/>
                </a:lnTo>
                <a:lnTo>
                  <a:pt x="114" y="77"/>
                </a:lnTo>
                <a:lnTo>
                  <a:pt x="114" y="77"/>
                </a:lnTo>
                <a:close/>
                <a:moveTo>
                  <a:pt x="114" y="113"/>
                </a:moveTo>
                <a:lnTo>
                  <a:pt x="114" y="113"/>
                </a:lnTo>
                <a:lnTo>
                  <a:pt x="157" y="113"/>
                </a:lnTo>
                <a:lnTo>
                  <a:pt x="157" y="113"/>
                </a:lnTo>
                <a:lnTo>
                  <a:pt x="155" y="130"/>
                </a:lnTo>
                <a:lnTo>
                  <a:pt x="150" y="147"/>
                </a:lnTo>
                <a:lnTo>
                  <a:pt x="150" y="147"/>
                </a:lnTo>
                <a:lnTo>
                  <a:pt x="132" y="143"/>
                </a:lnTo>
                <a:lnTo>
                  <a:pt x="114" y="141"/>
                </a:lnTo>
                <a:lnTo>
                  <a:pt x="114" y="141"/>
                </a:lnTo>
                <a:lnTo>
                  <a:pt x="114" y="113"/>
                </a:lnTo>
                <a:lnTo>
                  <a:pt x="114" y="113"/>
                </a:lnTo>
                <a:close/>
                <a:moveTo>
                  <a:pt x="114" y="198"/>
                </a:moveTo>
                <a:lnTo>
                  <a:pt x="114" y="198"/>
                </a:lnTo>
                <a:lnTo>
                  <a:pt x="114" y="150"/>
                </a:lnTo>
                <a:lnTo>
                  <a:pt x="114" y="150"/>
                </a:lnTo>
                <a:lnTo>
                  <a:pt x="130" y="152"/>
                </a:lnTo>
                <a:lnTo>
                  <a:pt x="146" y="157"/>
                </a:lnTo>
                <a:lnTo>
                  <a:pt x="146" y="157"/>
                </a:lnTo>
                <a:lnTo>
                  <a:pt x="137" y="172"/>
                </a:lnTo>
                <a:lnTo>
                  <a:pt x="130" y="182"/>
                </a:lnTo>
                <a:lnTo>
                  <a:pt x="121" y="191"/>
                </a:lnTo>
                <a:lnTo>
                  <a:pt x="114" y="198"/>
                </a:lnTo>
                <a:lnTo>
                  <a:pt x="114" y="198"/>
                </a:lnTo>
                <a:close/>
                <a:moveTo>
                  <a:pt x="127" y="202"/>
                </a:moveTo>
                <a:lnTo>
                  <a:pt x="127" y="202"/>
                </a:lnTo>
                <a:lnTo>
                  <a:pt x="134" y="193"/>
                </a:lnTo>
                <a:lnTo>
                  <a:pt x="141" y="184"/>
                </a:lnTo>
                <a:lnTo>
                  <a:pt x="148" y="173"/>
                </a:lnTo>
                <a:lnTo>
                  <a:pt x="155" y="161"/>
                </a:lnTo>
                <a:lnTo>
                  <a:pt x="155" y="161"/>
                </a:lnTo>
                <a:lnTo>
                  <a:pt x="168" y="168"/>
                </a:lnTo>
                <a:lnTo>
                  <a:pt x="177" y="175"/>
                </a:lnTo>
                <a:lnTo>
                  <a:pt x="177" y="175"/>
                </a:lnTo>
                <a:lnTo>
                  <a:pt x="166" y="184"/>
                </a:lnTo>
                <a:lnTo>
                  <a:pt x="153" y="191"/>
                </a:lnTo>
                <a:lnTo>
                  <a:pt x="139" y="198"/>
                </a:lnTo>
                <a:lnTo>
                  <a:pt x="127" y="202"/>
                </a:lnTo>
                <a:lnTo>
                  <a:pt x="127" y="202"/>
                </a:lnTo>
                <a:close/>
                <a:moveTo>
                  <a:pt x="184" y="168"/>
                </a:moveTo>
                <a:lnTo>
                  <a:pt x="184" y="168"/>
                </a:lnTo>
                <a:lnTo>
                  <a:pt x="173" y="159"/>
                </a:lnTo>
                <a:lnTo>
                  <a:pt x="159" y="152"/>
                </a:lnTo>
                <a:lnTo>
                  <a:pt x="159" y="152"/>
                </a:lnTo>
                <a:lnTo>
                  <a:pt x="164" y="132"/>
                </a:lnTo>
                <a:lnTo>
                  <a:pt x="166" y="113"/>
                </a:lnTo>
                <a:lnTo>
                  <a:pt x="166" y="113"/>
                </a:lnTo>
                <a:lnTo>
                  <a:pt x="203" y="113"/>
                </a:lnTo>
                <a:lnTo>
                  <a:pt x="203" y="113"/>
                </a:lnTo>
                <a:lnTo>
                  <a:pt x="202" y="129"/>
                </a:lnTo>
                <a:lnTo>
                  <a:pt x="198" y="141"/>
                </a:lnTo>
                <a:lnTo>
                  <a:pt x="191" y="156"/>
                </a:lnTo>
                <a:lnTo>
                  <a:pt x="184" y="168"/>
                </a:lnTo>
                <a:lnTo>
                  <a:pt x="184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solidFill>
                <a:schemeClr val="accent5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13" name="자유형 13">
            <a:extLst>
              <a:ext uri="{FF2B5EF4-FFF2-40B4-BE49-F238E27FC236}">
                <a16:creationId xmlns:a16="http://schemas.microsoft.com/office/drawing/2014/main" id="{35F9517B-D18F-4CF3-8D4E-B95C9990106A}"/>
              </a:ext>
            </a:extLst>
          </p:cNvPr>
          <p:cNvSpPr/>
          <p:nvPr/>
        </p:nvSpPr>
        <p:spPr>
          <a:xfrm rot="16200000">
            <a:off x="3565231" y="4902855"/>
            <a:ext cx="1199951" cy="1703116"/>
          </a:xfrm>
          <a:custGeom>
            <a:avLst/>
            <a:gdLst>
              <a:gd name="connsiteX0" fmla="*/ 0 w 987643"/>
              <a:gd name="connsiteY0" fmla="*/ 756084 h 1512168"/>
              <a:gd name="connsiteX1" fmla="*/ 378042 w 987643"/>
              <a:gd name="connsiteY1" fmla="*/ 0 h 1512168"/>
              <a:gd name="connsiteX2" fmla="*/ 987643 w 987643"/>
              <a:gd name="connsiteY2" fmla="*/ 0 h 1512168"/>
              <a:gd name="connsiteX3" fmla="*/ 609601 w 987643"/>
              <a:gd name="connsiteY3" fmla="*/ 756084 h 1512168"/>
              <a:gd name="connsiteX4" fmla="*/ 987643 w 987643"/>
              <a:gd name="connsiteY4" fmla="*/ 1512168 h 1512168"/>
              <a:gd name="connsiteX5" fmla="*/ 378042 w 987643"/>
              <a:gd name="connsiteY5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643" h="1512168">
                <a:moveTo>
                  <a:pt x="0" y="756084"/>
                </a:moveTo>
                <a:lnTo>
                  <a:pt x="378042" y="0"/>
                </a:lnTo>
                <a:lnTo>
                  <a:pt x="987643" y="0"/>
                </a:lnTo>
                <a:lnTo>
                  <a:pt x="609601" y="756084"/>
                </a:lnTo>
                <a:lnTo>
                  <a:pt x="987643" y="1512168"/>
                </a:lnTo>
                <a:lnTo>
                  <a:pt x="378042" y="1512168"/>
                </a:lnTo>
                <a:close/>
              </a:path>
            </a:pathLst>
          </a:custGeom>
          <a:solidFill>
            <a:srgbClr val="82C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314" name="자유형 14">
            <a:extLst>
              <a:ext uri="{FF2B5EF4-FFF2-40B4-BE49-F238E27FC236}">
                <a16:creationId xmlns:a16="http://schemas.microsoft.com/office/drawing/2014/main" id="{1C393C72-D5CD-48FF-B07C-13FCBEEDCDF5}"/>
              </a:ext>
            </a:extLst>
          </p:cNvPr>
          <p:cNvSpPr/>
          <p:nvPr/>
        </p:nvSpPr>
        <p:spPr>
          <a:xfrm rot="5400000">
            <a:off x="3565230" y="4451131"/>
            <a:ext cx="1199951" cy="1703117"/>
          </a:xfrm>
          <a:custGeom>
            <a:avLst/>
            <a:gdLst>
              <a:gd name="connsiteX0" fmla="*/ 0 w 987643"/>
              <a:gd name="connsiteY0" fmla="*/ 756084 h 1512168"/>
              <a:gd name="connsiteX1" fmla="*/ 378042 w 987643"/>
              <a:gd name="connsiteY1" fmla="*/ 0 h 1512168"/>
              <a:gd name="connsiteX2" fmla="*/ 987643 w 987643"/>
              <a:gd name="connsiteY2" fmla="*/ 0 h 1512168"/>
              <a:gd name="connsiteX3" fmla="*/ 609601 w 987643"/>
              <a:gd name="connsiteY3" fmla="*/ 756084 h 1512168"/>
              <a:gd name="connsiteX4" fmla="*/ 987643 w 987643"/>
              <a:gd name="connsiteY4" fmla="*/ 1512168 h 1512168"/>
              <a:gd name="connsiteX5" fmla="*/ 378042 w 987643"/>
              <a:gd name="connsiteY5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643" h="1512168">
                <a:moveTo>
                  <a:pt x="0" y="756084"/>
                </a:moveTo>
                <a:lnTo>
                  <a:pt x="378042" y="0"/>
                </a:lnTo>
                <a:lnTo>
                  <a:pt x="987643" y="0"/>
                </a:lnTo>
                <a:lnTo>
                  <a:pt x="609601" y="756084"/>
                </a:lnTo>
                <a:lnTo>
                  <a:pt x="987643" y="1512168"/>
                </a:lnTo>
                <a:lnTo>
                  <a:pt x="378042" y="1512168"/>
                </a:lnTo>
                <a:close/>
              </a:path>
            </a:pathLst>
          </a:custGeom>
          <a:solidFill>
            <a:srgbClr val="ADD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316" name="Text Box 8">
            <a:extLst>
              <a:ext uri="{FF2B5EF4-FFF2-40B4-BE49-F238E27FC236}">
                <a16:creationId xmlns:a16="http://schemas.microsoft.com/office/drawing/2014/main" id="{85D3D17A-A8B9-40D3-98B4-FCCA51628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120" y="4879956"/>
            <a:ext cx="878961" cy="51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800" b="1" dirty="0">
                <a:solidFill>
                  <a:srgbClr val="5CBC8E"/>
                </a:solidFill>
                <a:latin typeface="+mj-ea"/>
                <a:ea typeface="+mj-ea"/>
              </a:rPr>
              <a:t>02</a:t>
            </a:r>
            <a:endParaRPr lang="ko-KR" altLang="ko-KR" sz="2800" b="1" dirty="0">
              <a:solidFill>
                <a:srgbClr val="5CBC8E"/>
              </a:solidFill>
              <a:latin typeface="+mj-ea"/>
              <a:ea typeface="+mj-ea"/>
            </a:endParaRPr>
          </a:p>
        </p:txBody>
      </p:sp>
      <p:sp>
        <p:nvSpPr>
          <p:cNvPr id="317" name="Text Box 8">
            <a:extLst>
              <a:ext uri="{FF2B5EF4-FFF2-40B4-BE49-F238E27FC236}">
                <a16:creationId xmlns:a16="http://schemas.microsoft.com/office/drawing/2014/main" id="{C857D4F3-26DD-4F13-AE9B-72242A1EA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130" y="5778330"/>
            <a:ext cx="12298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제작 개발</a:t>
            </a:r>
            <a:endParaRPr lang="ko-KR" altLang="ko-KR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18" name="그룹 317">
            <a:extLst>
              <a:ext uri="{FF2B5EF4-FFF2-40B4-BE49-F238E27FC236}">
                <a16:creationId xmlns:a16="http://schemas.microsoft.com/office/drawing/2014/main" id="{A600BB88-DFDD-45BD-B6DE-1A473F0D20FC}"/>
              </a:ext>
            </a:extLst>
          </p:cNvPr>
          <p:cNvGrpSpPr/>
          <p:nvPr/>
        </p:nvGrpSpPr>
        <p:grpSpPr>
          <a:xfrm>
            <a:off x="6862542" y="5153096"/>
            <a:ext cx="1276671" cy="749568"/>
            <a:chOff x="5979285" y="2934927"/>
            <a:chExt cx="1276671" cy="749568"/>
          </a:xfrm>
        </p:grpSpPr>
        <p:sp>
          <p:nvSpPr>
            <p:cNvPr id="319" name="오각형 12">
              <a:extLst>
                <a:ext uri="{FF2B5EF4-FFF2-40B4-BE49-F238E27FC236}">
                  <a16:creationId xmlns:a16="http://schemas.microsoft.com/office/drawing/2014/main" id="{A667B014-33B6-4468-803D-FE5EFCEDE519}"/>
                </a:ext>
              </a:extLst>
            </p:cNvPr>
            <p:cNvSpPr/>
            <p:nvPr/>
          </p:nvSpPr>
          <p:spPr>
            <a:xfrm>
              <a:off x="5979285" y="2934927"/>
              <a:ext cx="1276671" cy="749568"/>
            </a:xfrm>
            <a:prstGeom prst="homePlate">
              <a:avLst/>
            </a:prstGeom>
            <a:solidFill>
              <a:srgbClr val="82C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+mj-ea"/>
                <a:ea typeface="+mj-ea"/>
              </a:endParaRPr>
            </a:p>
          </p:txBody>
        </p:sp>
        <p:grpSp>
          <p:nvGrpSpPr>
            <p:cNvPr id="320" name="그룹 319">
              <a:extLst>
                <a:ext uri="{FF2B5EF4-FFF2-40B4-BE49-F238E27FC236}">
                  <a16:creationId xmlns:a16="http://schemas.microsoft.com/office/drawing/2014/main" id="{8FBB5FEB-E3F6-41C1-8515-533F96066682}"/>
                </a:ext>
              </a:extLst>
            </p:cNvPr>
            <p:cNvGrpSpPr/>
            <p:nvPr/>
          </p:nvGrpSpPr>
          <p:grpSpPr>
            <a:xfrm>
              <a:off x="6549548" y="3151353"/>
              <a:ext cx="468902" cy="316715"/>
              <a:chOff x="6549548" y="3151353"/>
              <a:chExt cx="468902" cy="316715"/>
            </a:xfrm>
          </p:grpSpPr>
          <p:sp>
            <p:nvSpPr>
              <p:cNvPr id="321" name="Freeform 575">
                <a:extLst>
                  <a:ext uri="{FF2B5EF4-FFF2-40B4-BE49-F238E27FC236}">
                    <a16:creationId xmlns:a16="http://schemas.microsoft.com/office/drawing/2014/main" id="{C77DACB2-DE44-4736-A7E6-FF11CE6963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49548" y="3151353"/>
                <a:ext cx="468902" cy="316715"/>
              </a:xfrm>
              <a:custGeom>
                <a:avLst/>
                <a:gdLst>
                  <a:gd name="T0" fmla="*/ 225 w 227"/>
                  <a:gd name="T1" fmla="*/ 29 h 156"/>
                  <a:gd name="T2" fmla="*/ 202 w 227"/>
                  <a:gd name="T3" fmla="*/ 13 h 156"/>
                  <a:gd name="T4" fmla="*/ 186 w 227"/>
                  <a:gd name="T5" fmla="*/ 20 h 156"/>
                  <a:gd name="T6" fmla="*/ 181 w 227"/>
                  <a:gd name="T7" fmla="*/ 15 h 156"/>
                  <a:gd name="T8" fmla="*/ 152 w 227"/>
                  <a:gd name="T9" fmla="*/ 6 h 156"/>
                  <a:gd name="T10" fmla="*/ 104 w 227"/>
                  <a:gd name="T11" fmla="*/ 0 h 156"/>
                  <a:gd name="T12" fmla="*/ 77 w 227"/>
                  <a:gd name="T13" fmla="*/ 2 h 156"/>
                  <a:gd name="T14" fmla="*/ 27 w 227"/>
                  <a:gd name="T15" fmla="*/ 15 h 156"/>
                  <a:gd name="T16" fmla="*/ 20 w 227"/>
                  <a:gd name="T17" fmla="*/ 24 h 156"/>
                  <a:gd name="T18" fmla="*/ 20 w 227"/>
                  <a:gd name="T19" fmla="*/ 70 h 156"/>
                  <a:gd name="T20" fmla="*/ 29 w 227"/>
                  <a:gd name="T21" fmla="*/ 91 h 156"/>
                  <a:gd name="T22" fmla="*/ 2 w 227"/>
                  <a:gd name="T23" fmla="*/ 109 h 156"/>
                  <a:gd name="T24" fmla="*/ 0 w 227"/>
                  <a:gd name="T25" fmla="*/ 122 h 156"/>
                  <a:gd name="T26" fmla="*/ 20 w 227"/>
                  <a:gd name="T27" fmla="*/ 142 h 156"/>
                  <a:gd name="T28" fmla="*/ 66 w 227"/>
                  <a:gd name="T29" fmla="*/ 154 h 156"/>
                  <a:gd name="T30" fmla="*/ 104 w 227"/>
                  <a:gd name="T31" fmla="*/ 156 h 156"/>
                  <a:gd name="T32" fmla="*/ 159 w 227"/>
                  <a:gd name="T33" fmla="*/ 150 h 156"/>
                  <a:gd name="T34" fmla="*/ 200 w 227"/>
                  <a:gd name="T35" fmla="*/ 134 h 156"/>
                  <a:gd name="T36" fmla="*/ 209 w 227"/>
                  <a:gd name="T37" fmla="*/ 118 h 156"/>
                  <a:gd name="T38" fmla="*/ 207 w 227"/>
                  <a:gd name="T39" fmla="*/ 109 h 156"/>
                  <a:gd name="T40" fmla="*/ 179 w 227"/>
                  <a:gd name="T41" fmla="*/ 91 h 156"/>
                  <a:gd name="T42" fmla="*/ 188 w 227"/>
                  <a:gd name="T43" fmla="*/ 61 h 156"/>
                  <a:gd name="T44" fmla="*/ 188 w 227"/>
                  <a:gd name="T45" fmla="*/ 59 h 156"/>
                  <a:gd name="T46" fmla="*/ 202 w 227"/>
                  <a:gd name="T47" fmla="*/ 65 h 156"/>
                  <a:gd name="T48" fmla="*/ 225 w 227"/>
                  <a:gd name="T49" fmla="*/ 49 h 156"/>
                  <a:gd name="T50" fmla="*/ 31 w 227"/>
                  <a:gd name="T51" fmla="*/ 25 h 156"/>
                  <a:gd name="T52" fmla="*/ 57 w 227"/>
                  <a:gd name="T53" fmla="*/ 16 h 156"/>
                  <a:gd name="T54" fmla="*/ 104 w 227"/>
                  <a:gd name="T55" fmla="*/ 13 h 156"/>
                  <a:gd name="T56" fmla="*/ 165 w 227"/>
                  <a:gd name="T57" fmla="*/ 22 h 156"/>
                  <a:gd name="T58" fmla="*/ 175 w 227"/>
                  <a:gd name="T59" fmla="*/ 61 h 156"/>
                  <a:gd name="T60" fmla="*/ 161 w 227"/>
                  <a:gd name="T61" fmla="*/ 95 h 156"/>
                  <a:gd name="T62" fmla="*/ 129 w 227"/>
                  <a:gd name="T63" fmla="*/ 111 h 156"/>
                  <a:gd name="T64" fmla="*/ 104 w 227"/>
                  <a:gd name="T65" fmla="*/ 115 h 156"/>
                  <a:gd name="T66" fmla="*/ 65 w 227"/>
                  <a:gd name="T67" fmla="*/ 108 h 156"/>
                  <a:gd name="T68" fmla="*/ 38 w 227"/>
                  <a:gd name="T69" fmla="*/ 84 h 156"/>
                  <a:gd name="T70" fmla="*/ 31 w 227"/>
                  <a:gd name="T71" fmla="*/ 61 h 156"/>
                  <a:gd name="T72" fmla="*/ 199 w 227"/>
                  <a:gd name="T73" fmla="*/ 118 h 156"/>
                  <a:gd name="T74" fmla="*/ 191 w 227"/>
                  <a:gd name="T75" fmla="*/ 127 h 156"/>
                  <a:gd name="T76" fmla="*/ 159 w 227"/>
                  <a:gd name="T77" fmla="*/ 140 h 156"/>
                  <a:gd name="T78" fmla="*/ 104 w 227"/>
                  <a:gd name="T79" fmla="*/ 145 h 156"/>
                  <a:gd name="T80" fmla="*/ 66 w 227"/>
                  <a:gd name="T81" fmla="*/ 142 h 156"/>
                  <a:gd name="T82" fmla="*/ 25 w 227"/>
                  <a:gd name="T83" fmla="*/ 131 h 156"/>
                  <a:gd name="T84" fmla="*/ 11 w 227"/>
                  <a:gd name="T85" fmla="*/ 118 h 156"/>
                  <a:gd name="T86" fmla="*/ 18 w 227"/>
                  <a:gd name="T87" fmla="*/ 109 h 156"/>
                  <a:gd name="T88" fmla="*/ 36 w 227"/>
                  <a:gd name="T89" fmla="*/ 100 h 156"/>
                  <a:gd name="T90" fmla="*/ 66 w 227"/>
                  <a:gd name="T91" fmla="*/ 120 h 156"/>
                  <a:gd name="T92" fmla="*/ 104 w 227"/>
                  <a:gd name="T93" fmla="*/ 125 h 156"/>
                  <a:gd name="T94" fmla="*/ 157 w 227"/>
                  <a:gd name="T95" fmla="*/ 111 h 156"/>
                  <a:gd name="T96" fmla="*/ 172 w 227"/>
                  <a:gd name="T97" fmla="*/ 100 h 156"/>
                  <a:gd name="T98" fmla="*/ 197 w 227"/>
                  <a:gd name="T99" fmla="*/ 113 h 156"/>
                  <a:gd name="T100" fmla="*/ 188 w 227"/>
                  <a:gd name="T101" fmla="*/ 40 h 156"/>
                  <a:gd name="T102" fmla="*/ 191 w 227"/>
                  <a:gd name="T103" fmla="*/ 29 h 156"/>
                  <a:gd name="T104" fmla="*/ 202 w 227"/>
                  <a:gd name="T105" fmla="*/ 25 h 156"/>
                  <a:gd name="T106" fmla="*/ 215 w 227"/>
                  <a:gd name="T107" fmla="*/ 34 h 156"/>
                  <a:gd name="T108" fmla="*/ 215 w 227"/>
                  <a:gd name="T109" fmla="*/ 45 h 156"/>
                  <a:gd name="T110" fmla="*/ 202 w 227"/>
                  <a:gd name="T111" fmla="*/ 52 h 156"/>
                  <a:gd name="T112" fmla="*/ 191 w 227"/>
                  <a:gd name="T113" fmla="*/ 49 h 156"/>
                  <a:gd name="T114" fmla="*/ 188 w 227"/>
                  <a:gd name="T115" fmla="*/ 4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7" h="156">
                    <a:moveTo>
                      <a:pt x="227" y="40"/>
                    </a:moveTo>
                    <a:lnTo>
                      <a:pt x="227" y="40"/>
                    </a:lnTo>
                    <a:lnTo>
                      <a:pt x="225" y="29"/>
                    </a:lnTo>
                    <a:lnTo>
                      <a:pt x="218" y="22"/>
                    </a:lnTo>
                    <a:lnTo>
                      <a:pt x="211" y="16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193" y="15"/>
                    </a:lnTo>
                    <a:lnTo>
                      <a:pt x="186" y="20"/>
                    </a:lnTo>
                    <a:lnTo>
                      <a:pt x="186" y="20"/>
                    </a:lnTo>
                    <a:lnTo>
                      <a:pt x="184" y="16"/>
                    </a:lnTo>
                    <a:lnTo>
                      <a:pt x="181" y="15"/>
                    </a:lnTo>
                    <a:lnTo>
                      <a:pt x="181" y="15"/>
                    </a:lnTo>
                    <a:lnTo>
                      <a:pt x="170" y="11"/>
                    </a:lnTo>
                    <a:lnTo>
                      <a:pt x="152" y="6"/>
                    </a:lnTo>
                    <a:lnTo>
                      <a:pt x="131" y="2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77" y="2"/>
                    </a:lnTo>
                    <a:lnTo>
                      <a:pt x="54" y="6"/>
                    </a:lnTo>
                    <a:lnTo>
                      <a:pt x="36" y="11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2" y="18"/>
                    </a:lnTo>
                    <a:lnTo>
                      <a:pt x="20" y="24"/>
                    </a:lnTo>
                    <a:lnTo>
                      <a:pt x="20" y="61"/>
                    </a:lnTo>
                    <a:lnTo>
                      <a:pt x="20" y="61"/>
                    </a:lnTo>
                    <a:lnTo>
                      <a:pt x="20" y="70"/>
                    </a:lnTo>
                    <a:lnTo>
                      <a:pt x="22" y="77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16" y="97"/>
                    </a:lnTo>
                    <a:lnTo>
                      <a:pt x="7" y="102"/>
                    </a:lnTo>
                    <a:lnTo>
                      <a:pt x="2" y="109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122"/>
                    </a:lnTo>
                    <a:lnTo>
                      <a:pt x="2" y="127"/>
                    </a:lnTo>
                    <a:lnTo>
                      <a:pt x="9" y="134"/>
                    </a:lnTo>
                    <a:lnTo>
                      <a:pt x="20" y="142"/>
                    </a:lnTo>
                    <a:lnTo>
                      <a:pt x="34" y="147"/>
                    </a:lnTo>
                    <a:lnTo>
                      <a:pt x="49" y="150"/>
                    </a:lnTo>
                    <a:lnTo>
                      <a:pt x="66" y="154"/>
                    </a:lnTo>
                    <a:lnTo>
                      <a:pt x="86" y="156"/>
                    </a:lnTo>
                    <a:lnTo>
                      <a:pt x="104" y="156"/>
                    </a:lnTo>
                    <a:lnTo>
                      <a:pt x="104" y="156"/>
                    </a:lnTo>
                    <a:lnTo>
                      <a:pt x="124" y="156"/>
                    </a:lnTo>
                    <a:lnTo>
                      <a:pt x="143" y="154"/>
                    </a:lnTo>
                    <a:lnTo>
                      <a:pt x="159" y="150"/>
                    </a:lnTo>
                    <a:lnTo>
                      <a:pt x="175" y="147"/>
                    </a:lnTo>
                    <a:lnTo>
                      <a:pt x="190" y="142"/>
                    </a:lnTo>
                    <a:lnTo>
                      <a:pt x="200" y="134"/>
                    </a:lnTo>
                    <a:lnTo>
                      <a:pt x="207" y="127"/>
                    </a:lnTo>
                    <a:lnTo>
                      <a:pt x="209" y="122"/>
                    </a:lnTo>
                    <a:lnTo>
                      <a:pt x="209" y="118"/>
                    </a:lnTo>
                    <a:lnTo>
                      <a:pt x="209" y="118"/>
                    </a:lnTo>
                    <a:lnTo>
                      <a:pt x="209" y="113"/>
                    </a:lnTo>
                    <a:lnTo>
                      <a:pt x="207" y="109"/>
                    </a:lnTo>
                    <a:lnTo>
                      <a:pt x="200" y="102"/>
                    </a:lnTo>
                    <a:lnTo>
                      <a:pt x="191" y="97"/>
                    </a:lnTo>
                    <a:lnTo>
                      <a:pt x="179" y="91"/>
                    </a:lnTo>
                    <a:lnTo>
                      <a:pt x="179" y="91"/>
                    </a:lnTo>
                    <a:lnTo>
                      <a:pt x="184" y="77"/>
                    </a:lnTo>
                    <a:lnTo>
                      <a:pt x="188" y="61"/>
                    </a:lnTo>
                    <a:lnTo>
                      <a:pt x="188" y="61"/>
                    </a:lnTo>
                    <a:lnTo>
                      <a:pt x="188" y="59"/>
                    </a:lnTo>
                    <a:lnTo>
                      <a:pt x="188" y="59"/>
                    </a:lnTo>
                    <a:lnTo>
                      <a:pt x="193" y="63"/>
                    </a:lnTo>
                    <a:lnTo>
                      <a:pt x="202" y="65"/>
                    </a:lnTo>
                    <a:lnTo>
                      <a:pt x="202" y="65"/>
                    </a:lnTo>
                    <a:lnTo>
                      <a:pt x="211" y="63"/>
                    </a:lnTo>
                    <a:lnTo>
                      <a:pt x="218" y="58"/>
                    </a:lnTo>
                    <a:lnTo>
                      <a:pt x="225" y="49"/>
                    </a:lnTo>
                    <a:lnTo>
                      <a:pt x="227" y="40"/>
                    </a:lnTo>
                    <a:lnTo>
                      <a:pt x="227" y="40"/>
                    </a:lnTo>
                    <a:close/>
                    <a:moveTo>
                      <a:pt x="31" y="25"/>
                    </a:moveTo>
                    <a:lnTo>
                      <a:pt x="31" y="25"/>
                    </a:lnTo>
                    <a:lnTo>
                      <a:pt x="41" y="22"/>
                    </a:lnTo>
                    <a:lnTo>
                      <a:pt x="57" y="16"/>
                    </a:lnTo>
                    <a:lnTo>
                      <a:pt x="79" y="13"/>
                    </a:lnTo>
                    <a:lnTo>
                      <a:pt x="104" y="13"/>
                    </a:lnTo>
                    <a:lnTo>
                      <a:pt x="104" y="13"/>
                    </a:lnTo>
                    <a:lnTo>
                      <a:pt x="127" y="13"/>
                    </a:lnTo>
                    <a:lnTo>
                      <a:pt x="149" y="16"/>
                    </a:lnTo>
                    <a:lnTo>
                      <a:pt x="165" y="22"/>
                    </a:lnTo>
                    <a:lnTo>
                      <a:pt x="175" y="25"/>
                    </a:lnTo>
                    <a:lnTo>
                      <a:pt x="175" y="61"/>
                    </a:lnTo>
                    <a:lnTo>
                      <a:pt x="175" y="61"/>
                    </a:lnTo>
                    <a:lnTo>
                      <a:pt x="174" y="74"/>
                    </a:lnTo>
                    <a:lnTo>
                      <a:pt x="170" y="84"/>
                    </a:lnTo>
                    <a:lnTo>
                      <a:pt x="161" y="95"/>
                    </a:lnTo>
                    <a:lnTo>
                      <a:pt x="152" y="102"/>
                    </a:lnTo>
                    <a:lnTo>
                      <a:pt x="141" y="108"/>
                    </a:lnTo>
                    <a:lnTo>
                      <a:pt x="129" y="111"/>
                    </a:lnTo>
                    <a:lnTo>
                      <a:pt x="116" y="113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90" y="113"/>
                    </a:lnTo>
                    <a:lnTo>
                      <a:pt x="77" y="111"/>
                    </a:lnTo>
                    <a:lnTo>
                      <a:pt x="65" y="108"/>
                    </a:lnTo>
                    <a:lnTo>
                      <a:pt x="54" y="102"/>
                    </a:lnTo>
                    <a:lnTo>
                      <a:pt x="45" y="95"/>
                    </a:lnTo>
                    <a:lnTo>
                      <a:pt x="38" y="84"/>
                    </a:lnTo>
                    <a:lnTo>
                      <a:pt x="32" y="74"/>
                    </a:lnTo>
                    <a:lnTo>
                      <a:pt x="31" y="61"/>
                    </a:lnTo>
                    <a:lnTo>
                      <a:pt x="31" y="61"/>
                    </a:lnTo>
                    <a:lnTo>
                      <a:pt x="31" y="25"/>
                    </a:lnTo>
                    <a:lnTo>
                      <a:pt x="31" y="25"/>
                    </a:lnTo>
                    <a:close/>
                    <a:moveTo>
                      <a:pt x="199" y="118"/>
                    </a:moveTo>
                    <a:lnTo>
                      <a:pt x="199" y="118"/>
                    </a:lnTo>
                    <a:lnTo>
                      <a:pt x="197" y="122"/>
                    </a:lnTo>
                    <a:lnTo>
                      <a:pt x="191" y="127"/>
                    </a:lnTo>
                    <a:lnTo>
                      <a:pt x="184" y="131"/>
                    </a:lnTo>
                    <a:lnTo>
                      <a:pt x="174" y="136"/>
                    </a:lnTo>
                    <a:lnTo>
                      <a:pt x="159" y="140"/>
                    </a:lnTo>
                    <a:lnTo>
                      <a:pt x="143" y="142"/>
                    </a:lnTo>
                    <a:lnTo>
                      <a:pt x="125" y="143"/>
                    </a:lnTo>
                    <a:lnTo>
                      <a:pt x="104" y="145"/>
                    </a:lnTo>
                    <a:lnTo>
                      <a:pt x="104" y="145"/>
                    </a:lnTo>
                    <a:lnTo>
                      <a:pt x="84" y="143"/>
                    </a:lnTo>
                    <a:lnTo>
                      <a:pt x="66" y="142"/>
                    </a:lnTo>
                    <a:lnTo>
                      <a:pt x="50" y="140"/>
                    </a:lnTo>
                    <a:lnTo>
                      <a:pt x="36" y="136"/>
                    </a:lnTo>
                    <a:lnTo>
                      <a:pt x="25" y="131"/>
                    </a:lnTo>
                    <a:lnTo>
                      <a:pt x="18" y="127"/>
                    </a:lnTo>
                    <a:lnTo>
                      <a:pt x="13" y="122"/>
                    </a:lnTo>
                    <a:lnTo>
                      <a:pt x="11" y="118"/>
                    </a:lnTo>
                    <a:lnTo>
                      <a:pt x="11" y="118"/>
                    </a:lnTo>
                    <a:lnTo>
                      <a:pt x="13" y="113"/>
                    </a:lnTo>
                    <a:lnTo>
                      <a:pt x="18" y="109"/>
                    </a:lnTo>
                    <a:lnTo>
                      <a:pt x="25" y="106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41" y="108"/>
                    </a:lnTo>
                    <a:lnTo>
                      <a:pt x="49" y="111"/>
                    </a:lnTo>
                    <a:lnTo>
                      <a:pt x="66" y="120"/>
                    </a:lnTo>
                    <a:lnTo>
                      <a:pt x="84" y="124"/>
                    </a:lnTo>
                    <a:lnTo>
                      <a:pt x="104" y="125"/>
                    </a:lnTo>
                    <a:lnTo>
                      <a:pt x="104" y="125"/>
                    </a:lnTo>
                    <a:lnTo>
                      <a:pt x="124" y="124"/>
                    </a:lnTo>
                    <a:lnTo>
                      <a:pt x="141" y="120"/>
                    </a:lnTo>
                    <a:lnTo>
                      <a:pt x="157" y="111"/>
                    </a:lnTo>
                    <a:lnTo>
                      <a:pt x="166" y="106"/>
                    </a:lnTo>
                    <a:lnTo>
                      <a:pt x="172" y="100"/>
                    </a:lnTo>
                    <a:lnTo>
                      <a:pt x="172" y="100"/>
                    </a:lnTo>
                    <a:lnTo>
                      <a:pt x="182" y="104"/>
                    </a:lnTo>
                    <a:lnTo>
                      <a:pt x="191" y="109"/>
                    </a:lnTo>
                    <a:lnTo>
                      <a:pt x="197" y="113"/>
                    </a:lnTo>
                    <a:lnTo>
                      <a:pt x="199" y="118"/>
                    </a:lnTo>
                    <a:lnTo>
                      <a:pt x="199" y="118"/>
                    </a:lnTo>
                    <a:close/>
                    <a:moveTo>
                      <a:pt x="188" y="40"/>
                    </a:moveTo>
                    <a:lnTo>
                      <a:pt x="188" y="40"/>
                    </a:lnTo>
                    <a:lnTo>
                      <a:pt x="188" y="34"/>
                    </a:lnTo>
                    <a:lnTo>
                      <a:pt x="191" y="29"/>
                    </a:lnTo>
                    <a:lnTo>
                      <a:pt x="195" y="25"/>
                    </a:lnTo>
                    <a:lnTo>
                      <a:pt x="202" y="25"/>
                    </a:lnTo>
                    <a:lnTo>
                      <a:pt x="202" y="25"/>
                    </a:lnTo>
                    <a:lnTo>
                      <a:pt x="207" y="25"/>
                    </a:lnTo>
                    <a:lnTo>
                      <a:pt x="211" y="29"/>
                    </a:lnTo>
                    <a:lnTo>
                      <a:pt x="215" y="34"/>
                    </a:lnTo>
                    <a:lnTo>
                      <a:pt x="215" y="40"/>
                    </a:lnTo>
                    <a:lnTo>
                      <a:pt x="215" y="40"/>
                    </a:lnTo>
                    <a:lnTo>
                      <a:pt x="215" y="45"/>
                    </a:lnTo>
                    <a:lnTo>
                      <a:pt x="211" y="49"/>
                    </a:lnTo>
                    <a:lnTo>
                      <a:pt x="207" y="52"/>
                    </a:lnTo>
                    <a:lnTo>
                      <a:pt x="202" y="52"/>
                    </a:lnTo>
                    <a:lnTo>
                      <a:pt x="202" y="52"/>
                    </a:lnTo>
                    <a:lnTo>
                      <a:pt x="195" y="52"/>
                    </a:lnTo>
                    <a:lnTo>
                      <a:pt x="191" y="49"/>
                    </a:lnTo>
                    <a:lnTo>
                      <a:pt x="188" y="45"/>
                    </a:lnTo>
                    <a:lnTo>
                      <a:pt x="188" y="40"/>
                    </a:lnTo>
                    <a:lnTo>
                      <a:pt x="188" y="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2" name="Freeform 576">
                <a:extLst>
                  <a:ext uri="{FF2B5EF4-FFF2-40B4-BE49-F238E27FC236}">
                    <a16:creationId xmlns:a16="http://schemas.microsoft.com/office/drawing/2014/main" id="{8D13A9F9-072B-4BBB-A6DA-D62DE484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6997" y="3182711"/>
                <a:ext cx="246791" cy="61698"/>
              </a:xfrm>
              <a:custGeom>
                <a:avLst/>
                <a:gdLst>
                  <a:gd name="T0" fmla="*/ 122 w 122"/>
                  <a:gd name="T1" fmla="*/ 14 h 29"/>
                  <a:gd name="T2" fmla="*/ 122 w 122"/>
                  <a:gd name="T3" fmla="*/ 14 h 29"/>
                  <a:gd name="T4" fmla="*/ 120 w 122"/>
                  <a:gd name="T5" fmla="*/ 12 h 29"/>
                  <a:gd name="T6" fmla="*/ 116 w 122"/>
                  <a:gd name="T7" fmla="*/ 9 h 29"/>
                  <a:gd name="T8" fmla="*/ 104 w 122"/>
                  <a:gd name="T9" fmla="*/ 5 h 29"/>
                  <a:gd name="T10" fmla="*/ 84 w 122"/>
                  <a:gd name="T11" fmla="*/ 2 h 29"/>
                  <a:gd name="T12" fmla="*/ 61 w 122"/>
                  <a:gd name="T13" fmla="*/ 0 h 29"/>
                  <a:gd name="T14" fmla="*/ 61 w 122"/>
                  <a:gd name="T15" fmla="*/ 0 h 29"/>
                  <a:gd name="T16" fmla="*/ 38 w 122"/>
                  <a:gd name="T17" fmla="*/ 2 h 29"/>
                  <a:gd name="T18" fmla="*/ 18 w 122"/>
                  <a:gd name="T19" fmla="*/ 5 h 29"/>
                  <a:gd name="T20" fmla="*/ 6 w 122"/>
                  <a:gd name="T21" fmla="*/ 9 h 29"/>
                  <a:gd name="T22" fmla="*/ 2 w 122"/>
                  <a:gd name="T23" fmla="*/ 12 h 29"/>
                  <a:gd name="T24" fmla="*/ 0 w 122"/>
                  <a:gd name="T25" fmla="*/ 14 h 29"/>
                  <a:gd name="T26" fmla="*/ 0 w 122"/>
                  <a:gd name="T27" fmla="*/ 14 h 29"/>
                  <a:gd name="T28" fmla="*/ 2 w 122"/>
                  <a:gd name="T29" fmla="*/ 18 h 29"/>
                  <a:gd name="T30" fmla="*/ 6 w 122"/>
                  <a:gd name="T31" fmla="*/ 20 h 29"/>
                  <a:gd name="T32" fmla="*/ 18 w 122"/>
                  <a:gd name="T33" fmla="*/ 25 h 29"/>
                  <a:gd name="T34" fmla="*/ 38 w 122"/>
                  <a:gd name="T35" fmla="*/ 27 h 29"/>
                  <a:gd name="T36" fmla="*/ 61 w 122"/>
                  <a:gd name="T37" fmla="*/ 29 h 29"/>
                  <a:gd name="T38" fmla="*/ 61 w 122"/>
                  <a:gd name="T39" fmla="*/ 29 h 29"/>
                  <a:gd name="T40" fmla="*/ 84 w 122"/>
                  <a:gd name="T41" fmla="*/ 27 h 29"/>
                  <a:gd name="T42" fmla="*/ 104 w 122"/>
                  <a:gd name="T43" fmla="*/ 25 h 29"/>
                  <a:gd name="T44" fmla="*/ 116 w 122"/>
                  <a:gd name="T45" fmla="*/ 20 h 29"/>
                  <a:gd name="T46" fmla="*/ 120 w 122"/>
                  <a:gd name="T47" fmla="*/ 18 h 29"/>
                  <a:gd name="T48" fmla="*/ 122 w 122"/>
                  <a:gd name="T49" fmla="*/ 14 h 29"/>
                  <a:gd name="T50" fmla="*/ 122 w 122"/>
                  <a:gd name="T5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2" h="29">
                    <a:moveTo>
                      <a:pt x="122" y="14"/>
                    </a:moveTo>
                    <a:lnTo>
                      <a:pt x="122" y="14"/>
                    </a:lnTo>
                    <a:lnTo>
                      <a:pt x="120" y="12"/>
                    </a:lnTo>
                    <a:lnTo>
                      <a:pt x="116" y="9"/>
                    </a:lnTo>
                    <a:lnTo>
                      <a:pt x="104" y="5"/>
                    </a:lnTo>
                    <a:lnTo>
                      <a:pt x="84" y="2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38" y="2"/>
                    </a:lnTo>
                    <a:lnTo>
                      <a:pt x="18" y="5"/>
                    </a:lnTo>
                    <a:lnTo>
                      <a:pt x="6" y="9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8" y="25"/>
                    </a:lnTo>
                    <a:lnTo>
                      <a:pt x="38" y="27"/>
                    </a:lnTo>
                    <a:lnTo>
                      <a:pt x="61" y="29"/>
                    </a:lnTo>
                    <a:lnTo>
                      <a:pt x="61" y="29"/>
                    </a:lnTo>
                    <a:lnTo>
                      <a:pt x="84" y="27"/>
                    </a:lnTo>
                    <a:lnTo>
                      <a:pt x="104" y="25"/>
                    </a:lnTo>
                    <a:lnTo>
                      <a:pt x="116" y="20"/>
                    </a:lnTo>
                    <a:lnTo>
                      <a:pt x="120" y="18"/>
                    </a:lnTo>
                    <a:lnTo>
                      <a:pt x="122" y="14"/>
                    </a:lnTo>
                    <a:lnTo>
                      <a:pt x="122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15" name="오각형 15">
            <a:extLst>
              <a:ext uri="{FF2B5EF4-FFF2-40B4-BE49-F238E27FC236}">
                <a16:creationId xmlns:a16="http://schemas.microsoft.com/office/drawing/2014/main" id="{6ED12C86-622C-4B24-93CD-CCA867F40602}"/>
              </a:ext>
            </a:extLst>
          </p:cNvPr>
          <p:cNvSpPr/>
          <p:nvPr/>
        </p:nvSpPr>
        <p:spPr>
          <a:xfrm>
            <a:off x="5016763" y="5153096"/>
            <a:ext cx="2301379" cy="749568"/>
          </a:xfrm>
          <a:prstGeom prst="homePlate">
            <a:avLst/>
          </a:prstGeom>
          <a:solidFill>
            <a:srgbClr val="ADD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324" name="오각형 16">
            <a:extLst>
              <a:ext uri="{FF2B5EF4-FFF2-40B4-BE49-F238E27FC236}">
                <a16:creationId xmlns:a16="http://schemas.microsoft.com/office/drawing/2014/main" id="{6A2C0D77-D758-4F19-88F6-CB439C9DF6D9}"/>
              </a:ext>
            </a:extLst>
          </p:cNvPr>
          <p:cNvSpPr/>
          <p:nvPr/>
        </p:nvSpPr>
        <p:spPr>
          <a:xfrm>
            <a:off x="9560178" y="5152425"/>
            <a:ext cx="2380365" cy="749568"/>
          </a:xfrm>
          <a:prstGeom prst="homePlate">
            <a:avLst/>
          </a:prstGeom>
          <a:solidFill>
            <a:srgbClr val="415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325" name="자유형 17">
            <a:extLst>
              <a:ext uri="{FF2B5EF4-FFF2-40B4-BE49-F238E27FC236}">
                <a16:creationId xmlns:a16="http://schemas.microsoft.com/office/drawing/2014/main" id="{CA963C13-4ACE-4BBC-9ADD-A18BF82D1E53}"/>
              </a:ext>
            </a:extLst>
          </p:cNvPr>
          <p:cNvSpPr/>
          <p:nvPr/>
        </p:nvSpPr>
        <p:spPr>
          <a:xfrm rot="16200000">
            <a:off x="8516723" y="4902184"/>
            <a:ext cx="1199951" cy="1703116"/>
          </a:xfrm>
          <a:custGeom>
            <a:avLst/>
            <a:gdLst>
              <a:gd name="connsiteX0" fmla="*/ 0 w 987643"/>
              <a:gd name="connsiteY0" fmla="*/ 756084 h 1512168"/>
              <a:gd name="connsiteX1" fmla="*/ 378042 w 987643"/>
              <a:gd name="connsiteY1" fmla="*/ 0 h 1512168"/>
              <a:gd name="connsiteX2" fmla="*/ 987643 w 987643"/>
              <a:gd name="connsiteY2" fmla="*/ 0 h 1512168"/>
              <a:gd name="connsiteX3" fmla="*/ 609601 w 987643"/>
              <a:gd name="connsiteY3" fmla="*/ 756084 h 1512168"/>
              <a:gd name="connsiteX4" fmla="*/ 987643 w 987643"/>
              <a:gd name="connsiteY4" fmla="*/ 1512168 h 1512168"/>
              <a:gd name="connsiteX5" fmla="*/ 378042 w 987643"/>
              <a:gd name="connsiteY5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643" h="1512168">
                <a:moveTo>
                  <a:pt x="0" y="756084"/>
                </a:moveTo>
                <a:lnTo>
                  <a:pt x="378042" y="0"/>
                </a:lnTo>
                <a:lnTo>
                  <a:pt x="987643" y="0"/>
                </a:lnTo>
                <a:lnTo>
                  <a:pt x="609601" y="756084"/>
                </a:lnTo>
                <a:lnTo>
                  <a:pt x="987643" y="1512168"/>
                </a:lnTo>
                <a:lnTo>
                  <a:pt x="378042" y="1512168"/>
                </a:lnTo>
                <a:close/>
              </a:path>
            </a:pathLst>
          </a:custGeom>
          <a:solidFill>
            <a:srgbClr val="415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326" name="자유형 18">
            <a:extLst>
              <a:ext uri="{FF2B5EF4-FFF2-40B4-BE49-F238E27FC236}">
                <a16:creationId xmlns:a16="http://schemas.microsoft.com/office/drawing/2014/main" id="{22549F79-0F98-4473-90B0-1172928DA7BB}"/>
              </a:ext>
            </a:extLst>
          </p:cNvPr>
          <p:cNvSpPr/>
          <p:nvPr/>
        </p:nvSpPr>
        <p:spPr>
          <a:xfrm rot="5400000">
            <a:off x="8516722" y="4450459"/>
            <a:ext cx="1199951" cy="1703116"/>
          </a:xfrm>
          <a:custGeom>
            <a:avLst/>
            <a:gdLst>
              <a:gd name="connsiteX0" fmla="*/ 0 w 987643"/>
              <a:gd name="connsiteY0" fmla="*/ 756084 h 1512168"/>
              <a:gd name="connsiteX1" fmla="*/ 378042 w 987643"/>
              <a:gd name="connsiteY1" fmla="*/ 0 h 1512168"/>
              <a:gd name="connsiteX2" fmla="*/ 987643 w 987643"/>
              <a:gd name="connsiteY2" fmla="*/ 0 h 1512168"/>
              <a:gd name="connsiteX3" fmla="*/ 609601 w 987643"/>
              <a:gd name="connsiteY3" fmla="*/ 756084 h 1512168"/>
              <a:gd name="connsiteX4" fmla="*/ 987643 w 987643"/>
              <a:gd name="connsiteY4" fmla="*/ 1512168 h 1512168"/>
              <a:gd name="connsiteX5" fmla="*/ 378042 w 987643"/>
              <a:gd name="connsiteY5" fmla="*/ 1512168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643" h="1512168">
                <a:moveTo>
                  <a:pt x="0" y="756084"/>
                </a:moveTo>
                <a:lnTo>
                  <a:pt x="378042" y="0"/>
                </a:lnTo>
                <a:lnTo>
                  <a:pt x="987643" y="0"/>
                </a:lnTo>
                <a:lnTo>
                  <a:pt x="609601" y="756084"/>
                </a:lnTo>
                <a:lnTo>
                  <a:pt x="987643" y="1512168"/>
                </a:lnTo>
                <a:lnTo>
                  <a:pt x="378042" y="1512168"/>
                </a:lnTo>
                <a:close/>
              </a:path>
            </a:pathLst>
          </a:custGeom>
          <a:solidFill>
            <a:srgbClr val="1D2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b="1">
              <a:latin typeface="+mj-ea"/>
              <a:ea typeface="+mj-ea"/>
            </a:endParaRPr>
          </a:p>
        </p:txBody>
      </p:sp>
      <p:sp>
        <p:nvSpPr>
          <p:cNvPr id="327" name="오각형 19">
            <a:extLst>
              <a:ext uri="{FF2B5EF4-FFF2-40B4-BE49-F238E27FC236}">
                <a16:creationId xmlns:a16="http://schemas.microsoft.com/office/drawing/2014/main" id="{AF08F406-E7AD-4DBC-A0C0-0CB6192330C0}"/>
              </a:ext>
            </a:extLst>
          </p:cNvPr>
          <p:cNvSpPr/>
          <p:nvPr/>
        </p:nvSpPr>
        <p:spPr>
          <a:xfrm>
            <a:off x="9968256" y="5152425"/>
            <a:ext cx="1067164" cy="749568"/>
          </a:xfrm>
          <a:prstGeom prst="homePlate">
            <a:avLst/>
          </a:prstGeom>
          <a:solidFill>
            <a:srgbClr val="1D2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328" name="Text Box 8">
            <a:extLst>
              <a:ext uri="{FF2B5EF4-FFF2-40B4-BE49-F238E27FC236}">
                <a16:creationId xmlns:a16="http://schemas.microsoft.com/office/drawing/2014/main" id="{FBB9BFDE-E2A9-4FF3-BC32-E68802FE5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612" y="4895360"/>
            <a:ext cx="878960" cy="51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800" b="1" dirty="0">
                <a:solidFill>
                  <a:srgbClr val="587C82"/>
                </a:solidFill>
                <a:latin typeface="+mj-ea"/>
                <a:ea typeface="+mj-ea"/>
              </a:rPr>
              <a:t>03</a:t>
            </a:r>
            <a:endParaRPr lang="ko-KR" altLang="ko-KR" sz="2800" b="1" dirty="0">
              <a:solidFill>
                <a:srgbClr val="587C82"/>
              </a:solidFill>
              <a:latin typeface="+mj-ea"/>
              <a:ea typeface="+mj-ea"/>
            </a:endParaRPr>
          </a:p>
        </p:txBody>
      </p:sp>
      <p:sp>
        <p:nvSpPr>
          <p:cNvPr id="329" name="Text Box 8">
            <a:extLst>
              <a:ext uri="{FF2B5EF4-FFF2-40B4-BE49-F238E27FC236}">
                <a16:creationId xmlns:a16="http://schemas.microsoft.com/office/drawing/2014/main" id="{223B1E40-C40E-46CB-812A-842E40218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622" y="5742241"/>
            <a:ext cx="12298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+mj-ea"/>
                <a:ea typeface="+mj-ea"/>
              </a:rPr>
              <a:t>확  장</a:t>
            </a:r>
            <a:endParaRPr lang="ko-KR" altLang="ko-KR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0" name="Freeform 238">
            <a:extLst>
              <a:ext uri="{FF2B5EF4-FFF2-40B4-BE49-F238E27FC236}">
                <a16:creationId xmlns:a16="http://schemas.microsoft.com/office/drawing/2014/main" id="{BC7B760F-F399-4B6E-8A6A-241F826F83A3}"/>
              </a:ext>
            </a:extLst>
          </p:cNvPr>
          <p:cNvSpPr>
            <a:spLocks noEditPoints="1"/>
          </p:cNvSpPr>
          <p:nvPr/>
        </p:nvSpPr>
        <p:spPr bwMode="auto">
          <a:xfrm>
            <a:off x="11252350" y="5346211"/>
            <a:ext cx="391151" cy="391148"/>
          </a:xfrm>
          <a:custGeom>
            <a:avLst/>
            <a:gdLst>
              <a:gd name="T0" fmla="*/ 61 w 183"/>
              <a:gd name="T1" fmla="*/ 179 h 183"/>
              <a:gd name="T2" fmla="*/ 104 w 183"/>
              <a:gd name="T3" fmla="*/ 142 h 183"/>
              <a:gd name="T4" fmla="*/ 116 w 183"/>
              <a:gd name="T5" fmla="*/ 120 h 183"/>
              <a:gd name="T6" fmla="*/ 150 w 183"/>
              <a:gd name="T7" fmla="*/ 95 h 183"/>
              <a:gd name="T8" fmla="*/ 179 w 183"/>
              <a:gd name="T9" fmla="*/ 61 h 183"/>
              <a:gd name="T10" fmla="*/ 183 w 183"/>
              <a:gd name="T11" fmla="*/ 36 h 183"/>
              <a:gd name="T12" fmla="*/ 170 w 183"/>
              <a:gd name="T13" fmla="*/ 15 h 183"/>
              <a:gd name="T14" fmla="*/ 140 w 183"/>
              <a:gd name="T15" fmla="*/ 0 h 183"/>
              <a:gd name="T16" fmla="*/ 115 w 183"/>
              <a:gd name="T17" fmla="*/ 9 h 183"/>
              <a:gd name="T18" fmla="*/ 75 w 183"/>
              <a:gd name="T19" fmla="*/ 49 h 183"/>
              <a:gd name="T20" fmla="*/ 59 w 183"/>
              <a:gd name="T21" fmla="*/ 70 h 183"/>
              <a:gd name="T22" fmla="*/ 15 w 183"/>
              <a:gd name="T23" fmla="*/ 110 h 183"/>
              <a:gd name="T24" fmla="*/ 2 w 183"/>
              <a:gd name="T25" fmla="*/ 131 h 183"/>
              <a:gd name="T26" fmla="*/ 4 w 183"/>
              <a:gd name="T27" fmla="*/ 156 h 183"/>
              <a:gd name="T28" fmla="*/ 20 w 183"/>
              <a:gd name="T29" fmla="*/ 176 h 183"/>
              <a:gd name="T30" fmla="*/ 45 w 183"/>
              <a:gd name="T31" fmla="*/ 183 h 183"/>
              <a:gd name="T32" fmla="*/ 106 w 183"/>
              <a:gd name="T33" fmla="*/ 83 h 183"/>
              <a:gd name="T34" fmla="*/ 104 w 183"/>
              <a:gd name="T35" fmla="*/ 67 h 183"/>
              <a:gd name="T36" fmla="*/ 136 w 183"/>
              <a:gd name="T37" fmla="*/ 36 h 183"/>
              <a:gd name="T38" fmla="*/ 145 w 183"/>
              <a:gd name="T39" fmla="*/ 38 h 183"/>
              <a:gd name="T40" fmla="*/ 149 w 183"/>
              <a:gd name="T41" fmla="*/ 45 h 183"/>
              <a:gd name="T42" fmla="*/ 125 w 183"/>
              <a:gd name="T43" fmla="*/ 72 h 183"/>
              <a:gd name="T44" fmla="*/ 75 w 183"/>
              <a:gd name="T45" fmla="*/ 99 h 183"/>
              <a:gd name="T46" fmla="*/ 83 w 183"/>
              <a:gd name="T47" fmla="*/ 108 h 183"/>
              <a:gd name="T48" fmla="*/ 50 w 183"/>
              <a:gd name="T49" fmla="*/ 145 h 183"/>
              <a:gd name="T50" fmla="*/ 45 w 183"/>
              <a:gd name="T51" fmla="*/ 149 h 183"/>
              <a:gd name="T52" fmla="*/ 36 w 183"/>
              <a:gd name="T53" fmla="*/ 143 h 183"/>
              <a:gd name="T54" fmla="*/ 38 w 183"/>
              <a:gd name="T55" fmla="*/ 133 h 183"/>
              <a:gd name="T56" fmla="*/ 75 w 183"/>
              <a:gd name="T57" fmla="*/ 99 h 183"/>
              <a:gd name="T58" fmla="*/ 24 w 183"/>
              <a:gd name="T59" fmla="*/ 118 h 183"/>
              <a:gd name="T60" fmla="*/ 58 w 183"/>
              <a:gd name="T61" fmla="*/ 84 h 183"/>
              <a:gd name="T62" fmla="*/ 70 w 183"/>
              <a:gd name="T63" fmla="*/ 88 h 183"/>
              <a:gd name="T64" fmla="*/ 29 w 183"/>
              <a:gd name="T65" fmla="*/ 124 h 183"/>
              <a:gd name="T66" fmla="*/ 22 w 183"/>
              <a:gd name="T67" fmla="*/ 140 h 183"/>
              <a:gd name="T68" fmla="*/ 36 w 183"/>
              <a:gd name="T69" fmla="*/ 160 h 183"/>
              <a:gd name="T70" fmla="*/ 61 w 183"/>
              <a:gd name="T71" fmla="*/ 154 h 183"/>
              <a:gd name="T72" fmla="*/ 95 w 183"/>
              <a:gd name="T73" fmla="*/ 115 h 183"/>
              <a:gd name="T74" fmla="*/ 93 w 183"/>
              <a:gd name="T75" fmla="*/ 101 h 183"/>
              <a:gd name="T76" fmla="*/ 86 w 183"/>
              <a:gd name="T77" fmla="*/ 92 h 183"/>
              <a:gd name="T78" fmla="*/ 81 w 183"/>
              <a:gd name="T79" fmla="*/ 67 h 183"/>
              <a:gd name="T80" fmla="*/ 118 w 183"/>
              <a:gd name="T81" fmla="*/ 24 h 183"/>
              <a:gd name="T82" fmla="*/ 140 w 183"/>
              <a:gd name="T83" fmla="*/ 15 h 183"/>
              <a:gd name="T84" fmla="*/ 156 w 183"/>
              <a:gd name="T85" fmla="*/ 20 h 183"/>
              <a:gd name="T86" fmla="*/ 168 w 183"/>
              <a:gd name="T87" fmla="*/ 33 h 183"/>
              <a:gd name="T88" fmla="*/ 168 w 183"/>
              <a:gd name="T89" fmla="*/ 51 h 183"/>
              <a:gd name="T90" fmla="*/ 161 w 183"/>
              <a:gd name="T91" fmla="*/ 67 h 183"/>
              <a:gd name="T92" fmla="*/ 124 w 183"/>
              <a:gd name="T93" fmla="*/ 101 h 183"/>
              <a:gd name="T94" fmla="*/ 120 w 183"/>
              <a:gd name="T95" fmla="*/ 93 h 183"/>
              <a:gd name="T96" fmla="*/ 154 w 183"/>
              <a:gd name="T97" fmla="*/ 61 h 183"/>
              <a:gd name="T98" fmla="*/ 159 w 183"/>
              <a:gd name="T99" fmla="*/ 36 h 183"/>
              <a:gd name="T100" fmla="*/ 140 w 183"/>
              <a:gd name="T101" fmla="*/ 22 h 183"/>
              <a:gd name="T102" fmla="*/ 124 w 183"/>
              <a:gd name="T103" fmla="*/ 29 h 183"/>
              <a:gd name="T104" fmla="*/ 90 w 183"/>
              <a:gd name="T105" fmla="*/ 70 h 183"/>
              <a:gd name="T106" fmla="*/ 91 w 183"/>
              <a:gd name="T107" fmla="*/ 84 h 183"/>
              <a:gd name="T108" fmla="*/ 97 w 183"/>
              <a:gd name="T109" fmla="*/ 92 h 183"/>
              <a:gd name="T110" fmla="*/ 104 w 183"/>
              <a:gd name="T111" fmla="*/ 117 h 183"/>
              <a:gd name="T112" fmla="*/ 66 w 183"/>
              <a:gd name="T113" fmla="*/ 161 h 183"/>
              <a:gd name="T114" fmla="*/ 45 w 183"/>
              <a:gd name="T115" fmla="*/ 170 h 183"/>
              <a:gd name="T116" fmla="*/ 27 w 183"/>
              <a:gd name="T117" fmla="*/ 165 h 183"/>
              <a:gd name="T118" fmla="*/ 16 w 183"/>
              <a:gd name="T119" fmla="*/ 151 h 183"/>
              <a:gd name="T120" fmla="*/ 15 w 183"/>
              <a:gd name="T121" fmla="*/ 133 h 183"/>
              <a:gd name="T122" fmla="*/ 24 w 183"/>
              <a:gd name="T123" fmla="*/ 11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3" h="183">
                <a:moveTo>
                  <a:pt x="45" y="183"/>
                </a:moveTo>
                <a:lnTo>
                  <a:pt x="45" y="183"/>
                </a:lnTo>
                <a:lnTo>
                  <a:pt x="54" y="183"/>
                </a:lnTo>
                <a:lnTo>
                  <a:pt x="61" y="179"/>
                </a:lnTo>
                <a:lnTo>
                  <a:pt x="68" y="176"/>
                </a:lnTo>
                <a:lnTo>
                  <a:pt x="75" y="170"/>
                </a:lnTo>
                <a:lnTo>
                  <a:pt x="75" y="170"/>
                </a:lnTo>
                <a:lnTo>
                  <a:pt x="104" y="142"/>
                </a:lnTo>
                <a:lnTo>
                  <a:pt x="104" y="142"/>
                </a:lnTo>
                <a:lnTo>
                  <a:pt x="113" y="131"/>
                </a:lnTo>
                <a:lnTo>
                  <a:pt x="116" y="120"/>
                </a:lnTo>
                <a:lnTo>
                  <a:pt x="116" y="120"/>
                </a:lnTo>
                <a:lnTo>
                  <a:pt x="127" y="115"/>
                </a:lnTo>
                <a:lnTo>
                  <a:pt x="127" y="115"/>
                </a:lnTo>
                <a:lnTo>
                  <a:pt x="140" y="106"/>
                </a:lnTo>
                <a:lnTo>
                  <a:pt x="150" y="95"/>
                </a:lnTo>
                <a:lnTo>
                  <a:pt x="170" y="76"/>
                </a:lnTo>
                <a:lnTo>
                  <a:pt x="170" y="76"/>
                </a:lnTo>
                <a:lnTo>
                  <a:pt x="175" y="68"/>
                </a:lnTo>
                <a:lnTo>
                  <a:pt x="179" y="61"/>
                </a:lnTo>
                <a:lnTo>
                  <a:pt x="183" y="54"/>
                </a:lnTo>
                <a:lnTo>
                  <a:pt x="183" y="45"/>
                </a:lnTo>
                <a:lnTo>
                  <a:pt x="183" y="45"/>
                </a:lnTo>
                <a:lnTo>
                  <a:pt x="183" y="36"/>
                </a:lnTo>
                <a:lnTo>
                  <a:pt x="179" y="29"/>
                </a:lnTo>
                <a:lnTo>
                  <a:pt x="175" y="20"/>
                </a:lnTo>
                <a:lnTo>
                  <a:pt x="170" y="15"/>
                </a:lnTo>
                <a:lnTo>
                  <a:pt x="170" y="15"/>
                </a:lnTo>
                <a:lnTo>
                  <a:pt x="163" y="9"/>
                </a:lnTo>
                <a:lnTo>
                  <a:pt x="156" y="4"/>
                </a:lnTo>
                <a:lnTo>
                  <a:pt x="149" y="2"/>
                </a:lnTo>
                <a:lnTo>
                  <a:pt x="140" y="0"/>
                </a:lnTo>
                <a:lnTo>
                  <a:pt x="140" y="0"/>
                </a:lnTo>
                <a:lnTo>
                  <a:pt x="131" y="2"/>
                </a:lnTo>
                <a:lnTo>
                  <a:pt x="122" y="4"/>
                </a:lnTo>
                <a:lnTo>
                  <a:pt x="115" y="9"/>
                </a:lnTo>
                <a:lnTo>
                  <a:pt x="109" y="15"/>
                </a:lnTo>
                <a:lnTo>
                  <a:pt x="79" y="43"/>
                </a:lnTo>
                <a:lnTo>
                  <a:pt x="79" y="43"/>
                </a:lnTo>
                <a:lnTo>
                  <a:pt x="75" y="49"/>
                </a:lnTo>
                <a:lnTo>
                  <a:pt x="72" y="54"/>
                </a:lnTo>
                <a:lnTo>
                  <a:pt x="68" y="67"/>
                </a:lnTo>
                <a:lnTo>
                  <a:pt x="59" y="70"/>
                </a:lnTo>
                <a:lnTo>
                  <a:pt x="59" y="70"/>
                </a:lnTo>
                <a:lnTo>
                  <a:pt x="50" y="74"/>
                </a:lnTo>
                <a:lnTo>
                  <a:pt x="43" y="79"/>
                </a:lnTo>
                <a:lnTo>
                  <a:pt x="43" y="79"/>
                </a:lnTo>
                <a:lnTo>
                  <a:pt x="15" y="110"/>
                </a:lnTo>
                <a:lnTo>
                  <a:pt x="15" y="110"/>
                </a:lnTo>
                <a:lnTo>
                  <a:pt x="9" y="115"/>
                </a:lnTo>
                <a:lnTo>
                  <a:pt x="4" y="122"/>
                </a:lnTo>
                <a:lnTo>
                  <a:pt x="2" y="131"/>
                </a:lnTo>
                <a:lnTo>
                  <a:pt x="0" y="140"/>
                </a:lnTo>
                <a:lnTo>
                  <a:pt x="0" y="140"/>
                </a:lnTo>
                <a:lnTo>
                  <a:pt x="2" y="149"/>
                </a:lnTo>
                <a:lnTo>
                  <a:pt x="4" y="156"/>
                </a:lnTo>
                <a:lnTo>
                  <a:pt x="9" y="163"/>
                </a:lnTo>
                <a:lnTo>
                  <a:pt x="15" y="170"/>
                </a:lnTo>
                <a:lnTo>
                  <a:pt x="15" y="170"/>
                </a:lnTo>
                <a:lnTo>
                  <a:pt x="20" y="176"/>
                </a:lnTo>
                <a:lnTo>
                  <a:pt x="27" y="179"/>
                </a:lnTo>
                <a:lnTo>
                  <a:pt x="36" y="183"/>
                </a:lnTo>
                <a:lnTo>
                  <a:pt x="45" y="183"/>
                </a:lnTo>
                <a:lnTo>
                  <a:pt x="45" y="183"/>
                </a:lnTo>
                <a:close/>
                <a:moveTo>
                  <a:pt x="108" y="84"/>
                </a:moveTo>
                <a:lnTo>
                  <a:pt x="108" y="83"/>
                </a:lnTo>
                <a:lnTo>
                  <a:pt x="108" y="83"/>
                </a:lnTo>
                <a:lnTo>
                  <a:pt x="106" y="83"/>
                </a:lnTo>
                <a:lnTo>
                  <a:pt x="102" y="77"/>
                </a:lnTo>
                <a:lnTo>
                  <a:pt x="102" y="77"/>
                </a:lnTo>
                <a:lnTo>
                  <a:pt x="102" y="72"/>
                </a:lnTo>
                <a:lnTo>
                  <a:pt x="104" y="67"/>
                </a:lnTo>
                <a:lnTo>
                  <a:pt x="104" y="67"/>
                </a:lnTo>
                <a:lnTo>
                  <a:pt x="133" y="38"/>
                </a:lnTo>
                <a:lnTo>
                  <a:pt x="133" y="38"/>
                </a:lnTo>
                <a:lnTo>
                  <a:pt x="136" y="36"/>
                </a:lnTo>
                <a:lnTo>
                  <a:pt x="140" y="36"/>
                </a:lnTo>
                <a:lnTo>
                  <a:pt x="140" y="36"/>
                </a:lnTo>
                <a:lnTo>
                  <a:pt x="143" y="36"/>
                </a:lnTo>
                <a:lnTo>
                  <a:pt x="145" y="38"/>
                </a:lnTo>
                <a:lnTo>
                  <a:pt x="145" y="38"/>
                </a:lnTo>
                <a:lnTo>
                  <a:pt x="147" y="42"/>
                </a:lnTo>
                <a:lnTo>
                  <a:pt x="149" y="45"/>
                </a:lnTo>
                <a:lnTo>
                  <a:pt x="149" y="45"/>
                </a:lnTo>
                <a:lnTo>
                  <a:pt x="147" y="49"/>
                </a:lnTo>
                <a:lnTo>
                  <a:pt x="145" y="51"/>
                </a:lnTo>
                <a:lnTo>
                  <a:pt x="125" y="72"/>
                </a:lnTo>
                <a:lnTo>
                  <a:pt x="125" y="72"/>
                </a:lnTo>
                <a:lnTo>
                  <a:pt x="116" y="79"/>
                </a:lnTo>
                <a:lnTo>
                  <a:pt x="108" y="84"/>
                </a:lnTo>
                <a:lnTo>
                  <a:pt x="108" y="84"/>
                </a:lnTo>
                <a:close/>
                <a:moveTo>
                  <a:pt x="75" y="99"/>
                </a:moveTo>
                <a:lnTo>
                  <a:pt x="75" y="99"/>
                </a:lnTo>
                <a:lnTo>
                  <a:pt x="79" y="102"/>
                </a:lnTo>
                <a:lnTo>
                  <a:pt x="79" y="102"/>
                </a:lnTo>
                <a:lnTo>
                  <a:pt x="83" y="108"/>
                </a:lnTo>
                <a:lnTo>
                  <a:pt x="83" y="108"/>
                </a:lnTo>
                <a:lnTo>
                  <a:pt x="83" y="113"/>
                </a:lnTo>
                <a:lnTo>
                  <a:pt x="79" y="117"/>
                </a:lnTo>
                <a:lnTo>
                  <a:pt x="50" y="145"/>
                </a:lnTo>
                <a:lnTo>
                  <a:pt x="50" y="145"/>
                </a:lnTo>
                <a:lnTo>
                  <a:pt x="49" y="147"/>
                </a:lnTo>
                <a:lnTo>
                  <a:pt x="45" y="149"/>
                </a:lnTo>
                <a:lnTo>
                  <a:pt x="45" y="149"/>
                </a:lnTo>
                <a:lnTo>
                  <a:pt x="41" y="147"/>
                </a:lnTo>
                <a:lnTo>
                  <a:pt x="38" y="145"/>
                </a:lnTo>
                <a:lnTo>
                  <a:pt x="38" y="145"/>
                </a:lnTo>
                <a:lnTo>
                  <a:pt x="36" y="143"/>
                </a:lnTo>
                <a:lnTo>
                  <a:pt x="36" y="140"/>
                </a:lnTo>
                <a:lnTo>
                  <a:pt x="36" y="140"/>
                </a:lnTo>
                <a:lnTo>
                  <a:pt x="36" y="136"/>
                </a:lnTo>
                <a:lnTo>
                  <a:pt x="38" y="133"/>
                </a:lnTo>
                <a:lnTo>
                  <a:pt x="38" y="133"/>
                </a:lnTo>
                <a:lnTo>
                  <a:pt x="59" y="111"/>
                </a:lnTo>
                <a:lnTo>
                  <a:pt x="59" y="111"/>
                </a:lnTo>
                <a:lnTo>
                  <a:pt x="75" y="99"/>
                </a:lnTo>
                <a:lnTo>
                  <a:pt x="75" y="99"/>
                </a:lnTo>
                <a:lnTo>
                  <a:pt x="75" y="99"/>
                </a:lnTo>
                <a:lnTo>
                  <a:pt x="75" y="99"/>
                </a:lnTo>
                <a:close/>
                <a:moveTo>
                  <a:pt x="24" y="118"/>
                </a:moveTo>
                <a:lnTo>
                  <a:pt x="45" y="97"/>
                </a:lnTo>
                <a:lnTo>
                  <a:pt x="45" y="97"/>
                </a:lnTo>
                <a:lnTo>
                  <a:pt x="50" y="90"/>
                </a:lnTo>
                <a:lnTo>
                  <a:pt x="58" y="84"/>
                </a:lnTo>
                <a:lnTo>
                  <a:pt x="58" y="84"/>
                </a:lnTo>
                <a:lnTo>
                  <a:pt x="66" y="79"/>
                </a:lnTo>
                <a:lnTo>
                  <a:pt x="66" y="79"/>
                </a:lnTo>
                <a:lnTo>
                  <a:pt x="70" y="88"/>
                </a:lnTo>
                <a:lnTo>
                  <a:pt x="63" y="92"/>
                </a:lnTo>
                <a:lnTo>
                  <a:pt x="63" y="92"/>
                </a:lnTo>
                <a:lnTo>
                  <a:pt x="52" y="101"/>
                </a:lnTo>
                <a:lnTo>
                  <a:pt x="29" y="124"/>
                </a:lnTo>
                <a:lnTo>
                  <a:pt x="29" y="124"/>
                </a:lnTo>
                <a:lnTo>
                  <a:pt x="24" y="131"/>
                </a:lnTo>
                <a:lnTo>
                  <a:pt x="22" y="140"/>
                </a:lnTo>
                <a:lnTo>
                  <a:pt x="22" y="140"/>
                </a:lnTo>
                <a:lnTo>
                  <a:pt x="24" y="147"/>
                </a:lnTo>
                <a:lnTo>
                  <a:pt x="29" y="154"/>
                </a:lnTo>
                <a:lnTo>
                  <a:pt x="29" y="154"/>
                </a:lnTo>
                <a:lnTo>
                  <a:pt x="36" y="160"/>
                </a:lnTo>
                <a:lnTo>
                  <a:pt x="45" y="161"/>
                </a:lnTo>
                <a:lnTo>
                  <a:pt x="45" y="161"/>
                </a:lnTo>
                <a:lnTo>
                  <a:pt x="54" y="160"/>
                </a:lnTo>
                <a:lnTo>
                  <a:pt x="61" y="154"/>
                </a:lnTo>
                <a:lnTo>
                  <a:pt x="90" y="126"/>
                </a:lnTo>
                <a:lnTo>
                  <a:pt x="90" y="126"/>
                </a:lnTo>
                <a:lnTo>
                  <a:pt x="93" y="120"/>
                </a:lnTo>
                <a:lnTo>
                  <a:pt x="95" y="115"/>
                </a:lnTo>
                <a:lnTo>
                  <a:pt x="95" y="108"/>
                </a:lnTo>
                <a:lnTo>
                  <a:pt x="93" y="102"/>
                </a:lnTo>
                <a:lnTo>
                  <a:pt x="93" y="101"/>
                </a:lnTo>
                <a:lnTo>
                  <a:pt x="93" y="101"/>
                </a:lnTo>
                <a:lnTo>
                  <a:pt x="88" y="93"/>
                </a:lnTo>
                <a:lnTo>
                  <a:pt x="88" y="93"/>
                </a:lnTo>
                <a:lnTo>
                  <a:pt x="86" y="92"/>
                </a:lnTo>
                <a:lnTo>
                  <a:pt x="86" y="92"/>
                </a:lnTo>
                <a:lnTo>
                  <a:pt x="81" y="83"/>
                </a:lnTo>
                <a:lnTo>
                  <a:pt x="81" y="83"/>
                </a:lnTo>
                <a:lnTo>
                  <a:pt x="81" y="74"/>
                </a:lnTo>
                <a:lnTo>
                  <a:pt x="81" y="67"/>
                </a:lnTo>
                <a:lnTo>
                  <a:pt x="84" y="59"/>
                </a:lnTo>
                <a:lnTo>
                  <a:pt x="90" y="52"/>
                </a:lnTo>
                <a:lnTo>
                  <a:pt x="118" y="24"/>
                </a:lnTo>
                <a:lnTo>
                  <a:pt x="118" y="24"/>
                </a:lnTo>
                <a:lnTo>
                  <a:pt x="122" y="20"/>
                </a:lnTo>
                <a:lnTo>
                  <a:pt x="127" y="17"/>
                </a:lnTo>
                <a:lnTo>
                  <a:pt x="133" y="15"/>
                </a:lnTo>
                <a:lnTo>
                  <a:pt x="140" y="15"/>
                </a:lnTo>
                <a:lnTo>
                  <a:pt x="140" y="15"/>
                </a:lnTo>
                <a:lnTo>
                  <a:pt x="145" y="15"/>
                </a:lnTo>
                <a:lnTo>
                  <a:pt x="150" y="17"/>
                </a:lnTo>
                <a:lnTo>
                  <a:pt x="156" y="20"/>
                </a:lnTo>
                <a:lnTo>
                  <a:pt x="161" y="24"/>
                </a:lnTo>
                <a:lnTo>
                  <a:pt x="161" y="24"/>
                </a:lnTo>
                <a:lnTo>
                  <a:pt x="165" y="27"/>
                </a:lnTo>
                <a:lnTo>
                  <a:pt x="168" y="33"/>
                </a:lnTo>
                <a:lnTo>
                  <a:pt x="168" y="38"/>
                </a:lnTo>
                <a:lnTo>
                  <a:pt x="170" y="45"/>
                </a:lnTo>
                <a:lnTo>
                  <a:pt x="170" y="45"/>
                </a:lnTo>
                <a:lnTo>
                  <a:pt x="168" y="51"/>
                </a:lnTo>
                <a:lnTo>
                  <a:pt x="168" y="56"/>
                </a:lnTo>
                <a:lnTo>
                  <a:pt x="165" y="61"/>
                </a:lnTo>
                <a:lnTo>
                  <a:pt x="161" y="67"/>
                </a:lnTo>
                <a:lnTo>
                  <a:pt x="161" y="67"/>
                </a:lnTo>
                <a:lnTo>
                  <a:pt x="138" y="90"/>
                </a:lnTo>
                <a:lnTo>
                  <a:pt x="138" y="90"/>
                </a:lnTo>
                <a:lnTo>
                  <a:pt x="124" y="101"/>
                </a:lnTo>
                <a:lnTo>
                  <a:pt x="124" y="101"/>
                </a:lnTo>
                <a:lnTo>
                  <a:pt x="118" y="104"/>
                </a:lnTo>
                <a:lnTo>
                  <a:pt x="118" y="104"/>
                </a:lnTo>
                <a:lnTo>
                  <a:pt x="116" y="97"/>
                </a:lnTo>
                <a:lnTo>
                  <a:pt x="120" y="93"/>
                </a:lnTo>
                <a:lnTo>
                  <a:pt x="120" y="93"/>
                </a:lnTo>
                <a:lnTo>
                  <a:pt x="129" y="86"/>
                </a:lnTo>
                <a:lnTo>
                  <a:pt x="154" y="61"/>
                </a:lnTo>
                <a:lnTo>
                  <a:pt x="154" y="61"/>
                </a:lnTo>
                <a:lnTo>
                  <a:pt x="159" y="54"/>
                </a:lnTo>
                <a:lnTo>
                  <a:pt x="161" y="45"/>
                </a:lnTo>
                <a:lnTo>
                  <a:pt x="161" y="45"/>
                </a:lnTo>
                <a:lnTo>
                  <a:pt x="159" y="36"/>
                </a:lnTo>
                <a:lnTo>
                  <a:pt x="154" y="29"/>
                </a:lnTo>
                <a:lnTo>
                  <a:pt x="154" y="29"/>
                </a:lnTo>
                <a:lnTo>
                  <a:pt x="147" y="24"/>
                </a:lnTo>
                <a:lnTo>
                  <a:pt x="140" y="22"/>
                </a:lnTo>
                <a:lnTo>
                  <a:pt x="140" y="22"/>
                </a:lnTo>
                <a:lnTo>
                  <a:pt x="131" y="24"/>
                </a:lnTo>
                <a:lnTo>
                  <a:pt x="124" y="29"/>
                </a:lnTo>
                <a:lnTo>
                  <a:pt x="124" y="29"/>
                </a:lnTo>
                <a:lnTo>
                  <a:pt x="95" y="58"/>
                </a:lnTo>
                <a:lnTo>
                  <a:pt x="95" y="58"/>
                </a:lnTo>
                <a:lnTo>
                  <a:pt x="91" y="63"/>
                </a:lnTo>
                <a:lnTo>
                  <a:pt x="90" y="70"/>
                </a:lnTo>
                <a:lnTo>
                  <a:pt x="88" y="76"/>
                </a:lnTo>
                <a:lnTo>
                  <a:pt x="90" y="83"/>
                </a:lnTo>
                <a:lnTo>
                  <a:pt x="91" y="83"/>
                </a:lnTo>
                <a:lnTo>
                  <a:pt x="91" y="84"/>
                </a:lnTo>
                <a:lnTo>
                  <a:pt x="95" y="90"/>
                </a:lnTo>
                <a:lnTo>
                  <a:pt x="95" y="90"/>
                </a:lnTo>
                <a:lnTo>
                  <a:pt x="95" y="90"/>
                </a:lnTo>
                <a:lnTo>
                  <a:pt x="97" y="92"/>
                </a:lnTo>
                <a:lnTo>
                  <a:pt x="100" y="97"/>
                </a:lnTo>
                <a:lnTo>
                  <a:pt x="100" y="97"/>
                </a:lnTo>
                <a:lnTo>
                  <a:pt x="104" y="106"/>
                </a:lnTo>
                <a:lnTo>
                  <a:pt x="104" y="117"/>
                </a:lnTo>
                <a:lnTo>
                  <a:pt x="100" y="124"/>
                </a:lnTo>
                <a:lnTo>
                  <a:pt x="95" y="133"/>
                </a:lnTo>
                <a:lnTo>
                  <a:pt x="66" y="161"/>
                </a:lnTo>
                <a:lnTo>
                  <a:pt x="66" y="161"/>
                </a:lnTo>
                <a:lnTo>
                  <a:pt x="61" y="165"/>
                </a:lnTo>
                <a:lnTo>
                  <a:pt x="56" y="169"/>
                </a:lnTo>
                <a:lnTo>
                  <a:pt x="50" y="169"/>
                </a:lnTo>
                <a:lnTo>
                  <a:pt x="45" y="170"/>
                </a:lnTo>
                <a:lnTo>
                  <a:pt x="45" y="170"/>
                </a:lnTo>
                <a:lnTo>
                  <a:pt x="38" y="169"/>
                </a:lnTo>
                <a:lnTo>
                  <a:pt x="33" y="169"/>
                </a:lnTo>
                <a:lnTo>
                  <a:pt x="27" y="165"/>
                </a:lnTo>
                <a:lnTo>
                  <a:pt x="24" y="161"/>
                </a:lnTo>
                <a:lnTo>
                  <a:pt x="24" y="161"/>
                </a:lnTo>
                <a:lnTo>
                  <a:pt x="20" y="156"/>
                </a:lnTo>
                <a:lnTo>
                  <a:pt x="16" y="151"/>
                </a:lnTo>
                <a:lnTo>
                  <a:pt x="15" y="145"/>
                </a:lnTo>
                <a:lnTo>
                  <a:pt x="15" y="140"/>
                </a:lnTo>
                <a:lnTo>
                  <a:pt x="15" y="140"/>
                </a:lnTo>
                <a:lnTo>
                  <a:pt x="15" y="133"/>
                </a:lnTo>
                <a:lnTo>
                  <a:pt x="16" y="127"/>
                </a:lnTo>
                <a:lnTo>
                  <a:pt x="20" y="122"/>
                </a:lnTo>
                <a:lnTo>
                  <a:pt x="24" y="118"/>
                </a:lnTo>
                <a:lnTo>
                  <a:pt x="24" y="1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000">
              <a:solidFill>
                <a:schemeClr val="accent5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1" name="Text Box 8">
            <a:extLst>
              <a:ext uri="{FF2B5EF4-FFF2-40B4-BE49-F238E27FC236}">
                <a16:creationId xmlns:a16="http://schemas.microsoft.com/office/drawing/2014/main" id="{2B4CFEB6-F578-4CB9-B890-60701E309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626" y="4243576"/>
            <a:ext cx="2941561" cy="613053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solidFill>
                  <a:srgbClr val="BABDBF"/>
                </a:solidFill>
                <a:latin typeface="+mj-ea"/>
                <a:ea typeface="+mj-ea"/>
              </a:rPr>
              <a:t>XR</a:t>
            </a: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 콘서트 </a:t>
            </a:r>
            <a:r>
              <a:rPr lang="en-US" altLang="ko-KR" sz="1600" b="1" dirty="0">
                <a:solidFill>
                  <a:srgbClr val="BABDBF"/>
                </a:solidFill>
                <a:latin typeface="+mj-ea"/>
                <a:ea typeface="+mj-ea"/>
              </a:rPr>
              <a:t>/ </a:t>
            </a: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교육</a:t>
            </a:r>
            <a:endParaRPr lang="en-US" altLang="ko-KR" sz="1600" b="1" dirty="0">
              <a:solidFill>
                <a:srgbClr val="BABDBF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테마파크 </a:t>
            </a:r>
            <a:r>
              <a:rPr lang="en-US" altLang="ko-KR" sz="1600" b="1" dirty="0">
                <a:solidFill>
                  <a:srgbClr val="BABDBF"/>
                </a:solidFill>
                <a:latin typeface="+mj-ea"/>
                <a:ea typeface="+mj-ea"/>
              </a:rPr>
              <a:t>/ </a:t>
            </a:r>
            <a:r>
              <a:rPr lang="ko-KR" altLang="en-US" sz="1600" b="1" dirty="0">
                <a:solidFill>
                  <a:srgbClr val="BABDBF"/>
                </a:solidFill>
                <a:latin typeface="+mj-ea"/>
                <a:ea typeface="+mj-ea"/>
              </a:rPr>
              <a:t>광고</a:t>
            </a:r>
            <a:endParaRPr lang="ko-KR" altLang="ko-KR" sz="1600" b="1" dirty="0">
              <a:solidFill>
                <a:srgbClr val="BABDB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27480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>
            <a:extLst>
              <a:ext uri="{FF2B5EF4-FFF2-40B4-BE49-F238E27FC236}">
                <a16:creationId xmlns:a16="http://schemas.microsoft.com/office/drawing/2014/main" id="{6C7C2100-BC5F-4786-9A64-062B54277C9C}"/>
              </a:ext>
            </a:extLst>
          </p:cNvPr>
          <p:cNvGrpSpPr/>
          <p:nvPr/>
        </p:nvGrpSpPr>
        <p:grpSpPr>
          <a:xfrm>
            <a:off x="307328" y="87645"/>
            <a:ext cx="5123088" cy="655372"/>
            <a:chOff x="307328" y="87645"/>
            <a:chExt cx="6412051" cy="65537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4D5862-B94A-439E-902A-D8909471A77A}"/>
                </a:ext>
              </a:extLst>
            </p:cNvPr>
            <p:cNvSpPr txBox="1"/>
            <p:nvPr/>
          </p:nvSpPr>
          <p:spPr>
            <a:xfrm>
              <a:off x="307328" y="87645"/>
              <a:ext cx="6412051" cy="65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800" spc="300" dirty="0">
                  <a:solidFill>
                    <a:srgbClr val="00B050"/>
                  </a:solidFill>
                  <a:latin typeface="+mn-ea"/>
                  <a:cs typeface="Calibri Light" panose="020F0302020204030204" pitchFamily="34" charset="0"/>
                </a:rPr>
                <a:t>IP</a:t>
              </a:r>
              <a:r>
                <a:rPr lang="ko-KR" altLang="en-US" sz="2800" spc="300" dirty="0">
                  <a:solidFill>
                    <a:srgbClr val="00B050"/>
                  </a:solidFill>
                  <a:latin typeface="+mn-ea"/>
                  <a:cs typeface="Calibri Light" panose="020F0302020204030204" pitchFamily="34" charset="0"/>
                </a:rPr>
                <a:t> 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n-ea"/>
                  <a:cs typeface="Calibri Light" panose="020F0302020204030204" pitchFamily="34" charset="0"/>
                </a:rPr>
                <a:t>활용 사업 확대</a:t>
              </a: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82E799D4-C4F9-4FA2-AC88-7C7D1821895D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385475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A45A0BBC-6359-44A1-8442-C64DF3644817}"/>
              </a:ext>
            </a:extLst>
          </p:cNvPr>
          <p:cNvSpPr/>
          <p:nvPr/>
        </p:nvSpPr>
        <p:spPr>
          <a:xfrm>
            <a:off x="3100135" y="1455961"/>
            <a:ext cx="8693758" cy="5402039"/>
          </a:xfrm>
          <a:custGeom>
            <a:avLst/>
            <a:gdLst>
              <a:gd name="connsiteX0" fmla="*/ 3876473 w 8710730"/>
              <a:gd name="connsiteY0" fmla="*/ 0 h 6858000"/>
              <a:gd name="connsiteX1" fmla="*/ 8710730 w 8710730"/>
              <a:gd name="connsiteY1" fmla="*/ 0 h 6858000"/>
              <a:gd name="connsiteX2" fmla="*/ 8710730 w 8710730"/>
              <a:gd name="connsiteY2" fmla="*/ 6858000 h 6858000"/>
              <a:gd name="connsiteX3" fmla="*/ 0 w 87107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0730" h="6858000">
                <a:moveTo>
                  <a:pt x="3876473" y="0"/>
                </a:moveTo>
                <a:lnTo>
                  <a:pt x="8710730" y="0"/>
                </a:lnTo>
                <a:lnTo>
                  <a:pt x="871073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alphaModFix amt="3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00CB0A-316E-4E54-814E-5CDA5B3BC1D4}"/>
              </a:ext>
            </a:extLst>
          </p:cNvPr>
          <p:cNvSpPr txBox="1"/>
          <p:nvPr/>
        </p:nvSpPr>
        <p:spPr>
          <a:xfrm>
            <a:off x="1046478" y="940820"/>
            <a:ext cx="10812730" cy="115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새로운 세계관을 가진 하나의 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IP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가 다양한 포맷의 스토리로 연결하여 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‘IP 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유니버스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’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를 구현하고 리얼타임 프로세싱 기술을 활용하여 시간과 비용을 절감하여 비즈니스 영역을 </a:t>
            </a:r>
            <a:r>
              <a:rPr lang="ko-KR" altLang="en-US" sz="1600" spc="3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확장해나갈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수 있는 잠재력을 보유하고 있음</a:t>
            </a:r>
            <a:endParaRPr lang="ko-KR" altLang="en-US" sz="1600" b="1" spc="300" dirty="0">
              <a:solidFill>
                <a:schemeClr val="accent3"/>
              </a:solidFill>
              <a:latin typeface="+mn-ea"/>
              <a:cs typeface="Calibri Light" panose="020F0302020204030204" pitchFamily="34" charset="0"/>
            </a:endParaRPr>
          </a:p>
        </p:txBody>
      </p:sp>
      <p:sp>
        <p:nvSpPr>
          <p:cNvPr id="34" name="이등변 삼각형 33">
            <a:extLst>
              <a:ext uri="{FF2B5EF4-FFF2-40B4-BE49-F238E27FC236}">
                <a16:creationId xmlns:a16="http://schemas.microsoft.com/office/drawing/2014/main" id="{BE5992A0-AF74-4A35-92B2-A1F70D9BFAD2}"/>
              </a:ext>
            </a:extLst>
          </p:cNvPr>
          <p:cNvSpPr/>
          <p:nvPr/>
        </p:nvSpPr>
        <p:spPr>
          <a:xfrm rot="10800000">
            <a:off x="514350" y="2150217"/>
            <a:ext cx="2480786" cy="1278781"/>
          </a:xfrm>
          <a:prstGeom prst="triangl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5" name="이등변 삼각형 34">
            <a:extLst>
              <a:ext uri="{FF2B5EF4-FFF2-40B4-BE49-F238E27FC236}">
                <a16:creationId xmlns:a16="http://schemas.microsoft.com/office/drawing/2014/main" id="{6695784F-A550-46B8-AB84-6E82245DCC82}"/>
              </a:ext>
            </a:extLst>
          </p:cNvPr>
          <p:cNvSpPr/>
          <p:nvPr/>
        </p:nvSpPr>
        <p:spPr>
          <a:xfrm rot="10800000">
            <a:off x="514350" y="3757033"/>
            <a:ext cx="2480786" cy="127878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6" name="이등변 삼각형 35">
            <a:extLst>
              <a:ext uri="{FF2B5EF4-FFF2-40B4-BE49-F238E27FC236}">
                <a16:creationId xmlns:a16="http://schemas.microsoft.com/office/drawing/2014/main" id="{773D1CCE-A91E-4DA2-98A5-FBA057640542}"/>
              </a:ext>
            </a:extLst>
          </p:cNvPr>
          <p:cNvSpPr/>
          <p:nvPr/>
        </p:nvSpPr>
        <p:spPr>
          <a:xfrm rot="10800000">
            <a:off x="514349" y="5333054"/>
            <a:ext cx="2480786" cy="1278781"/>
          </a:xfrm>
          <a:prstGeom prst="triangle">
            <a:avLst/>
          </a:prstGeom>
          <a:solidFill>
            <a:srgbClr val="067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BDAE04B1-6F9F-4A04-8001-BABDB0C4E3B5}"/>
              </a:ext>
            </a:extLst>
          </p:cNvPr>
          <p:cNvCxnSpPr>
            <a:cxnSpLocks/>
          </p:cNvCxnSpPr>
          <p:nvPr/>
        </p:nvCxnSpPr>
        <p:spPr bwMode="auto">
          <a:xfrm>
            <a:off x="2947379" y="3602407"/>
            <a:ext cx="85546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5F1BD68-679E-44B7-A8E5-E9B7E3882AB3}"/>
              </a:ext>
            </a:extLst>
          </p:cNvPr>
          <p:cNvCxnSpPr>
            <a:cxnSpLocks/>
          </p:cNvCxnSpPr>
          <p:nvPr/>
        </p:nvCxnSpPr>
        <p:spPr bwMode="auto">
          <a:xfrm>
            <a:off x="3034997" y="5190871"/>
            <a:ext cx="846698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09">
            <a:extLst>
              <a:ext uri="{FF2B5EF4-FFF2-40B4-BE49-F238E27FC236}">
                <a16:creationId xmlns:a16="http://schemas.microsoft.com/office/drawing/2014/main" id="{145049C1-7F66-4893-B403-4AE13579A157}"/>
              </a:ext>
            </a:extLst>
          </p:cNvPr>
          <p:cNvSpPr txBox="1"/>
          <p:nvPr/>
        </p:nvSpPr>
        <p:spPr>
          <a:xfrm>
            <a:off x="2875043" y="1998805"/>
            <a:ext cx="409326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풍부한 세계관을 가진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IP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를 기반으로 시리즈물 가능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영유아뿐만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아니라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키덜트까지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고려한 스토리 포맷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자동차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,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공룡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로봇 합체의 결정판으로 완구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의류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문구로 확장 용이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자유형 39">
            <a:extLst>
              <a:ext uri="{FF2B5EF4-FFF2-40B4-BE49-F238E27FC236}">
                <a16:creationId xmlns:a16="http://schemas.microsoft.com/office/drawing/2014/main" id="{13C138D1-6D6B-4639-8F62-1DE70C1C3C83}"/>
              </a:ext>
            </a:extLst>
          </p:cNvPr>
          <p:cNvSpPr/>
          <p:nvPr/>
        </p:nvSpPr>
        <p:spPr>
          <a:xfrm flipH="1">
            <a:off x="1188898" y="2279450"/>
            <a:ext cx="1277564" cy="1017698"/>
          </a:xfrm>
          <a:custGeom>
            <a:avLst/>
            <a:gdLst>
              <a:gd name="connsiteX0" fmla="*/ 584200 w 2276475"/>
              <a:gd name="connsiteY0" fmla="*/ 911225 h 911225"/>
              <a:gd name="connsiteX1" fmla="*/ 0 w 2276475"/>
              <a:gd name="connsiteY1" fmla="*/ 0 h 911225"/>
              <a:gd name="connsiteX2" fmla="*/ 2276475 w 2276475"/>
              <a:gd name="connsiteY2" fmla="*/ 0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6475" h="911225">
                <a:moveTo>
                  <a:pt x="584200" y="911225"/>
                </a:moveTo>
                <a:lnTo>
                  <a:pt x="0" y="0"/>
                </a:lnTo>
                <a:lnTo>
                  <a:pt x="2276475" y="0"/>
                </a:lnTo>
              </a:path>
            </a:pathLst>
          </a:custGeom>
          <a:gradFill>
            <a:gsLst>
              <a:gs pos="0">
                <a:schemeClr val="bg1">
                  <a:alpha val="43000"/>
                </a:schemeClr>
              </a:gs>
              <a:gs pos="44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</a:gradFill>
          <a:ln>
            <a:gradFill flip="none" rotWithShape="1">
              <a:gsLst>
                <a:gs pos="0">
                  <a:schemeClr val="bg1"/>
                </a:gs>
                <a:gs pos="47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0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CC92B94C-5128-4F5B-B289-BE8DAFCE4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191" y="2310773"/>
            <a:ext cx="1525020" cy="58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IP</a:t>
            </a:r>
          </a:p>
          <a:p>
            <a:pPr algn="ctr">
              <a:defRPr/>
            </a:pPr>
            <a:r>
              <a:rPr lang="ko-KR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기획</a:t>
            </a:r>
            <a:endParaRPr lang="ko-KR" altLang="ko-KR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2" name="TextBox 109">
            <a:extLst>
              <a:ext uri="{FF2B5EF4-FFF2-40B4-BE49-F238E27FC236}">
                <a16:creationId xmlns:a16="http://schemas.microsoft.com/office/drawing/2014/main" id="{0D27DEA3-A340-4EC2-A1B6-C9CBF8344351}"/>
              </a:ext>
            </a:extLst>
          </p:cNvPr>
          <p:cNvSpPr txBox="1"/>
          <p:nvPr/>
        </p:nvSpPr>
        <p:spPr>
          <a:xfrm>
            <a:off x="7121660" y="1980254"/>
            <a:ext cx="409326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조이드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와일드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: 2018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년 기준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8,300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억원 매출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BTS(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빅히트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는 스토리텔링과 세계관을 가진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IP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를 기반으로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7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조억원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수준으로 상장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TextBox 109">
            <a:extLst>
              <a:ext uri="{FF2B5EF4-FFF2-40B4-BE49-F238E27FC236}">
                <a16:creationId xmlns:a16="http://schemas.microsoft.com/office/drawing/2014/main" id="{09B3DDD2-223E-4D50-8C35-7C4DDBEAF433}"/>
              </a:ext>
            </a:extLst>
          </p:cNvPr>
          <p:cNvSpPr txBox="1"/>
          <p:nvPr/>
        </p:nvSpPr>
        <p:spPr>
          <a:xfrm>
            <a:off x="2901470" y="3587199"/>
            <a:ext cx="409326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리얼타임 프로세싱 기술과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Unreal Engine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제어기술 등의 기존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30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분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~1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시간 작업량을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5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분이내로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단축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신속하고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CG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오브젝트 배치를 위한 무대정합기술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LED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Wall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을 활용한 스마트 스튜디오로 확장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TextBox 109">
            <a:extLst>
              <a:ext uri="{FF2B5EF4-FFF2-40B4-BE49-F238E27FC236}">
                <a16:creationId xmlns:a16="http://schemas.microsoft.com/office/drawing/2014/main" id="{882C4F86-E919-46CC-BD3F-506328E2E942}"/>
              </a:ext>
            </a:extLst>
          </p:cNvPr>
          <p:cNvSpPr txBox="1"/>
          <p:nvPr/>
        </p:nvSpPr>
        <p:spPr>
          <a:xfrm>
            <a:off x="7148087" y="3609562"/>
            <a:ext cx="4093262" cy="11449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만달로리안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루카스필름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+ ILM (Industrial Light &amp; Magic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의 기술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회당 제작비 약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1,500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만달러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LED Wall 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아태지역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1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조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3,500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억 시장규모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TextBox 109">
            <a:extLst>
              <a:ext uri="{FF2B5EF4-FFF2-40B4-BE49-F238E27FC236}">
                <a16:creationId xmlns:a16="http://schemas.microsoft.com/office/drawing/2014/main" id="{51576E75-17AD-4916-9E0C-D2B24D98472E}"/>
              </a:ext>
            </a:extLst>
          </p:cNvPr>
          <p:cNvSpPr txBox="1"/>
          <p:nvPr/>
        </p:nvSpPr>
        <p:spPr>
          <a:xfrm>
            <a:off x="2901470" y="5131612"/>
            <a:ext cx="409326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6+2DOF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이상의 고자유도 모션플랫폼 제어기술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8K Raw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영상 워크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플루우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구축 등 고해상도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AR/VR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촬영기술 및 국내 최초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12K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파노라마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Rig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제품개발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Full dome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시스템 제어기술 자체 구축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9" name="TextBox 109">
            <a:extLst>
              <a:ext uri="{FF2B5EF4-FFF2-40B4-BE49-F238E27FC236}">
                <a16:creationId xmlns:a16="http://schemas.microsoft.com/office/drawing/2014/main" id="{22944347-77A6-4D9B-8862-D79270EC3960}"/>
              </a:ext>
            </a:extLst>
          </p:cNvPr>
          <p:cNvSpPr txBox="1"/>
          <p:nvPr/>
        </p:nvSpPr>
        <p:spPr>
          <a:xfrm>
            <a:off x="7148086" y="5132109"/>
            <a:ext cx="409326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덱스터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: 2017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년 중국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완다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테마파크에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55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억 콘텐츠 납품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 1/5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수준으로 제작 가능</a:t>
            </a:r>
            <a:endParaRPr lang="en-US" altLang="ko-KR" sz="1200" dirty="0">
              <a:solidFill>
                <a:schemeClr val="bg1"/>
              </a:solidFill>
              <a:latin typeface="+mn-ea"/>
              <a:sym typeface="Wingdings" panose="05000000000000000000" pitchFamily="2" charset="2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AR/VR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을 활용한 글로벌 이머시브 미디어의 시장규모는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2022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년 기준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1,200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억달러로 예상함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50" name="자유형 2">
            <a:extLst>
              <a:ext uri="{FF2B5EF4-FFF2-40B4-BE49-F238E27FC236}">
                <a16:creationId xmlns:a16="http://schemas.microsoft.com/office/drawing/2014/main" id="{63DF739C-02F1-4F57-8FAB-27C7D6DD9CFD}"/>
              </a:ext>
            </a:extLst>
          </p:cNvPr>
          <p:cNvSpPr/>
          <p:nvPr/>
        </p:nvSpPr>
        <p:spPr>
          <a:xfrm>
            <a:off x="1080747" y="3891752"/>
            <a:ext cx="1344473" cy="1017704"/>
          </a:xfrm>
          <a:custGeom>
            <a:avLst/>
            <a:gdLst>
              <a:gd name="connsiteX0" fmla="*/ 584200 w 2276475"/>
              <a:gd name="connsiteY0" fmla="*/ 911225 h 911225"/>
              <a:gd name="connsiteX1" fmla="*/ 0 w 2276475"/>
              <a:gd name="connsiteY1" fmla="*/ 0 h 911225"/>
              <a:gd name="connsiteX2" fmla="*/ 2276475 w 2276475"/>
              <a:gd name="connsiteY2" fmla="*/ 0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6475" h="911225">
                <a:moveTo>
                  <a:pt x="584200" y="911225"/>
                </a:moveTo>
                <a:lnTo>
                  <a:pt x="0" y="0"/>
                </a:lnTo>
                <a:lnTo>
                  <a:pt x="2276475" y="0"/>
                </a:lnTo>
              </a:path>
            </a:pathLst>
          </a:custGeom>
          <a:gradFill>
            <a:gsLst>
              <a:gs pos="0">
                <a:schemeClr val="bg1">
                  <a:alpha val="43000"/>
                </a:schemeClr>
              </a:gs>
              <a:gs pos="44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</a:gradFill>
          <a:ln>
            <a:gradFill flip="none" rotWithShape="1">
              <a:gsLst>
                <a:gs pos="0">
                  <a:schemeClr val="bg1"/>
                </a:gs>
                <a:gs pos="47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000" b="1">
              <a:solidFill>
                <a:prstClr val="black"/>
              </a:solidFill>
              <a:latin typeface="+mn-ea"/>
            </a:endParaRPr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A63E6A33-1F6E-44EB-9E1F-819B27C0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488" y="3956779"/>
            <a:ext cx="12518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스튜디오</a:t>
            </a:r>
            <a:endParaRPr lang="en-US" altLang="ko-KR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lang="ko-KR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제작</a:t>
            </a:r>
            <a:endParaRPr lang="ko-KR" altLang="ko-KR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2" name="자유형 40">
            <a:extLst>
              <a:ext uri="{FF2B5EF4-FFF2-40B4-BE49-F238E27FC236}">
                <a16:creationId xmlns:a16="http://schemas.microsoft.com/office/drawing/2014/main" id="{CD682117-DE83-45AA-A4F5-79E39F5D02EE}"/>
              </a:ext>
            </a:extLst>
          </p:cNvPr>
          <p:cNvSpPr/>
          <p:nvPr/>
        </p:nvSpPr>
        <p:spPr>
          <a:xfrm flipH="1">
            <a:off x="1107239" y="5445227"/>
            <a:ext cx="1341522" cy="1017703"/>
          </a:xfrm>
          <a:custGeom>
            <a:avLst/>
            <a:gdLst>
              <a:gd name="connsiteX0" fmla="*/ 584200 w 2276475"/>
              <a:gd name="connsiteY0" fmla="*/ 911225 h 911225"/>
              <a:gd name="connsiteX1" fmla="*/ 0 w 2276475"/>
              <a:gd name="connsiteY1" fmla="*/ 0 h 911225"/>
              <a:gd name="connsiteX2" fmla="*/ 2276475 w 2276475"/>
              <a:gd name="connsiteY2" fmla="*/ 0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6475" h="911225">
                <a:moveTo>
                  <a:pt x="584200" y="911225"/>
                </a:moveTo>
                <a:lnTo>
                  <a:pt x="0" y="0"/>
                </a:lnTo>
                <a:lnTo>
                  <a:pt x="2276475" y="0"/>
                </a:lnTo>
              </a:path>
            </a:pathLst>
          </a:custGeom>
          <a:gradFill>
            <a:gsLst>
              <a:gs pos="0">
                <a:schemeClr val="bg1">
                  <a:alpha val="43000"/>
                </a:schemeClr>
              </a:gs>
              <a:gs pos="44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</a:gradFill>
          <a:ln>
            <a:gradFill flip="none" rotWithShape="1">
              <a:gsLst>
                <a:gs pos="0">
                  <a:schemeClr val="bg1"/>
                </a:gs>
                <a:gs pos="47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000">
              <a:solidFill>
                <a:prstClr val="black"/>
              </a:solidFill>
              <a:latin typeface="+mn-ea"/>
            </a:endParaRP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06F9EC0B-24F1-4FD4-BDA8-5EDD7033D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805" y="5531503"/>
            <a:ext cx="1692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플라잉</a:t>
            </a:r>
            <a:r>
              <a:rPr lang="ko-KR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시어터</a:t>
            </a:r>
            <a:endParaRPr lang="en-US" altLang="ko-KR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lang="ko-KR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이머시브 미디어</a:t>
            </a:r>
            <a:endParaRPr lang="ko-KR" altLang="ko-KR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955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D15D6DD4-2BBE-4783-862E-DADBD7A78E56}"/>
              </a:ext>
            </a:extLst>
          </p:cNvPr>
          <p:cNvSpPr/>
          <p:nvPr/>
        </p:nvSpPr>
        <p:spPr>
          <a:xfrm>
            <a:off x="6883878" y="2037144"/>
            <a:ext cx="4983943" cy="4598596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29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5" name="이등변 삼각형 24">
            <a:extLst>
              <a:ext uri="{FF2B5EF4-FFF2-40B4-BE49-F238E27FC236}">
                <a16:creationId xmlns:a16="http://schemas.microsoft.com/office/drawing/2014/main" id="{BFED7AFE-97CF-4F9A-9A41-8D85FB12D6D9}"/>
              </a:ext>
            </a:extLst>
          </p:cNvPr>
          <p:cNvSpPr/>
          <p:nvPr/>
        </p:nvSpPr>
        <p:spPr>
          <a:xfrm rot="16200000">
            <a:off x="4277564" y="4035495"/>
            <a:ext cx="4610566" cy="613866"/>
          </a:xfrm>
          <a:prstGeom prst="triangle">
            <a:avLst/>
          </a:prstGeom>
          <a:solidFill>
            <a:schemeClr val="bg1">
              <a:lumMod val="85000"/>
              <a:shade val="30000"/>
              <a:satMod val="1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6" name="오각형 16">
            <a:extLst>
              <a:ext uri="{FF2B5EF4-FFF2-40B4-BE49-F238E27FC236}">
                <a16:creationId xmlns:a16="http://schemas.microsoft.com/office/drawing/2014/main" id="{6443C8F6-8D85-463B-B5D6-E9B11C75E1D4}"/>
              </a:ext>
            </a:extLst>
          </p:cNvPr>
          <p:cNvSpPr/>
          <p:nvPr/>
        </p:nvSpPr>
        <p:spPr>
          <a:xfrm>
            <a:off x="9449526" y="4466924"/>
            <a:ext cx="2316200" cy="1523095"/>
          </a:xfrm>
          <a:prstGeom prst="homePlate">
            <a:avLst>
              <a:gd name="adj" fmla="val 30149"/>
            </a:avLst>
          </a:prstGeom>
          <a:solidFill>
            <a:srgbClr val="628C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27" name="오각형 16">
            <a:extLst>
              <a:ext uri="{FF2B5EF4-FFF2-40B4-BE49-F238E27FC236}">
                <a16:creationId xmlns:a16="http://schemas.microsoft.com/office/drawing/2014/main" id="{CFFB91AD-6621-463D-A714-BE026C64607B}"/>
              </a:ext>
            </a:extLst>
          </p:cNvPr>
          <p:cNvSpPr/>
          <p:nvPr/>
        </p:nvSpPr>
        <p:spPr>
          <a:xfrm>
            <a:off x="9432088" y="2673658"/>
            <a:ext cx="2316200" cy="1523095"/>
          </a:xfrm>
          <a:prstGeom prst="homePlate">
            <a:avLst>
              <a:gd name="adj" fmla="val 30149"/>
            </a:avLst>
          </a:prstGeom>
          <a:solidFill>
            <a:srgbClr val="628C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28" name="오각형 16">
            <a:extLst>
              <a:ext uri="{FF2B5EF4-FFF2-40B4-BE49-F238E27FC236}">
                <a16:creationId xmlns:a16="http://schemas.microsoft.com/office/drawing/2014/main" id="{49290C68-D426-4D38-9500-C32913167699}"/>
              </a:ext>
            </a:extLst>
          </p:cNvPr>
          <p:cNvSpPr/>
          <p:nvPr/>
        </p:nvSpPr>
        <p:spPr>
          <a:xfrm>
            <a:off x="6989725" y="3705225"/>
            <a:ext cx="2316200" cy="1274407"/>
          </a:xfrm>
          <a:prstGeom prst="homePlate">
            <a:avLst>
              <a:gd name="adj" fmla="val 30149"/>
            </a:avLst>
          </a:prstGeom>
          <a:solidFill>
            <a:srgbClr val="628C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29" name="오각형 16">
            <a:extLst>
              <a:ext uri="{FF2B5EF4-FFF2-40B4-BE49-F238E27FC236}">
                <a16:creationId xmlns:a16="http://schemas.microsoft.com/office/drawing/2014/main" id="{C8AD61CE-3DC6-4B83-8774-04E820A133F9}"/>
              </a:ext>
            </a:extLst>
          </p:cNvPr>
          <p:cNvSpPr/>
          <p:nvPr/>
        </p:nvSpPr>
        <p:spPr>
          <a:xfrm>
            <a:off x="7001588" y="2205126"/>
            <a:ext cx="2316200" cy="1274407"/>
          </a:xfrm>
          <a:prstGeom prst="homePlate">
            <a:avLst>
              <a:gd name="adj" fmla="val 30149"/>
            </a:avLst>
          </a:prstGeom>
          <a:solidFill>
            <a:srgbClr val="628C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30" name="오각형 16">
            <a:extLst>
              <a:ext uri="{FF2B5EF4-FFF2-40B4-BE49-F238E27FC236}">
                <a16:creationId xmlns:a16="http://schemas.microsoft.com/office/drawing/2014/main" id="{0EF79953-9137-4FCA-8B14-60A74AFD0F70}"/>
              </a:ext>
            </a:extLst>
          </p:cNvPr>
          <p:cNvSpPr/>
          <p:nvPr/>
        </p:nvSpPr>
        <p:spPr>
          <a:xfrm>
            <a:off x="7013605" y="5200136"/>
            <a:ext cx="2316200" cy="1274407"/>
          </a:xfrm>
          <a:prstGeom prst="homePlate">
            <a:avLst>
              <a:gd name="adj" fmla="val 30149"/>
            </a:avLst>
          </a:prstGeom>
          <a:solidFill>
            <a:srgbClr val="628C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31" name="오각형 15">
            <a:extLst>
              <a:ext uri="{FF2B5EF4-FFF2-40B4-BE49-F238E27FC236}">
                <a16:creationId xmlns:a16="http://schemas.microsoft.com/office/drawing/2014/main" id="{93C49B2A-6FD8-4A09-B9A9-8CCC72AB1BF3}"/>
              </a:ext>
            </a:extLst>
          </p:cNvPr>
          <p:cNvSpPr/>
          <p:nvPr/>
        </p:nvSpPr>
        <p:spPr>
          <a:xfrm>
            <a:off x="2797354" y="3713474"/>
            <a:ext cx="3441289" cy="1247524"/>
          </a:xfrm>
          <a:prstGeom prst="homePlate">
            <a:avLst>
              <a:gd name="adj" fmla="val 30149"/>
            </a:avLst>
          </a:prstGeom>
          <a:solidFill>
            <a:srgbClr val="ADDD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52" name="오각형 26">
            <a:extLst>
              <a:ext uri="{FF2B5EF4-FFF2-40B4-BE49-F238E27FC236}">
                <a16:creationId xmlns:a16="http://schemas.microsoft.com/office/drawing/2014/main" id="{51BE4E99-1563-4B9D-8C96-B800F761C5D0}"/>
              </a:ext>
            </a:extLst>
          </p:cNvPr>
          <p:cNvSpPr/>
          <p:nvPr/>
        </p:nvSpPr>
        <p:spPr>
          <a:xfrm>
            <a:off x="619125" y="3714235"/>
            <a:ext cx="2098295" cy="1247524"/>
          </a:xfrm>
          <a:prstGeom prst="homePlate">
            <a:avLst>
              <a:gd name="adj" fmla="val 30149"/>
            </a:avLst>
          </a:prstGeom>
          <a:solidFill>
            <a:srgbClr val="F083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+mn-ea"/>
            </a:endParaRPr>
          </a:p>
        </p:txBody>
      </p:sp>
      <p:sp>
        <p:nvSpPr>
          <p:cNvPr id="53" name="사각형: 둥근 모서리 32">
            <a:extLst>
              <a:ext uri="{FF2B5EF4-FFF2-40B4-BE49-F238E27FC236}">
                <a16:creationId xmlns:a16="http://schemas.microsoft.com/office/drawing/2014/main" id="{07B76475-E04D-436D-8ACD-CE8360BF5365}"/>
              </a:ext>
            </a:extLst>
          </p:cNvPr>
          <p:cNvSpPr/>
          <p:nvPr/>
        </p:nvSpPr>
        <p:spPr>
          <a:xfrm>
            <a:off x="2695893" y="2054988"/>
            <a:ext cx="3486149" cy="9373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4" name="아래쪽 화살표 25">
            <a:extLst>
              <a:ext uri="{FF2B5EF4-FFF2-40B4-BE49-F238E27FC236}">
                <a16:creationId xmlns:a16="http://schemas.microsoft.com/office/drawing/2014/main" id="{8EE70EE3-CD5F-4752-B99E-4B84089319E8}"/>
              </a:ext>
            </a:extLst>
          </p:cNvPr>
          <p:cNvSpPr/>
          <p:nvPr/>
        </p:nvSpPr>
        <p:spPr>
          <a:xfrm>
            <a:off x="3493081" y="2945932"/>
            <a:ext cx="1819683" cy="450265"/>
          </a:xfrm>
          <a:prstGeom prst="downArrow">
            <a:avLst>
              <a:gd name="adj1" fmla="val 50000"/>
              <a:gd name="adj2" fmla="val 666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+mn-ea"/>
            </a:endParaRP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9C5B93D6-4F7A-40DD-BF0B-FA8A963E26C4}"/>
              </a:ext>
            </a:extLst>
          </p:cNvPr>
          <p:cNvCxnSpPr/>
          <p:nvPr/>
        </p:nvCxnSpPr>
        <p:spPr>
          <a:xfrm>
            <a:off x="3321575" y="4951334"/>
            <a:ext cx="0" cy="103868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6407190A-B61B-443C-AC2D-0BAC5BA16FE6}"/>
              </a:ext>
            </a:extLst>
          </p:cNvPr>
          <p:cNvCxnSpPr/>
          <p:nvPr/>
        </p:nvCxnSpPr>
        <p:spPr>
          <a:xfrm>
            <a:off x="3321575" y="5990020"/>
            <a:ext cx="369200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09B7920-B600-44E5-967B-3B27CB0E455D}"/>
              </a:ext>
            </a:extLst>
          </p:cNvPr>
          <p:cNvSpPr txBox="1"/>
          <p:nvPr/>
        </p:nvSpPr>
        <p:spPr>
          <a:xfrm>
            <a:off x="752373" y="3726829"/>
            <a:ext cx="152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IP 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창작 기획</a:t>
            </a:r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endParaRPr lang="ko-KR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9BAD13-77CC-48BF-873D-868BD56D1C68}"/>
              </a:ext>
            </a:extLst>
          </p:cNvPr>
          <p:cNvSpPr txBox="1"/>
          <p:nvPr/>
        </p:nvSpPr>
        <p:spPr>
          <a:xfrm>
            <a:off x="901129" y="4082766"/>
            <a:ext cx="14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STORY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Character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Background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Prop</a:t>
            </a:r>
            <a:endParaRPr lang="ko-KR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5A280E-AE27-499C-AF95-7D037D2CFD2C}"/>
              </a:ext>
            </a:extLst>
          </p:cNvPr>
          <p:cNvSpPr txBox="1"/>
          <p:nvPr/>
        </p:nvSpPr>
        <p:spPr>
          <a:xfrm>
            <a:off x="3571984" y="3736354"/>
            <a:ext cx="1733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애니메이션 제작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C047BE-D073-493C-A6F0-28B8F13C89E0}"/>
              </a:ext>
            </a:extLst>
          </p:cNvPr>
          <p:cNvSpPr txBox="1"/>
          <p:nvPr/>
        </p:nvSpPr>
        <p:spPr>
          <a:xfrm>
            <a:off x="3034877" y="4051543"/>
            <a:ext cx="140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Wingdings" panose="05000000000000000000" pitchFamily="2" charset="2"/>
              <a:buChar char="ü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ko-KR" dirty="0"/>
              <a:t>Character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Background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Prop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Film Shooting</a:t>
            </a:r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187D67-B4A5-40A8-BD2E-6D09464FDD15}"/>
              </a:ext>
            </a:extLst>
          </p:cNvPr>
          <p:cNvSpPr txBox="1"/>
          <p:nvPr/>
        </p:nvSpPr>
        <p:spPr>
          <a:xfrm>
            <a:off x="4770915" y="4218299"/>
            <a:ext cx="123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Wingdings" panose="05000000000000000000" pitchFamily="2" charset="2"/>
              <a:buChar char="ü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ko-KR" dirty="0"/>
              <a:t>Motion</a:t>
            </a:r>
          </a:p>
          <a:p>
            <a:r>
              <a:rPr lang="en-US" altLang="ko-KR" dirty="0"/>
              <a:t>Composition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ED3A12-04D7-4461-89E0-E5518818152D}"/>
              </a:ext>
            </a:extLst>
          </p:cNvPr>
          <p:cNvSpPr txBox="1"/>
          <p:nvPr/>
        </p:nvSpPr>
        <p:spPr>
          <a:xfrm>
            <a:off x="901128" y="3366671"/>
            <a:ext cx="1118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Creativity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42C7B3-6DBE-4BB5-A7C3-3A2C48400133}"/>
              </a:ext>
            </a:extLst>
          </p:cNvPr>
          <p:cNvSpPr txBox="1"/>
          <p:nvPr/>
        </p:nvSpPr>
        <p:spPr>
          <a:xfrm>
            <a:off x="3234948" y="3392470"/>
            <a:ext cx="251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Efficiency &amp; Quality</a:t>
            </a:r>
            <a:endParaRPr lang="ko-KR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4" name="아래쪽 화살표 64">
            <a:extLst>
              <a:ext uri="{FF2B5EF4-FFF2-40B4-BE49-F238E27FC236}">
                <a16:creationId xmlns:a16="http://schemas.microsoft.com/office/drawing/2014/main" id="{FF8B96B2-E999-438F-9ABB-E45D0A2044C2}"/>
              </a:ext>
            </a:extLst>
          </p:cNvPr>
          <p:cNvSpPr/>
          <p:nvPr/>
        </p:nvSpPr>
        <p:spPr>
          <a:xfrm rot="16200000">
            <a:off x="4247078" y="4295412"/>
            <a:ext cx="626533" cy="318183"/>
          </a:xfrm>
          <a:prstGeom prst="downArrow">
            <a:avLst>
              <a:gd name="adj1" fmla="val 50000"/>
              <a:gd name="adj2" fmla="val 666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+mn-ea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17988598-AC29-481D-AAF0-F8E8EDAE8828}"/>
              </a:ext>
            </a:extLst>
          </p:cNvPr>
          <p:cNvSpPr/>
          <p:nvPr/>
        </p:nvSpPr>
        <p:spPr>
          <a:xfrm>
            <a:off x="3690775" y="5233378"/>
            <a:ext cx="1402362" cy="140236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0627A4F4-C53D-476A-8369-9C4C8C68F430}"/>
              </a:ext>
            </a:extLst>
          </p:cNvPr>
          <p:cNvSpPr/>
          <p:nvPr/>
        </p:nvSpPr>
        <p:spPr>
          <a:xfrm>
            <a:off x="3769524" y="5925036"/>
            <a:ext cx="144628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050" dirty="0">
                <a:latin typeface="+mn-ea"/>
              </a:rPr>
              <a:t>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050" dirty="0">
                <a:latin typeface="+mn-ea"/>
                <a:sym typeface="Wingdings" panose="05000000000000000000" pitchFamily="2" charset="2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050" dirty="0">
                <a:latin typeface="+mn-ea"/>
                <a:sym typeface="Wingdings" panose="05000000000000000000" pitchFamily="2" charset="2"/>
              </a:rPr>
              <a:t>Prop</a:t>
            </a:r>
            <a:endParaRPr lang="ko-KR" altLang="en-US" sz="1050" dirty="0">
              <a:latin typeface="+mn-ea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FBA8CDE-DA2D-4629-8E53-244B94D20262}"/>
              </a:ext>
            </a:extLst>
          </p:cNvPr>
          <p:cNvSpPr txBox="1"/>
          <p:nvPr/>
        </p:nvSpPr>
        <p:spPr>
          <a:xfrm>
            <a:off x="7286331" y="4155971"/>
            <a:ext cx="142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TV </a:t>
            </a: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시리즈</a:t>
            </a:r>
            <a:endParaRPr lang="en-US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극장판</a:t>
            </a:r>
            <a:endParaRPr lang="en-US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OTT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유튜브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787DBB-1E7C-472D-86FF-947FFADA7FEB}"/>
              </a:ext>
            </a:extLst>
          </p:cNvPr>
          <p:cNvSpPr txBox="1"/>
          <p:nvPr/>
        </p:nvSpPr>
        <p:spPr>
          <a:xfrm>
            <a:off x="2864029" y="2085975"/>
            <a:ext cx="311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+mn-ea"/>
              </a:rPr>
              <a:t>REAL TIME VIRTUAL PRODUCTION</a:t>
            </a:r>
            <a:endParaRPr lang="ko-KR" altLang="en-US" sz="1400" dirty="0">
              <a:latin typeface="+mn-ea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B400462C-FC01-42D7-943D-3D9C702F4772}"/>
              </a:ext>
            </a:extLst>
          </p:cNvPr>
          <p:cNvSpPr/>
          <p:nvPr/>
        </p:nvSpPr>
        <p:spPr>
          <a:xfrm>
            <a:off x="3974573" y="2918645"/>
            <a:ext cx="10021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50" dirty="0">
                <a:solidFill>
                  <a:schemeClr val="bg1"/>
                </a:solidFill>
                <a:latin typeface="+mn-ea"/>
              </a:rPr>
              <a:t>제작 비용 및</a:t>
            </a:r>
            <a:r>
              <a:rPr lang="en-US" altLang="ko-KR" sz="1050" dirty="0">
                <a:solidFill>
                  <a:schemeClr val="bg1"/>
                </a:solidFill>
                <a:latin typeface="+mn-ea"/>
              </a:rPr>
              <a:t> </a:t>
            </a:r>
            <a:br>
              <a:rPr lang="en-US" altLang="ko-KR" sz="1050" dirty="0">
                <a:solidFill>
                  <a:schemeClr val="bg1"/>
                </a:solidFill>
                <a:latin typeface="+mn-ea"/>
              </a:rPr>
            </a:br>
            <a:r>
              <a:rPr lang="ko-KR" altLang="en-US" sz="1050" dirty="0">
                <a:solidFill>
                  <a:schemeClr val="bg1"/>
                </a:solidFill>
                <a:latin typeface="+mn-ea"/>
              </a:rPr>
              <a:t>시간 경쟁력</a:t>
            </a:r>
          </a:p>
        </p:txBody>
      </p:sp>
      <p:sp>
        <p:nvSpPr>
          <p:cNvPr id="70" name="화살표: 갈매기형 수장 26">
            <a:extLst>
              <a:ext uri="{FF2B5EF4-FFF2-40B4-BE49-F238E27FC236}">
                <a16:creationId xmlns:a16="http://schemas.microsoft.com/office/drawing/2014/main" id="{0107CB29-5FD5-42A8-8E0B-FF29CF120ED5}"/>
              </a:ext>
            </a:extLst>
          </p:cNvPr>
          <p:cNvSpPr/>
          <p:nvPr/>
        </p:nvSpPr>
        <p:spPr>
          <a:xfrm>
            <a:off x="3515858" y="2427833"/>
            <a:ext cx="845665" cy="466076"/>
          </a:xfrm>
          <a:prstGeom prst="chevron">
            <a:avLst>
              <a:gd name="adj" fmla="val 2197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dirty="0">
                <a:solidFill>
                  <a:schemeClr val="bg1"/>
                </a:solidFill>
                <a:latin typeface="+mn-ea"/>
              </a:rPr>
              <a:t>바디</a:t>
            </a:r>
            <a:r>
              <a:rPr lang="en-US" altLang="ko-KR" sz="800" b="1" dirty="0">
                <a:solidFill>
                  <a:schemeClr val="bg1"/>
                </a:solidFill>
                <a:latin typeface="+mn-ea"/>
              </a:rPr>
              <a:t>&amp;</a:t>
            </a:r>
            <a:r>
              <a:rPr lang="ko-KR" altLang="en-US" sz="800" b="1" dirty="0" err="1">
                <a:solidFill>
                  <a:schemeClr val="bg1"/>
                </a:solidFill>
                <a:latin typeface="+mn-ea"/>
              </a:rPr>
              <a:t>페이셜</a:t>
            </a:r>
            <a:r>
              <a:rPr lang="ko-KR" altLang="en-US" sz="800" b="1" dirty="0">
                <a:solidFill>
                  <a:schemeClr val="bg1"/>
                </a:solidFill>
                <a:latin typeface="+mn-ea"/>
              </a:rPr>
              <a:t> 라이브</a:t>
            </a:r>
            <a:br>
              <a:rPr lang="en-US" altLang="ko-KR" sz="800" b="1" dirty="0">
                <a:solidFill>
                  <a:schemeClr val="bg1"/>
                </a:solidFill>
                <a:latin typeface="+mn-ea"/>
              </a:rPr>
            </a:br>
            <a:r>
              <a:rPr lang="ko-KR" altLang="en-US" sz="800" b="1" dirty="0" err="1">
                <a:solidFill>
                  <a:schemeClr val="bg1"/>
                </a:solidFill>
                <a:latin typeface="+mn-ea"/>
              </a:rPr>
              <a:t>스트리밍</a:t>
            </a:r>
            <a:endParaRPr lang="ko-KR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1" name="화살표: 갈매기형 수장 27">
            <a:extLst>
              <a:ext uri="{FF2B5EF4-FFF2-40B4-BE49-F238E27FC236}">
                <a16:creationId xmlns:a16="http://schemas.microsoft.com/office/drawing/2014/main" id="{219ED485-2790-4AB2-903C-DF3FC245F022}"/>
              </a:ext>
            </a:extLst>
          </p:cNvPr>
          <p:cNvSpPr/>
          <p:nvPr/>
        </p:nvSpPr>
        <p:spPr>
          <a:xfrm>
            <a:off x="4290733" y="2427833"/>
            <a:ext cx="661158" cy="466076"/>
          </a:xfrm>
          <a:prstGeom prst="chevron">
            <a:avLst>
              <a:gd name="adj" fmla="val 2197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 err="1">
                <a:solidFill>
                  <a:schemeClr val="bg1"/>
                </a:solidFill>
                <a:latin typeface="+mn-ea"/>
              </a:rPr>
              <a:t>버추얼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 </a:t>
            </a:r>
            <a:br>
              <a:rPr lang="en-US" altLang="ko-KR" sz="900" b="1" dirty="0">
                <a:solidFill>
                  <a:schemeClr val="bg1"/>
                </a:solidFill>
                <a:latin typeface="+mn-ea"/>
              </a:rPr>
            </a:b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카메라</a:t>
            </a:r>
          </a:p>
        </p:txBody>
      </p:sp>
      <p:sp>
        <p:nvSpPr>
          <p:cNvPr id="72" name="화살표: 갈매기형 수장 28">
            <a:extLst>
              <a:ext uri="{FF2B5EF4-FFF2-40B4-BE49-F238E27FC236}">
                <a16:creationId xmlns:a16="http://schemas.microsoft.com/office/drawing/2014/main" id="{5F9F2B38-6B08-4954-BDC7-0D01B91AB914}"/>
              </a:ext>
            </a:extLst>
          </p:cNvPr>
          <p:cNvSpPr/>
          <p:nvPr/>
        </p:nvSpPr>
        <p:spPr>
          <a:xfrm>
            <a:off x="4881113" y="2427833"/>
            <a:ext cx="624337" cy="466076"/>
          </a:xfrm>
          <a:prstGeom prst="chevron">
            <a:avLst>
              <a:gd name="adj" fmla="val 2197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물리 </a:t>
            </a:r>
            <a:br>
              <a:rPr lang="en-US" altLang="ko-KR" sz="900" b="1" dirty="0">
                <a:solidFill>
                  <a:schemeClr val="bg1"/>
                </a:solidFill>
                <a:latin typeface="+mn-ea"/>
              </a:rPr>
            </a:br>
            <a:r>
              <a:rPr lang="ko-KR" altLang="en-US" sz="900" b="1" dirty="0" err="1">
                <a:solidFill>
                  <a:schemeClr val="bg1"/>
                </a:solidFill>
                <a:latin typeface="+mn-ea"/>
              </a:rPr>
              <a:t>이펙트</a:t>
            </a:r>
            <a:endParaRPr lang="ko-KR" altLang="en-US" sz="9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3" name="화살표: 갈매기형 수장 29">
            <a:extLst>
              <a:ext uri="{FF2B5EF4-FFF2-40B4-BE49-F238E27FC236}">
                <a16:creationId xmlns:a16="http://schemas.microsoft.com/office/drawing/2014/main" id="{859662F5-8FC6-4879-85D5-6FA57F9AB0EA}"/>
              </a:ext>
            </a:extLst>
          </p:cNvPr>
          <p:cNvSpPr/>
          <p:nvPr/>
        </p:nvSpPr>
        <p:spPr>
          <a:xfrm>
            <a:off x="5430905" y="2427833"/>
            <a:ext cx="655570" cy="466076"/>
          </a:xfrm>
          <a:prstGeom prst="chevron">
            <a:avLst>
              <a:gd name="adj" fmla="val 2197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합성</a:t>
            </a:r>
          </a:p>
        </p:txBody>
      </p:sp>
      <p:sp>
        <p:nvSpPr>
          <p:cNvPr id="74" name="화살표: 갈매기형 수장 29">
            <a:extLst>
              <a:ext uri="{FF2B5EF4-FFF2-40B4-BE49-F238E27FC236}">
                <a16:creationId xmlns:a16="http://schemas.microsoft.com/office/drawing/2014/main" id="{21985633-457E-4D31-B842-FD37AFCE4E1D}"/>
              </a:ext>
            </a:extLst>
          </p:cNvPr>
          <p:cNvSpPr/>
          <p:nvPr/>
        </p:nvSpPr>
        <p:spPr>
          <a:xfrm>
            <a:off x="2789886" y="2427833"/>
            <a:ext cx="792647" cy="466076"/>
          </a:xfrm>
          <a:prstGeom prst="chevron">
            <a:avLst>
              <a:gd name="adj" fmla="val 2197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실시간 </a:t>
            </a:r>
            <a:br>
              <a:rPr lang="ko-KR" altLang="en-US" sz="900" b="1" dirty="0">
                <a:solidFill>
                  <a:schemeClr val="bg1"/>
                </a:solidFill>
                <a:latin typeface="+mn-ea"/>
              </a:rPr>
            </a:b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무대정합</a:t>
            </a:r>
          </a:p>
        </p:txBody>
      </p:sp>
      <p:sp>
        <p:nvSpPr>
          <p:cNvPr id="75" name="아래로 구부러진 화살표 28">
            <a:extLst>
              <a:ext uri="{FF2B5EF4-FFF2-40B4-BE49-F238E27FC236}">
                <a16:creationId xmlns:a16="http://schemas.microsoft.com/office/drawing/2014/main" id="{26980C5B-48B3-439D-B45D-334185148030}"/>
              </a:ext>
            </a:extLst>
          </p:cNvPr>
          <p:cNvSpPr/>
          <p:nvPr/>
        </p:nvSpPr>
        <p:spPr>
          <a:xfrm flipH="1" flipV="1">
            <a:off x="8192878" y="4458973"/>
            <a:ext cx="1867889" cy="748469"/>
          </a:xfrm>
          <a:prstGeom prst="curvedDownArrow">
            <a:avLst>
              <a:gd name="adj1" fmla="val 44170"/>
              <a:gd name="adj2" fmla="val 83125"/>
              <a:gd name="adj3" fmla="val 25000"/>
            </a:avLst>
          </a:prstGeom>
          <a:solidFill>
            <a:srgbClr val="FF9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5D779599-2BD3-49E6-A986-0EEB7A501A30}"/>
              </a:ext>
            </a:extLst>
          </p:cNvPr>
          <p:cNvCxnSpPr/>
          <p:nvPr/>
        </p:nvCxnSpPr>
        <p:spPr>
          <a:xfrm>
            <a:off x="5093137" y="6003382"/>
            <a:ext cx="40646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BBA130FF-415C-4C7C-9085-A29B9EBBF48F}"/>
              </a:ext>
            </a:extLst>
          </p:cNvPr>
          <p:cNvCxnSpPr/>
          <p:nvPr/>
        </p:nvCxnSpPr>
        <p:spPr>
          <a:xfrm flipV="1">
            <a:off x="5516197" y="4951334"/>
            <a:ext cx="0" cy="1038686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BF2CC78-F472-4A43-A719-5F5ECB5C639D}"/>
              </a:ext>
            </a:extLst>
          </p:cNvPr>
          <p:cNvSpPr txBox="1"/>
          <p:nvPr/>
        </p:nvSpPr>
        <p:spPr>
          <a:xfrm>
            <a:off x="7077095" y="2294483"/>
            <a:ext cx="2033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Onset Visual  </a:t>
            </a:r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영상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0BBFF69-1C28-41FF-913B-755877A0F6E4}"/>
              </a:ext>
            </a:extLst>
          </p:cNvPr>
          <p:cNvSpPr txBox="1"/>
          <p:nvPr/>
        </p:nvSpPr>
        <p:spPr>
          <a:xfrm>
            <a:off x="7276915" y="2617770"/>
            <a:ext cx="140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제작</a:t>
            </a:r>
            <a:endParaRPr lang="en-US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컨설팅</a:t>
            </a:r>
            <a:endParaRPr lang="en-US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영상 </a:t>
            </a:r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Rental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글로벌 협업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449FA87-AEC4-4EE9-9C19-46641E10E574}"/>
              </a:ext>
            </a:extLst>
          </p:cNvPr>
          <p:cNvSpPr txBox="1"/>
          <p:nvPr/>
        </p:nvSpPr>
        <p:spPr>
          <a:xfrm>
            <a:off x="7423326" y="5270389"/>
            <a:ext cx="1548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에셋</a:t>
            </a:r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플랫폼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5425243-4F3E-42B7-B1CF-3E9E9D15C256}"/>
              </a:ext>
            </a:extLst>
          </p:cNvPr>
          <p:cNvSpPr txBox="1"/>
          <p:nvPr/>
        </p:nvSpPr>
        <p:spPr>
          <a:xfrm>
            <a:off x="7304442" y="5612035"/>
            <a:ext cx="164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디지털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에셋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콘텐츠 사업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에셋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라이센싱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에셋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 재사용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8F0F0-B7E3-40C8-B227-8ADD08B015F6}"/>
              </a:ext>
            </a:extLst>
          </p:cNvPr>
          <p:cNvSpPr txBox="1"/>
          <p:nvPr/>
        </p:nvSpPr>
        <p:spPr>
          <a:xfrm>
            <a:off x="9625516" y="2808948"/>
            <a:ext cx="1948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이머시브 미디어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928FE3-1098-4E2A-8A53-45566D359B36}"/>
              </a:ext>
            </a:extLst>
          </p:cNvPr>
          <p:cNvSpPr txBox="1"/>
          <p:nvPr/>
        </p:nvSpPr>
        <p:spPr>
          <a:xfrm>
            <a:off x="9749898" y="4465080"/>
            <a:ext cx="1548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완구 사업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93273C8-21B6-47D5-A354-FD8C05E86DE8}"/>
              </a:ext>
            </a:extLst>
          </p:cNvPr>
          <p:cNvSpPr txBox="1"/>
          <p:nvPr/>
        </p:nvSpPr>
        <p:spPr>
          <a:xfrm>
            <a:off x="9626267" y="4723416"/>
            <a:ext cx="1946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인지도와 캐릭터 및 스토리 활용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북미 아동 완구 시장공략을 위한 콘텐츠 재 구성 및 글로벌 완구 유통 채널 계약 진행 중 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50C54E-DCDA-46D2-A96D-BE272B2D1E3D}"/>
              </a:ext>
            </a:extLst>
          </p:cNvPr>
          <p:cNvSpPr txBox="1"/>
          <p:nvPr/>
        </p:nvSpPr>
        <p:spPr>
          <a:xfrm>
            <a:off x="514350" y="801197"/>
            <a:ext cx="111992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spc="3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언리얼엔진을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활용한 </a:t>
            </a:r>
            <a:r>
              <a:rPr lang="en-US" altLang="ko-KR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Realtime Virtual Production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은 </a:t>
            </a:r>
            <a:r>
              <a:rPr lang="en-US" altLang="ko-KR" sz="1600" b="1" spc="300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Onset Visual </a:t>
            </a:r>
            <a:r>
              <a:rPr lang="ko-KR" altLang="en-US" sz="1600" spc="3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의 효율성을 극대화하고 글로벌 협업을 통하여 안정된 수익을 이어 나가며 스튜디오 제작환경의 경쟁력을 다양한 사업영역으로 연계하여 지속적으로 사업 시너지를 높일 수 있음</a:t>
            </a:r>
            <a:endParaRPr lang="ko-KR" altLang="en-US" sz="1600" b="1" spc="3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</p:txBody>
      </p:sp>
      <p:sp>
        <p:nvSpPr>
          <p:cNvPr id="86" name="TextBox 109">
            <a:extLst>
              <a:ext uri="{FF2B5EF4-FFF2-40B4-BE49-F238E27FC236}">
                <a16:creationId xmlns:a16="http://schemas.microsoft.com/office/drawing/2014/main" id="{9390DB84-0D9D-44E1-AEB2-EDB10BF4DDA6}"/>
              </a:ext>
            </a:extLst>
          </p:cNvPr>
          <p:cNvSpPr txBox="1"/>
          <p:nvPr/>
        </p:nvSpPr>
        <p:spPr>
          <a:xfrm>
            <a:off x="317249" y="5133927"/>
            <a:ext cx="214840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글로벌시장에서도 경쟁력 있는 </a:t>
            </a:r>
            <a:r>
              <a:rPr lang="en-US" altLang="ko-KR" sz="900" b="1" dirty="0">
                <a:solidFill>
                  <a:schemeClr val="bg1"/>
                </a:solidFill>
                <a:latin typeface="+mn-ea"/>
              </a:rPr>
              <a:t>IP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를 창작할 수 있는 인적자원 및 축적된 경험을 가지고 있으며 </a:t>
            </a:r>
            <a:r>
              <a:rPr lang="en-US" altLang="ko-KR" sz="900" b="1" dirty="0">
                <a:solidFill>
                  <a:schemeClr val="bg1"/>
                </a:solidFill>
                <a:latin typeface="+mn-ea"/>
              </a:rPr>
              <a:t>2021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900" b="1" dirty="0">
                <a:solidFill>
                  <a:schemeClr val="bg1"/>
                </a:solidFill>
                <a:latin typeface="+mn-ea"/>
              </a:rPr>
              <a:t>5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월 국내외에 방영될 </a:t>
            </a:r>
            <a:r>
              <a:rPr lang="en-US" altLang="ko-KR" sz="900" b="1" dirty="0">
                <a:solidFill>
                  <a:schemeClr val="bg1"/>
                </a:solidFill>
                <a:latin typeface="+mn-ea"/>
              </a:rPr>
              <a:t>IP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를 소유하고 있음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또한 다수의 후속 </a:t>
            </a:r>
            <a:r>
              <a:rPr lang="en-US" altLang="ko-KR" sz="900" b="1" dirty="0">
                <a:solidFill>
                  <a:schemeClr val="bg1"/>
                </a:solidFill>
                <a:latin typeface="+mn-ea"/>
              </a:rPr>
              <a:t>IP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가 준비되고 있으며 </a:t>
            </a:r>
            <a:r>
              <a:rPr lang="en-US" altLang="ko-KR" sz="900" b="1" dirty="0">
                <a:solidFill>
                  <a:schemeClr val="bg1"/>
                </a:solidFill>
                <a:latin typeface="+mn-ea"/>
              </a:rPr>
              <a:t>IP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를 활용한 사업 확장 가능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7" name="TextBox 109">
            <a:extLst>
              <a:ext uri="{FF2B5EF4-FFF2-40B4-BE49-F238E27FC236}">
                <a16:creationId xmlns:a16="http://schemas.microsoft.com/office/drawing/2014/main" id="{9EEDBFCD-A1D6-481C-A628-B60806C2AAA9}"/>
              </a:ext>
            </a:extLst>
          </p:cNvPr>
          <p:cNvSpPr txBox="1"/>
          <p:nvPr/>
        </p:nvSpPr>
        <p:spPr>
          <a:xfrm>
            <a:off x="313996" y="1953517"/>
            <a:ext cx="227553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국내 최고의 실시간 </a:t>
            </a:r>
            <a:r>
              <a:rPr lang="ko-KR" altLang="en-US" sz="900" b="1" dirty="0" err="1">
                <a:solidFill>
                  <a:schemeClr val="bg1"/>
                </a:solidFill>
                <a:latin typeface="+mn-ea"/>
              </a:rPr>
              <a:t>버추얼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 제작 기술력과 경험 및 시설을 확보하고 있음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ko-KR" altLang="en-US" sz="900" b="1" dirty="0" err="1">
                <a:solidFill>
                  <a:schemeClr val="bg1"/>
                </a:solidFill>
                <a:latin typeface="+mn-ea"/>
              </a:rPr>
              <a:t>언리얼엔진을</a:t>
            </a: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 활용한 영상제작 경험을 바탕으로 영상 제작 환경의 패러다임을 바꿈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ko-KR" altLang="en-US" sz="900" b="1" dirty="0">
                <a:solidFill>
                  <a:schemeClr val="bg1"/>
                </a:solidFill>
                <a:latin typeface="+mn-ea"/>
              </a:rPr>
              <a:t>제작 시간의 단축은 비용절감을 가져다 주어 세계적으로도 경쟁력 있는 개발 효율성을 확보함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8E4F2C46-B5CB-4CA3-9A80-A4379E1B0FB2}"/>
              </a:ext>
            </a:extLst>
          </p:cNvPr>
          <p:cNvSpPr/>
          <p:nvPr/>
        </p:nvSpPr>
        <p:spPr>
          <a:xfrm>
            <a:off x="3808938" y="5295510"/>
            <a:ext cx="1166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+mn-ea"/>
              </a:rPr>
              <a:t>Digital</a:t>
            </a:r>
            <a:br>
              <a:rPr lang="en-US" altLang="ko-KR" sz="1400" b="1" dirty="0">
                <a:latin typeface="+mn-ea"/>
              </a:rPr>
            </a:br>
            <a:r>
              <a:rPr lang="en-US" altLang="ko-KR" sz="1400" b="1" dirty="0">
                <a:latin typeface="+mn-ea"/>
              </a:rPr>
              <a:t>Asset</a:t>
            </a:r>
            <a:br>
              <a:rPr lang="en-US" altLang="ko-KR" sz="1400" b="1" dirty="0">
                <a:latin typeface="+mn-ea"/>
              </a:rPr>
            </a:br>
            <a:r>
              <a:rPr lang="en-US" altLang="ko-KR" sz="1400" b="1" dirty="0">
                <a:latin typeface="+mn-ea"/>
              </a:rPr>
              <a:t>Platform</a:t>
            </a:r>
            <a:endParaRPr lang="ko-KR" altLang="en-US" sz="1400" dirty="0">
              <a:latin typeface="+mn-ea"/>
            </a:endParaRPr>
          </a:p>
        </p:txBody>
      </p:sp>
      <p:sp>
        <p:nvSpPr>
          <p:cNvPr id="89" name="아래로 구부러진 화살표 27">
            <a:extLst>
              <a:ext uri="{FF2B5EF4-FFF2-40B4-BE49-F238E27FC236}">
                <a16:creationId xmlns:a16="http://schemas.microsoft.com/office/drawing/2014/main" id="{3308DE76-47F1-49E2-9A0D-F9C9364F99A9}"/>
              </a:ext>
            </a:extLst>
          </p:cNvPr>
          <p:cNvSpPr/>
          <p:nvPr/>
        </p:nvSpPr>
        <p:spPr>
          <a:xfrm>
            <a:off x="8324188" y="3467695"/>
            <a:ext cx="1867889" cy="748469"/>
          </a:xfrm>
          <a:prstGeom prst="curvedDownArrow">
            <a:avLst>
              <a:gd name="adj1" fmla="val 44170"/>
              <a:gd name="adj2" fmla="val 83125"/>
              <a:gd name="adj3" fmla="val 25000"/>
            </a:avLst>
          </a:prstGeom>
          <a:solidFill>
            <a:srgbClr val="FF9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0FED18-7412-416F-AD2C-BE5685513C13}"/>
              </a:ext>
            </a:extLst>
          </p:cNvPr>
          <p:cNvSpPr txBox="1"/>
          <p:nvPr/>
        </p:nvSpPr>
        <p:spPr>
          <a:xfrm>
            <a:off x="7179957" y="3807014"/>
            <a:ext cx="1521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콘텐츠 배급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1D1DD0B-D234-4BE1-B9F0-3D5378BCD3E0}"/>
              </a:ext>
            </a:extLst>
          </p:cNvPr>
          <p:cNvSpPr txBox="1"/>
          <p:nvPr/>
        </p:nvSpPr>
        <p:spPr>
          <a:xfrm>
            <a:off x="9598494" y="3128103"/>
            <a:ext cx="184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이머시브까지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 고려한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Asset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및 </a:t>
            </a:r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Story </a:t>
            </a: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기획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Asset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재사용</a:t>
            </a:r>
            <a:endParaRPr lang="en-US" altLang="ko-KR" sz="1200" dirty="0">
              <a:solidFill>
                <a:schemeClr val="bg1"/>
              </a:solidFill>
              <a:latin typeface="+mn-ea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/>
                </a:solidFill>
                <a:latin typeface="+mn-ea"/>
              </a:rPr>
              <a:t>국내 및 글로벌 돔 스크린 콘텐츠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</a:rPr>
              <a:t>라이센싱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DA80717A-D0FC-4D72-9277-F4083ECED31F}"/>
              </a:ext>
            </a:extLst>
          </p:cNvPr>
          <p:cNvGrpSpPr/>
          <p:nvPr/>
        </p:nvGrpSpPr>
        <p:grpSpPr>
          <a:xfrm>
            <a:off x="307328" y="87645"/>
            <a:ext cx="5123088" cy="655372"/>
            <a:chOff x="307328" y="87645"/>
            <a:chExt cx="6412051" cy="65537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6588842-5C1C-4C05-B9E4-24219EF509BF}"/>
                </a:ext>
              </a:extLst>
            </p:cNvPr>
            <p:cNvSpPr txBox="1"/>
            <p:nvPr/>
          </p:nvSpPr>
          <p:spPr>
            <a:xfrm>
              <a:off x="307328" y="87645"/>
              <a:ext cx="6412051" cy="65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800" spc="300" dirty="0">
                  <a:solidFill>
                    <a:srgbClr val="00B050"/>
                  </a:solidFill>
                  <a:latin typeface="+mn-ea"/>
                  <a:cs typeface="Calibri Light" panose="020F0302020204030204" pitchFamily="34" charset="0"/>
                </a:rPr>
                <a:t>Busines Model</a:t>
              </a:r>
              <a:endParaRPr lang="ko-KR" altLang="en-US" sz="2800" spc="300" dirty="0">
                <a:solidFill>
                  <a:schemeClr val="accent3"/>
                </a:solidFill>
                <a:latin typeface="+mn-ea"/>
                <a:cs typeface="Calibri Light" panose="020F0302020204030204" pitchFamily="34" charset="0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821D7A29-D2AB-4396-9661-7B68C43204AF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385475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698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직사각형 7"/>
          <p:cNvSpPr/>
          <p:nvPr/>
        </p:nvSpPr>
        <p:spPr>
          <a:xfrm>
            <a:off x="6103605" y="0"/>
            <a:ext cx="6096000" cy="6858000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9" name="그림 개체 틀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743" y="2213189"/>
            <a:ext cx="6055702" cy="3765402"/>
          </a:xfrm>
        </p:spPr>
      </p:pic>
      <p:grpSp>
        <p:nvGrpSpPr>
          <p:cNvPr id="11" name="그룹 10"/>
          <p:cNvGrpSpPr/>
          <p:nvPr/>
        </p:nvGrpSpPr>
        <p:grpSpPr>
          <a:xfrm rot="10800000">
            <a:off x="4203039" y="2192313"/>
            <a:ext cx="1899705" cy="3786277"/>
            <a:chOff x="569913" y="2006600"/>
            <a:chExt cx="2066926" cy="4119563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69913" y="2006600"/>
              <a:ext cx="1789113" cy="1550988"/>
            </a:xfrm>
            <a:custGeom>
              <a:avLst/>
              <a:gdLst>
                <a:gd name="T0" fmla="*/ 331 w 670"/>
                <a:gd name="T1" fmla="*/ 582 h 582"/>
                <a:gd name="T2" fmla="*/ 670 w 670"/>
                <a:gd name="T3" fmla="*/ 386 h 582"/>
                <a:gd name="T4" fmla="*/ 0 w 670"/>
                <a:gd name="T5" fmla="*/ 0 h 582"/>
                <a:gd name="T6" fmla="*/ 0 w 670"/>
                <a:gd name="T7" fmla="*/ 392 h 582"/>
                <a:gd name="T8" fmla="*/ 331 w 670"/>
                <a:gd name="T9" fmla="*/ 58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582">
                  <a:moveTo>
                    <a:pt x="331" y="582"/>
                  </a:moveTo>
                  <a:cubicBezTo>
                    <a:pt x="670" y="386"/>
                    <a:pt x="670" y="386"/>
                    <a:pt x="670" y="386"/>
                  </a:cubicBezTo>
                  <a:cubicBezTo>
                    <a:pt x="536" y="155"/>
                    <a:pt x="286" y="0"/>
                    <a:pt x="0" y="0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141" y="392"/>
                    <a:pt x="265" y="468"/>
                    <a:pt x="331" y="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454151" y="3035300"/>
              <a:ext cx="1182688" cy="2062163"/>
            </a:xfrm>
            <a:custGeom>
              <a:avLst/>
              <a:gdLst>
                <a:gd name="T0" fmla="*/ 339 w 443"/>
                <a:gd name="T1" fmla="*/ 0 h 774"/>
                <a:gd name="T2" fmla="*/ 0 w 443"/>
                <a:gd name="T3" fmla="*/ 196 h 774"/>
                <a:gd name="T4" fmla="*/ 51 w 443"/>
                <a:gd name="T5" fmla="*/ 387 h 774"/>
                <a:gd name="T6" fmla="*/ 0 w 443"/>
                <a:gd name="T7" fmla="*/ 578 h 774"/>
                <a:gd name="T8" fmla="*/ 339 w 443"/>
                <a:gd name="T9" fmla="*/ 774 h 774"/>
                <a:gd name="T10" fmla="*/ 443 w 443"/>
                <a:gd name="T11" fmla="*/ 387 h 774"/>
                <a:gd name="T12" fmla="*/ 339 w 443"/>
                <a:gd name="T13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774">
                  <a:moveTo>
                    <a:pt x="339" y="0"/>
                  </a:moveTo>
                  <a:cubicBezTo>
                    <a:pt x="0" y="196"/>
                    <a:pt x="0" y="196"/>
                    <a:pt x="0" y="196"/>
                  </a:cubicBezTo>
                  <a:cubicBezTo>
                    <a:pt x="32" y="252"/>
                    <a:pt x="51" y="318"/>
                    <a:pt x="51" y="387"/>
                  </a:cubicBezTo>
                  <a:cubicBezTo>
                    <a:pt x="51" y="456"/>
                    <a:pt x="32" y="522"/>
                    <a:pt x="0" y="578"/>
                  </a:cubicBezTo>
                  <a:cubicBezTo>
                    <a:pt x="339" y="774"/>
                    <a:pt x="339" y="774"/>
                    <a:pt x="339" y="774"/>
                  </a:cubicBezTo>
                  <a:cubicBezTo>
                    <a:pt x="405" y="660"/>
                    <a:pt x="443" y="528"/>
                    <a:pt x="443" y="387"/>
                  </a:cubicBezTo>
                  <a:cubicBezTo>
                    <a:pt x="443" y="246"/>
                    <a:pt x="405" y="114"/>
                    <a:pt x="33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69913" y="4575175"/>
              <a:ext cx="1789113" cy="1550988"/>
            </a:xfrm>
            <a:custGeom>
              <a:avLst/>
              <a:gdLst>
                <a:gd name="T0" fmla="*/ 0 w 670"/>
                <a:gd name="T1" fmla="*/ 190 h 582"/>
                <a:gd name="T2" fmla="*/ 0 w 670"/>
                <a:gd name="T3" fmla="*/ 582 h 582"/>
                <a:gd name="T4" fmla="*/ 670 w 670"/>
                <a:gd name="T5" fmla="*/ 196 h 582"/>
                <a:gd name="T6" fmla="*/ 331 w 670"/>
                <a:gd name="T7" fmla="*/ 0 h 582"/>
                <a:gd name="T8" fmla="*/ 0 w 670"/>
                <a:gd name="T9" fmla="*/ 1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582">
                  <a:moveTo>
                    <a:pt x="0" y="190"/>
                  </a:moveTo>
                  <a:cubicBezTo>
                    <a:pt x="0" y="582"/>
                    <a:pt x="0" y="582"/>
                    <a:pt x="0" y="582"/>
                  </a:cubicBezTo>
                  <a:cubicBezTo>
                    <a:pt x="286" y="582"/>
                    <a:pt x="536" y="427"/>
                    <a:pt x="670" y="196"/>
                  </a:cubicBezTo>
                  <a:cubicBezTo>
                    <a:pt x="331" y="0"/>
                    <a:pt x="331" y="0"/>
                    <a:pt x="331" y="0"/>
                  </a:cubicBezTo>
                  <a:cubicBezTo>
                    <a:pt x="265" y="114"/>
                    <a:pt x="141" y="190"/>
                    <a:pt x="0" y="19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736119" y="3694702"/>
            <a:ext cx="669096" cy="757686"/>
            <a:chOff x="3206750" y="5278438"/>
            <a:chExt cx="911226" cy="1031875"/>
          </a:xfrm>
          <a:solidFill>
            <a:schemeClr val="accent1">
              <a:lumMod val="50000"/>
            </a:schemeClr>
          </a:solidFill>
        </p:grpSpPr>
        <p:sp>
          <p:nvSpPr>
            <p:cNvPr id="19" name="Freeform 268"/>
            <p:cNvSpPr>
              <a:spLocks noEditPoints="1"/>
            </p:cNvSpPr>
            <p:nvPr/>
          </p:nvSpPr>
          <p:spPr bwMode="auto">
            <a:xfrm>
              <a:off x="3246438" y="5651500"/>
              <a:ext cx="871538" cy="658813"/>
            </a:xfrm>
            <a:custGeom>
              <a:avLst/>
              <a:gdLst>
                <a:gd name="T0" fmla="*/ 748 w 762"/>
                <a:gd name="T1" fmla="*/ 575 h 575"/>
                <a:gd name="T2" fmla="*/ 14 w 762"/>
                <a:gd name="T3" fmla="*/ 575 h 575"/>
                <a:gd name="T4" fmla="*/ 0 w 762"/>
                <a:gd name="T5" fmla="*/ 561 h 575"/>
                <a:gd name="T6" fmla="*/ 0 w 762"/>
                <a:gd name="T7" fmla="*/ 14 h 575"/>
                <a:gd name="T8" fmla="*/ 14 w 762"/>
                <a:gd name="T9" fmla="*/ 0 h 575"/>
                <a:gd name="T10" fmla="*/ 748 w 762"/>
                <a:gd name="T11" fmla="*/ 0 h 575"/>
                <a:gd name="T12" fmla="*/ 762 w 762"/>
                <a:gd name="T13" fmla="*/ 14 h 575"/>
                <a:gd name="T14" fmla="*/ 762 w 762"/>
                <a:gd name="T15" fmla="*/ 561 h 575"/>
                <a:gd name="T16" fmla="*/ 748 w 762"/>
                <a:gd name="T17" fmla="*/ 575 h 575"/>
                <a:gd name="T18" fmla="*/ 28 w 762"/>
                <a:gd name="T19" fmla="*/ 547 h 575"/>
                <a:gd name="T20" fmla="*/ 734 w 762"/>
                <a:gd name="T21" fmla="*/ 547 h 575"/>
                <a:gd name="T22" fmla="*/ 734 w 762"/>
                <a:gd name="T23" fmla="*/ 28 h 575"/>
                <a:gd name="T24" fmla="*/ 28 w 762"/>
                <a:gd name="T25" fmla="*/ 28 h 575"/>
                <a:gd name="T26" fmla="*/ 28 w 762"/>
                <a:gd name="T27" fmla="*/ 547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2" h="575">
                  <a:moveTo>
                    <a:pt x="748" y="575"/>
                  </a:moveTo>
                  <a:cubicBezTo>
                    <a:pt x="14" y="575"/>
                    <a:pt x="14" y="575"/>
                    <a:pt x="14" y="575"/>
                  </a:cubicBezTo>
                  <a:cubicBezTo>
                    <a:pt x="6" y="575"/>
                    <a:pt x="0" y="568"/>
                    <a:pt x="0" y="56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56" y="0"/>
                    <a:pt x="762" y="6"/>
                    <a:pt x="762" y="14"/>
                  </a:cubicBezTo>
                  <a:cubicBezTo>
                    <a:pt x="762" y="561"/>
                    <a:pt x="762" y="561"/>
                    <a:pt x="762" y="561"/>
                  </a:cubicBezTo>
                  <a:cubicBezTo>
                    <a:pt x="762" y="568"/>
                    <a:pt x="756" y="575"/>
                    <a:pt x="748" y="575"/>
                  </a:cubicBezTo>
                  <a:close/>
                  <a:moveTo>
                    <a:pt x="28" y="547"/>
                  </a:moveTo>
                  <a:cubicBezTo>
                    <a:pt x="734" y="547"/>
                    <a:pt x="734" y="547"/>
                    <a:pt x="734" y="547"/>
                  </a:cubicBezTo>
                  <a:cubicBezTo>
                    <a:pt x="734" y="28"/>
                    <a:pt x="734" y="28"/>
                    <a:pt x="73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0" name="Freeform 269"/>
            <p:cNvSpPr>
              <a:spLocks noEditPoints="1"/>
            </p:cNvSpPr>
            <p:nvPr/>
          </p:nvSpPr>
          <p:spPr bwMode="auto">
            <a:xfrm>
              <a:off x="3246438" y="5651500"/>
              <a:ext cx="871538" cy="153988"/>
            </a:xfrm>
            <a:custGeom>
              <a:avLst/>
              <a:gdLst>
                <a:gd name="T0" fmla="*/ 748 w 762"/>
                <a:gd name="T1" fmla="*/ 135 h 135"/>
                <a:gd name="T2" fmla="*/ 14 w 762"/>
                <a:gd name="T3" fmla="*/ 135 h 135"/>
                <a:gd name="T4" fmla="*/ 0 w 762"/>
                <a:gd name="T5" fmla="*/ 121 h 135"/>
                <a:gd name="T6" fmla="*/ 0 w 762"/>
                <a:gd name="T7" fmla="*/ 14 h 135"/>
                <a:gd name="T8" fmla="*/ 14 w 762"/>
                <a:gd name="T9" fmla="*/ 0 h 135"/>
                <a:gd name="T10" fmla="*/ 748 w 762"/>
                <a:gd name="T11" fmla="*/ 0 h 135"/>
                <a:gd name="T12" fmla="*/ 762 w 762"/>
                <a:gd name="T13" fmla="*/ 14 h 135"/>
                <a:gd name="T14" fmla="*/ 762 w 762"/>
                <a:gd name="T15" fmla="*/ 121 h 135"/>
                <a:gd name="T16" fmla="*/ 748 w 762"/>
                <a:gd name="T17" fmla="*/ 135 h 135"/>
                <a:gd name="T18" fmla="*/ 28 w 762"/>
                <a:gd name="T19" fmla="*/ 107 h 135"/>
                <a:gd name="T20" fmla="*/ 734 w 762"/>
                <a:gd name="T21" fmla="*/ 107 h 135"/>
                <a:gd name="T22" fmla="*/ 734 w 762"/>
                <a:gd name="T23" fmla="*/ 28 h 135"/>
                <a:gd name="T24" fmla="*/ 28 w 762"/>
                <a:gd name="T25" fmla="*/ 28 h 135"/>
                <a:gd name="T26" fmla="*/ 28 w 762"/>
                <a:gd name="T27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2" h="135">
                  <a:moveTo>
                    <a:pt x="748" y="135"/>
                  </a:moveTo>
                  <a:cubicBezTo>
                    <a:pt x="14" y="135"/>
                    <a:pt x="14" y="135"/>
                    <a:pt x="14" y="135"/>
                  </a:cubicBezTo>
                  <a:cubicBezTo>
                    <a:pt x="6" y="135"/>
                    <a:pt x="0" y="128"/>
                    <a:pt x="0" y="12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56" y="0"/>
                    <a:pt x="762" y="6"/>
                    <a:pt x="762" y="14"/>
                  </a:cubicBezTo>
                  <a:cubicBezTo>
                    <a:pt x="762" y="121"/>
                    <a:pt x="762" y="121"/>
                    <a:pt x="762" y="121"/>
                  </a:cubicBezTo>
                  <a:cubicBezTo>
                    <a:pt x="762" y="128"/>
                    <a:pt x="756" y="135"/>
                    <a:pt x="748" y="135"/>
                  </a:cubicBezTo>
                  <a:close/>
                  <a:moveTo>
                    <a:pt x="28" y="107"/>
                  </a:moveTo>
                  <a:cubicBezTo>
                    <a:pt x="734" y="107"/>
                    <a:pt x="734" y="107"/>
                    <a:pt x="734" y="107"/>
                  </a:cubicBezTo>
                  <a:cubicBezTo>
                    <a:pt x="734" y="28"/>
                    <a:pt x="734" y="28"/>
                    <a:pt x="73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1" name="Freeform 270"/>
            <p:cNvSpPr>
              <a:spLocks/>
            </p:cNvSpPr>
            <p:nvPr/>
          </p:nvSpPr>
          <p:spPr bwMode="auto">
            <a:xfrm>
              <a:off x="3270250" y="5668963"/>
              <a:ext cx="198438" cy="122238"/>
            </a:xfrm>
            <a:custGeom>
              <a:avLst/>
              <a:gdLst>
                <a:gd name="T0" fmla="*/ 76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6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6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2" name="Freeform 271"/>
            <p:cNvSpPr>
              <a:spLocks/>
            </p:cNvSpPr>
            <p:nvPr/>
          </p:nvSpPr>
          <p:spPr bwMode="auto">
            <a:xfrm>
              <a:off x="3422650" y="5668963"/>
              <a:ext cx="198438" cy="122238"/>
            </a:xfrm>
            <a:custGeom>
              <a:avLst/>
              <a:gdLst>
                <a:gd name="T0" fmla="*/ 76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6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6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3" name="Freeform 272"/>
            <p:cNvSpPr>
              <a:spLocks/>
            </p:cNvSpPr>
            <p:nvPr/>
          </p:nvSpPr>
          <p:spPr bwMode="auto">
            <a:xfrm>
              <a:off x="3575050" y="5668963"/>
              <a:ext cx="198438" cy="122238"/>
            </a:xfrm>
            <a:custGeom>
              <a:avLst/>
              <a:gdLst>
                <a:gd name="T0" fmla="*/ 76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6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6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4" name="Freeform 273"/>
            <p:cNvSpPr>
              <a:spLocks/>
            </p:cNvSpPr>
            <p:nvPr/>
          </p:nvSpPr>
          <p:spPr bwMode="auto">
            <a:xfrm>
              <a:off x="3727450" y="5668963"/>
              <a:ext cx="198438" cy="122238"/>
            </a:xfrm>
            <a:custGeom>
              <a:avLst/>
              <a:gdLst>
                <a:gd name="T0" fmla="*/ 75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5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5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5" name="Freeform 274"/>
            <p:cNvSpPr>
              <a:spLocks/>
            </p:cNvSpPr>
            <p:nvPr/>
          </p:nvSpPr>
          <p:spPr bwMode="auto">
            <a:xfrm>
              <a:off x="3879850" y="5668963"/>
              <a:ext cx="196850" cy="122238"/>
            </a:xfrm>
            <a:custGeom>
              <a:avLst/>
              <a:gdLst>
                <a:gd name="T0" fmla="*/ 75 w 124"/>
                <a:gd name="T1" fmla="*/ 0 h 77"/>
                <a:gd name="T2" fmla="*/ 0 w 124"/>
                <a:gd name="T3" fmla="*/ 76 h 77"/>
                <a:gd name="T4" fmla="*/ 48 w 124"/>
                <a:gd name="T5" fmla="*/ 77 h 77"/>
                <a:gd name="T6" fmla="*/ 124 w 124"/>
                <a:gd name="T7" fmla="*/ 0 h 77"/>
                <a:gd name="T8" fmla="*/ 75 w 124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7">
                  <a:moveTo>
                    <a:pt x="75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4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6" name="Freeform 275"/>
            <p:cNvSpPr>
              <a:spLocks noEditPoints="1"/>
            </p:cNvSpPr>
            <p:nvPr/>
          </p:nvSpPr>
          <p:spPr bwMode="auto">
            <a:xfrm>
              <a:off x="3206750" y="5278438"/>
              <a:ext cx="873125" cy="404813"/>
            </a:xfrm>
            <a:custGeom>
              <a:avLst/>
              <a:gdLst>
                <a:gd name="T0" fmla="*/ 48 w 762"/>
                <a:gd name="T1" fmla="*/ 353 h 353"/>
                <a:gd name="T2" fmla="*/ 41 w 762"/>
                <a:gd name="T3" fmla="*/ 352 h 353"/>
                <a:gd name="T4" fmla="*/ 34 w 762"/>
                <a:gd name="T5" fmla="*/ 343 h 353"/>
                <a:gd name="T6" fmla="*/ 2 w 762"/>
                <a:gd name="T7" fmla="*/ 242 h 353"/>
                <a:gd name="T8" fmla="*/ 11 w 762"/>
                <a:gd name="T9" fmla="*/ 224 h 353"/>
                <a:gd name="T10" fmla="*/ 712 w 762"/>
                <a:gd name="T11" fmla="*/ 2 h 353"/>
                <a:gd name="T12" fmla="*/ 729 w 762"/>
                <a:gd name="T13" fmla="*/ 12 h 353"/>
                <a:gd name="T14" fmla="*/ 761 w 762"/>
                <a:gd name="T15" fmla="*/ 113 h 353"/>
                <a:gd name="T16" fmla="*/ 760 w 762"/>
                <a:gd name="T17" fmla="*/ 124 h 353"/>
                <a:gd name="T18" fmla="*/ 752 w 762"/>
                <a:gd name="T19" fmla="*/ 131 h 353"/>
                <a:gd name="T20" fmla="*/ 52 w 762"/>
                <a:gd name="T21" fmla="*/ 353 h 353"/>
                <a:gd name="T22" fmla="*/ 48 w 762"/>
                <a:gd name="T23" fmla="*/ 353 h 353"/>
                <a:gd name="T24" fmla="*/ 33 w 762"/>
                <a:gd name="T25" fmla="*/ 247 h 353"/>
                <a:gd name="T26" fmla="*/ 57 w 762"/>
                <a:gd name="T27" fmla="*/ 322 h 353"/>
                <a:gd name="T28" fmla="*/ 730 w 762"/>
                <a:gd name="T29" fmla="*/ 108 h 353"/>
                <a:gd name="T30" fmla="*/ 707 w 762"/>
                <a:gd name="T31" fmla="*/ 33 h 353"/>
                <a:gd name="T32" fmla="*/ 33 w 762"/>
                <a:gd name="T33" fmla="*/ 24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2" h="353">
                  <a:moveTo>
                    <a:pt x="48" y="353"/>
                  </a:moveTo>
                  <a:cubicBezTo>
                    <a:pt x="45" y="353"/>
                    <a:pt x="43" y="353"/>
                    <a:pt x="41" y="352"/>
                  </a:cubicBezTo>
                  <a:cubicBezTo>
                    <a:pt x="38" y="350"/>
                    <a:pt x="35" y="347"/>
                    <a:pt x="34" y="343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4"/>
                    <a:pt x="4" y="226"/>
                    <a:pt x="11" y="224"/>
                  </a:cubicBezTo>
                  <a:cubicBezTo>
                    <a:pt x="712" y="2"/>
                    <a:pt x="712" y="2"/>
                    <a:pt x="712" y="2"/>
                  </a:cubicBezTo>
                  <a:cubicBezTo>
                    <a:pt x="719" y="0"/>
                    <a:pt x="727" y="4"/>
                    <a:pt x="729" y="12"/>
                  </a:cubicBezTo>
                  <a:cubicBezTo>
                    <a:pt x="761" y="113"/>
                    <a:pt x="761" y="113"/>
                    <a:pt x="761" y="113"/>
                  </a:cubicBezTo>
                  <a:cubicBezTo>
                    <a:pt x="762" y="117"/>
                    <a:pt x="762" y="121"/>
                    <a:pt x="760" y="124"/>
                  </a:cubicBezTo>
                  <a:cubicBezTo>
                    <a:pt x="759" y="127"/>
                    <a:pt x="756" y="130"/>
                    <a:pt x="752" y="131"/>
                  </a:cubicBezTo>
                  <a:cubicBezTo>
                    <a:pt x="52" y="353"/>
                    <a:pt x="52" y="353"/>
                    <a:pt x="52" y="353"/>
                  </a:cubicBezTo>
                  <a:cubicBezTo>
                    <a:pt x="51" y="353"/>
                    <a:pt x="49" y="353"/>
                    <a:pt x="48" y="353"/>
                  </a:cubicBezTo>
                  <a:close/>
                  <a:moveTo>
                    <a:pt x="33" y="247"/>
                  </a:moveTo>
                  <a:cubicBezTo>
                    <a:pt x="57" y="322"/>
                    <a:pt x="57" y="322"/>
                    <a:pt x="57" y="322"/>
                  </a:cubicBezTo>
                  <a:cubicBezTo>
                    <a:pt x="730" y="108"/>
                    <a:pt x="730" y="108"/>
                    <a:pt x="730" y="108"/>
                  </a:cubicBezTo>
                  <a:cubicBezTo>
                    <a:pt x="707" y="33"/>
                    <a:pt x="707" y="33"/>
                    <a:pt x="707" y="33"/>
                  </a:cubicBezTo>
                  <a:lnTo>
                    <a:pt x="33" y="2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7" name="Freeform 276"/>
            <p:cNvSpPr>
              <a:spLocks/>
            </p:cNvSpPr>
            <p:nvPr/>
          </p:nvSpPr>
          <p:spPr bwMode="auto">
            <a:xfrm>
              <a:off x="3268663" y="5491163"/>
              <a:ext cx="153988" cy="174625"/>
            </a:xfrm>
            <a:custGeom>
              <a:avLst/>
              <a:gdLst>
                <a:gd name="T0" fmla="*/ 50 w 97"/>
                <a:gd name="T1" fmla="*/ 14 h 110"/>
                <a:gd name="T2" fmla="*/ 0 w 97"/>
                <a:gd name="T3" fmla="*/ 110 h 110"/>
                <a:gd name="T4" fmla="*/ 47 w 97"/>
                <a:gd name="T5" fmla="*/ 96 h 110"/>
                <a:gd name="T6" fmla="*/ 97 w 97"/>
                <a:gd name="T7" fmla="*/ 0 h 110"/>
                <a:gd name="T8" fmla="*/ 50 w 97"/>
                <a:gd name="T9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0">
                  <a:moveTo>
                    <a:pt x="50" y="14"/>
                  </a:moveTo>
                  <a:lnTo>
                    <a:pt x="0" y="110"/>
                  </a:lnTo>
                  <a:lnTo>
                    <a:pt x="47" y="96"/>
                  </a:lnTo>
                  <a:lnTo>
                    <a:pt x="97" y="0"/>
                  </a:lnTo>
                  <a:lnTo>
                    <a:pt x="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8" name="Freeform 277"/>
            <p:cNvSpPr>
              <a:spLocks/>
            </p:cNvSpPr>
            <p:nvPr/>
          </p:nvSpPr>
          <p:spPr bwMode="auto">
            <a:xfrm>
              <a:off x="3414713" y="5445125"/>
              <a:ext cx="152400" cy="174625"/>
            </a:xfrm>
            <a:custGeom>
              <a:avLst/>
              <a:gdLst>
                <a:gd name="T0" fmla="*/ 50 w 96"/>
                <a:gd name="T1" fmla="*/ 14 h 110"/>
                <a:gd name="T2" fmla="*/ 0 w 96"/>
                <a:gd name="T3" fmla="*/ 110 h 110"/>
                <a:gd name="T4" fmla="*/ 47 w 96"/>
                <a:gd name="T5" fmla="*/ 96 h 110"/>
                <a:gd name="T6" fmla="*/ 96 w 96"/>
                <a:gd name="T7" fmla="*/ 0 h 110"/>
                <a:gd name="T8" fmla="*/ 50 w 96"/>
                <a:gd name="T9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0">
                  <a:moveTo>
                    <a:pt x="50" y="14"/>
                  </a:moveTo>
                  <a:lnTo>
                    <a:pt x="0" y="110"/>
                  </a:lnTo>
                  <a:lnTo>
                    <a:pt x="47" y="96"/>
                  </a:lnTo>
                  <a:lnTo>
                    <a:pt x="96" y="0"/>
                  </a:lnTo>
                  <a:lnTo>
                    <a:pt x="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9" name="Freeform 278"/>
            <p:cNvSpPr>
              <a:spLocks/>
            </p:cNvSpPr>
            <p:nvPr/>
          </p:nvSpPr>
          <p:spPr bwMode="auto">
            <a:xfrm>
              <a:off x="3559175" y="5397500"/>
              <a:ext cx="153988" cy="176213"/>
            </a:xfrm>
            <a:custGeom>
              <a:avLst/>
              <a:gdLst>
                <a:gd name="T0" fmla="*/ 49 w 97"/>
                <a:gd name="T1" fmla="*/ 16 h 111"/>
                <a:gd name="T2" fmla="*/ 0 w 97"/>
                <a:gd name="T3" fmla="*/ 111 h 111"/>
                <a:gd name="T4" fmla="*/ 47 w 97"/>
                <a:gd name="T5" fmla="*/ 97 h 111"/>
                <a:gd name="T6" fmla="*/ 97 w 97"/>
                <a:gd name="T7" fmla="*/ 0 h 111"/>
                <a:gd name="T8" fmla="*/ 49 w 97"/>
                <a:gd name="T9" fmla="*/ 1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1">
                  <a:moveTo>
                    <a:pt x="49" y="16"/>
                  </a:moveTo>
                  <a:lnTo>
                    <a:pt x="0" y="111"/>
                  </a:lnTo>
                  <a:lnTo>
                    <a:pt x="47" y="97"/>
                  </a:lnTo>
                  <a:lnTo>
                    <a:pt x="97" y="0"/>
                  </a:lnTo>
                  <a:lnTo>
                    <a:pt x="49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0" name="Freeform 279"/>
            <p:cNvSpPr>
              <a:spLocks/>
            </p:cNvSpPr>
            <p:nvPr/>
          </p:nvSpPr>
          <p:spPr bwMode="auto">
            <a:xfrm>
              <a:off x="3705225" y="5353050"/>
              <a:ext cx="153988" cy="174625"/>
            </a:xfrm>
            <a:custGeom>
              <a:avLst/>
              <a:gdLst>
                <a:gd name="T0" fmla="*/ 49 w 97"/>
                <a:gd name="T1" fmla="*/ 15 h 110"/>
                <a:gd name="T2" fmla="*/ 0 w 97"/>
                <a:gd name="T3" fmla="*/ 110 h 110"/>
                <a:gd name="T4" fmla="*/ 46 w 97"/>
                <a:gd name="T5" fmla="*/ 96 h 110"/>
                <a:gd name="T6" fmla="*/ 97 w 97"/>
                <a:gd name="T7" fmla="*/ 0 h 110"/>
                <a:gd name="T8" fmla="*/ 49 w 97"/>
                <a:gd name="T9" fmla="*/ 1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0">
                  <a:moveTo>
                    <a:pt x="49" y="15"/>
                  </a:moveTo>
                  <a:lnTo>
                    <a:pt x="0" y="110"/>
                  </a:lnTo>
                  <a:lnTo>
                    <a:pt x="46" y="96"/>
                  </a:lnTo>
                  <a:lnTo>
                    <a:pt x="97" y="0"/>
                  </a:lnTo>
                  <a:lnTo>
                    <a:pt x="4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1" name="Freeform 280"/>
            <p:cNvSpPr>
              <a:spLocks/>
            </p:cNvSpPr>
            <p:nvPr/>
          </p:nvSpPr>
          <p:spPr bwMode="auto">
            <a:xfrm>
              <a:off x="3851275" y="5307013"/>
              <a:ext cx="152400" cy="173038"/>
            </a:xfrm>
            <a:custGeom>
              <a:avLst/>
              <a:gdLst>
                <a:gd name="T0" fmla="*/ 49 w 96"/>
                <a:gd name="T1" fmla="*/ 15 h 109"/>
                <a:gd name="T2" fmla="*/ 0 w 96"/>
                <a:gd name="T3" fmla="*/ 109 h 109"/>
                <a:gd name="T4" fmla="*/ 46 w 96"/>
                <a:gd name="T5" fmla="*/ 96 h 109"/>
                <a:gd name="T6" fmla="*/ 96 w 96"/>
                <a:gd name="T7" fmla="*/ 0 h 109"/>
                <a:gd name="T8" fmla="*/ 49 w 96"/>
                <a:gd name="T9" fmla="*/ 1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9">
                  <a:moveTo>
                    <a:pt x="49" y="15"/>
                  </a:moveTo>
                  <a:lnTo>
                    <a:pt x="0" y="109"/>
                  </a:lnTo>
                  <a:lnTo>
                    <a:pt x="46" y="96"/>
                  </a:lnTo>
                  <a:lnTo>
                    <a:pt x="96" y="0"/>
                  </a:lnTo>
                  <a:lnTo>
                    <a:pt x="4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2" name="Freeform 281"/>
            <p:cNvSpPr>
              <a:spLocks/>
            </p:cNvSpPr>
            <p:nvPr/>
          </p:nvSpPr>
          <p:spPr bwMode="auto">
            <a:xfrm>
              <a:off x="3328988" y="5918200"/>
              <a:ext cx="690563" cy="31750"/>
            </a:xfrm>
            <a:custGeom>
              <a:avLst/>
              <a:gdLst>
                <a:gd name="T0" fmla="*/ 589 w 603"/>
                <a:gd name="T1" fmla="*/ 28 h 28"/>
                <a:gd name="T2" fmla="*/ 14 w 603"/>
                <a:gd name="T3" fmla="*/ 28 h 28"/>
                <a:gd name="T4" fmla="*/ 0 w 603"/>
                <a:gd name="T5" fmla="*/ 14 h 28"/>
                <a:gd name="T6" fmla="*/ 14 w 603"/>
                <a:gd name="T7" fmla="*/ 0 h 28"/>
                <a:gd name="T8" fmla="*/ 589 w 603"/>
                <a:gd name="T9" fmla="*/ 0 h 28"/>
                <a:gd name="T10" fmla="*/ 603 w 603"/>
                <a:gd name="T11" fmla="*/ 14 h 28"/>
                <a:gd name="T12" fmla="*/ 589 w 60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8">
                  <a:moveTo>
                    <a:pt x="589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597" y="0"/>
                    <a:pt x="603" y="6"/>
                    <a:pt x="603" y="14"/>
                  </a:cubicBezTo>
                  <a:cubicBezTo>
                    <a:pt x="603" y="22"/>
                    <a:pt x="597" y="28"/>
                    <a:pt x="58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3" name="Freeform 282"/>
            <p:cNvSpPr>
              <a:spLocks/>
            </p:cNvSpPr>
            <p:nvPr/>
          </p:nvSpPr>
          <p:spPr bwMode="auto">
            <a:xfrm>
              <a:off x="3328988" y="6038850"/>
              <a:ext cx="690563" cy="31750"/>
            </a:xfrm>
            <a:custGeom>
              <a:avLst/>
              <a:gdLst>
                <a:gd name="T0" fmla="*/ 589 w 603"/>
                <a:gd name="T1" fmla="*/ 28 h 28"/>
                <a:gd name="T2" fmla="*/ 14 w 603"/>
                <a:gd name="T3" fmla="*/ 28 h 28"/>
                <a:gd name="T4" fmla="*/ 0 w 603"/>
                <a:gd name="T5" fmla="*/ 14 h 28"/>
                <a:gd name="T6" fmla="*/ 14 w 603"/>
                <a:gd name="T7" fmla="*/ 0 h 28"/>
                <a:gd name="T8" fmla="*/ 589 w 603"/>
                <a:gd name="T9" fmla="*/ 0 h 28"/>
                <a:gd name="T10" fmla="*/ 603 w 603"/>
                <a:gd name="T11" fmla="*/ 14 h 28"/>
                <a:gd name="T12" fmla="*/ 589 w 60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8">
                  <a:moveTo>
                    <a:pt x="589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597" y="0"/>
                    <a:pt x="603" y="6"/>
                    <a:pt x="603" y="14"/>
                  </a:cubicBezTo>
                  <a:cubicBezTo>
                    <a:pt x="603" y="22"/>
                    <a:pt x="597" y="28"/>
                    <a:pt x="58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4" name="Freeform 283"/>
            <p:cNvSpPr>
              <a:spLocks/>
            </p:cNvSpPr>
            <p:nvPr/>
          </p:nvSpPr>
          <p:spPr bwMode="auto">
            <a:xfrm>
              <a:off x="3657600" y="5918200"/>
              <a:ext cx="31750" cy="320675"/>
            </a:xfrm>
            <a:custGeom>
              <a:avLst/>
              <a:gdLst>
                <a:gd name="T0" fmla="*/ 14 w 28"/>
                <a:gd name="T1" fmla="*/ 280 h 280"/>
                <a:gd name="T2" fmla="*/ 0 w 28"/>
                <a:gd name="T3" fmla="*/ 266 h 280"/>
                <a:gd name="T4" fmla="*/ 0 w 28"/>
                <a:gd name="T5" fmla="*/ 14 h 280"/>
                <a:gd name="T6" fmla="*/ 14 w 28"/>
                <a:gd name="T7" fmla="*/ 0 h 280"/>
                <a:gd name="T8" fmla="*/ 28 w 28"/>
                <a:gd name="T9" fmla="*/ 14 h 280"/>
                <a:gd name="T10" fmla="*/ 28 w 28"/>
                <a:gd name="T11" fmla="*/ 266 h 280"/>
                <a:gd name="T12" fmla="*/ 14 w 28"/>
                <a:gd name="T13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0">
                  <a:moveTo>
                    <a:pt x="14" y="280"/>
                  </a:moveTo>
                  <a:cubicBezTo>
                    <a:pt x="7" y="280"/>
                    <a:pt x="0" y="274"/>
                    <a:pt x="0" y="26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66"/>
                    <a:pt x="28" y="266"/>
                    <a:pt x="28" y="266"/>
                  </a:cubicBezTo>
                  <a:cubicBezTo>
                    <a:pt x="28" y="274"/>
                    <a:pt x="22" y="280"/>
                    <a:pt x="14" y="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168739" y="2694895"/>
            <a:ext cx="63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01</a:t>
            </a:r>
            <a:endParaRPr kumimoji="0" lang="ko-KR" alt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9204" y="3948508"/>
            <a:ext cx="63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02</a:t>
            </a:r>
            <a:endParaRPr kumimoji="0" lang="ko-KR" alt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13034" y="5269652"/>
            <a:ext cx="63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03</a:t>
            </a:r>
            <a:endParaRPr kumimoji="0" lang="ko-KR" alt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" name="직사각형 40"/>
          <p:cNvSpPr/>
          <p:nvPr/>
        </p:nvSpPr>
        <p:spPr>
          <a:xfrm rot="5400000">
            <a:off x="11279816" y="5078491"/>
            <a:ext cx="174423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8345" y="706910"/>
            <a:ext cx="599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3200" b="1" i="1" u="none" strike="noStrike" kern="1200" cap="none" spc="0" normalizeH="0" baseline="0" noProof="0" dirty="0">
                <a:ln>
                  <a:noFill/>
                </a:ln>
                <a:solidFill>
                  <a:srgbClr val="D60508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Transform Your Imagination</a:t>
            </a:r>
            <a:endParaRPr kumimoji="0" lang="en-US" altLang="ko-KR" sz="3200" b="1" i="1" u="none" strike="noStrike" kern="1200" cap="none" spc="0" normalizeH="0" baseline="0" noProof="0" dirty="0">
              <a:ln>
                <a:noFill/>
              </a:ln>
              <a:solidFill>
                <a:srgbClr val="D60508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558801" y="1976182"/>
            <a:ext cx="3821726" cy="1305118"/>
            <a:chOff x="808287" y="2022895"/>
            <a:chExt cx="3572240" cy="1305118"/>
          </a:xfrm>
        </p:grpSpPr>
        <p:sp>
          <p:nvSpPr>
            <p:cNvPr id="44" name="TextBox 43"/>
            <p:cNvSpPr txBox="1"/>
            <p:nvPr/>
          </p:nvSpPr>
          <p:spPr>
            <a:xfrm>
              <a:off x="2374982" y="2022895"/>
              <a:ext cx="2005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C99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Original Contents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808287" y="2374098"/>
              <a:ext cx="3572240" cy="9539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TV </a:t>
              </a:r>
              <a:r>
                <a:rPr kumimoji="0" lang="ko-KR" altLang="en-US" sz="1300" b="0" i="0" u="none" strike="noStrike" kern="1200" cap="none" spc="0" normalizeH="0" baseline="0" noProof="0" dirty="0" err="1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방영물인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A/S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프로젝트의 극장판 및 </a:t>
              </a:r>
              <a:endParaRPr kumimoji="0" lang="en-US" altLang="ko-KR" sz="1300" b="0" i="0" u="none" strike="noStrike" kern="1200" cap="none" spc="0" normalizeH="0" baseline="0" noProof="0" dirty="0">
                <a:ln>
                  <a:solidFill>
                    <a:srgbClr val="A78977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스튜디오 이온이 보유하고 있는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다양한 세계관을 가진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IP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를 기반으로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OTT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전용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Show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제작</a:t>
              </a:r>
              <a:endParaRPr kumimoji="0" lang="en-US" altLang="ko-KR" sz="1300" b="0" i="0" u="none" strike="noStrike" kern="1200" cap="none" spc="0" normalizeH="0" baseline="0" noProof="0" dirty="0">
                <a:ln>
                  <a:solidFill>
                    <a:srgbClr val="A78977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B20C2A40-66DF-4328-99B6-C0B73F8F678C}"/>
              </a:ext>
            </a:extLst>
          </p:cNvPr>
          <p:cNvGrpSpPr/>
          <p:nvPr/>
        </p:nvGrpSpPr>
        <p:grpSpPr>
          <a:xfrm>
            <a:off x="151940" y="3496004"/>
            <a:ext cx="3738433" cy="1455160"/>
            <a:chOff x="995881" y="2022895"/>
            <a:chExt cx="3384645" cy="145516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77FE05-128A-4C58-B57E-4C71D402AA12}"/>
                </a:ext>
              </a:extLst>
            </p:cNvPr>
            <p:cNvSpPr txBox="1"/>
            <p:nvPr/>
          </p:nvSpPr>
          <p:spPr>
            <a:xfrm>
              <a:off x="1102174" y="2022895"/>
              <a:ext cx="327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C99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Virtual Production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2FDAD5F7-5F82-401A-A894-08F61E5DDC97}"/>
                </a:ext>
              </a:extLst>
            </p:cNvPr>
            <p:cNvSpPr/>
            <p:nvPr/>
          </p:nvSpPr>
          <p:spPr>
            <a:xfrm>
              <a:off x="995881" y="2224057"/>
              <a:ext cx="3384645" cy="12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fontAlgn="base" latinLnBrk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Unreal Engine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으로 제작한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Virtual Set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및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Virtual Actor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를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활용하여</a:t>
              </a:r>
              <a:r>
                <a:rPr lang="en-US" altLang="ko-KR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영화</a:t>
              </a:r>
              <a:r>
                <a:rPr lang="en-US" altLang="ko-KR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드라마 제작 뿐 아니라 </a:t>
              </a:r>
              <a:r>
                <a:rPr lang="en-US" altLang="ko-KR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Virtual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공연</a:t>
              </a:r>
              <a:r>
                <a:rPr lang="en-US" altLang="ko-KR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, VR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</a:rPr>
                <a:t>컨텐츠 및 테마파크 영상 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제작 등에 국내 최고의 경쟁력 보유 </a:t>
              </a:r>
              <a:endParaRPr kumimoji="0" lang="en-US" altLang="ko-KR" sz="1300" b="0" i="0" u="none" strike="noStrike" kern="1200" cap="none" spc="0" normalizeH="0" baseline="0" noProof="0" dirty="0">
                <a:ln>
                  <a:solidFill>
                    <a:srgbClr val="A78977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Arial" pitchFamily="34" charset="0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84F4D0CD-3945-4810-9DE6-EAC053BFEB3A}"/>
              </a:ext>
            </a:extLst>
          </p:cNvPr>
          <p:cNvGrpSpPr/>
          <p:nvPr/>
        </p:nvGrpSpPr>
        <p:grpSpPr>
          <a:xfrm>
            <a:off x="421341" y="5131808"/>
            <a:ext cx="3963385" cy="1523856"/>
            <a:chOff x="417141" y="2022895"/>
            <a:chExt cx="3963385" cy="152385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02E44A-F331-4450-8C84-7CED727CC43C}"/>
                </a:ext>
              </a:extLst>
            </p:cNvPr>
            <p:cNvSpPr txBox="1"/>
            <p:nvPr/>
          </p:nvSpPr>
          <p:spPr>
            <a:xfrm>
              <a:off x="417141" y="2022895"/>
              <a:ext cx="39633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b="1" dirty="0">
                  <a:solidFill>
                    <a:srgbClr val="CC9900"/>
                  </a:solidFill>
                  <a:latin typeface="맑은 고딕"/>
                  <a:ea typeface="맑은 고딕"/>
                </a:rPr>
                <a:t>Real-time</a:t>
              </a:r>
              <a:r>
                <a:rPr lang="ko-KR" altLang="en-US" sz="1600" b="1" dirty="0">
                  <a:solidFill>
                    <a:srgbClr val="CC9900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1600" b="1" dirty="0">
                  <a:solidFill>
                    <a:srgbClr val="CC9900"/>
                  </a:solidFill>
                  <a:latin typeface="맑은 고딕"/>
                  <a:ea typeface="맑은 고딕"/>
                </a:rPr>
                <a:t>Performance</a:t>
              </a:r>
              <a:r>
                <a:rPr lang="ko-KR" altLang="en-US" sz="1600" b="1" dirty="0">
                  <a:solidFill>
                    <a:srgbClr val="CC9900"/>
                  </a:solidFill>
                  <a:latin typeface="맑은 고딕"/>
                  <a:ea typeface="맑은 고딕"/>
                </a:rPr>
                <a:t> </a:t>
              </a:r>
              <a:r>
                <a:rPr lang="en-US" altLang="ko-KR" sz="1600" b="1" dirty="0">
                  <a:solidFill>
                    <a:srgbClr val="CC9900"/>
                  </a:solidFill>
                  <a:latin typeface="맑은 고딕"/>
                  <a:ea typeface="맑은 고딕"/>
                </a:rPr>
                <a:t>Animation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EDC36ED-C6B9-4432-98C4-0FA2FC4C98CF}"/>
                </a:ext>
              </a:extLst>
            </p:cNvPr>
            <p:cNvSpPr/>
            <p:nvPr/>
          </p:nvSpPr>
          <p:spPr>
            <a:xfrm>
              <a:off x="554601" y="2292753"/>
              <a:ext cx="3825925" cy="12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Unreal Engine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과 실시간 </a:t>
              </a:r>
              <a:r>
                <a:rPr kumimoji="0" lang="ko-KR" altLang="en-US" sz="1300" b="0" i="0" u="none" strike="noStrike" kern="1200" cap="none" spc="0" normalizeH="0" baseline="0" noProof="0" dirty="0" err="1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페이셜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및 모션 캡쳐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기술을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결합하여 </a:t>
              </a:r>
              <a:r>
                <a:rPr lang="en-US" altLang="ko-KR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Real time High Quality Animation </a:t>
              </a:r>
              <a:r>
                <a:rPr kumimoji="0" lang="ko-KR" altLang="en-US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제작 및 실시간 라이브 방송이 가능한 </a:t>
              </a:r>
              <a:r>
                <a:rPr kumimoji="0" lang="en-US" altLang="ko-KR" sz="1300" b="0" i="0" u="none" strike="noStrike" kern="1200" cap="none" spc="0" normalizeH="0" baseline="0" noProof="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Virtual </a:t>
              </a:r>
              <a:r>
                <a:rPr lang="en-US" altLang="ko-KR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Influencer </a:t>
              </a:r>
              <a:r>
                <a:rPr lang="ko-KR" altLang="en-US" sz="1300" dirty="0">
                  <a:ln>
                    <a:solidFill>
                      <a:srgbClr val="A78977">
                        <a:alpha val="0"/>
                      </a:srgbClr>
                    </a:solidFill>
                  </a:ln>
                  <a:solidFill>
                    <a:srgbClr val="000000"/>
                  </a:solidFill>
                  <a:latin typeface="맑은 고딕"/>
                  <a:ea typeface="맑은 고딕"/>
                </a:rPr>
                <a:t>개발</a:t>
              </a:r>
              <a:endParaRPr kumimoji="0" lang="en-US" altLang="ko-KR" sz="1300" b="0" i="0" u="none" strike="noStrike" kern="1200" cap="none" spc="0" normalizeH="0" baseline="0" noProof="0" dirty="0">
                <a:ln>
                  <a:solidFill>
                    <a:srgbClr val="A78977">
                      <a:alpha val="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Arial" pitchFamily="34" charset="0"/>
              </a:endParaRPr>
            </a:p>
          </p:txBody>
        </p:sp>
      </p:grp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99B3D703-E08A-49FE-87F5-BDF663D7F25C}"/>
              </a:ext>
            </a:extLst>
          </p:cNvPr>
          <p:cNvSpPr/>
          <p:nvPr/>
        </p:nvSpPr>
        <p:spPr>
          <a:xfrm>
            <a:off x="6125684" y="319432"/>
            <a:ext cx="6045022" cy="1717740"/>
          </a:xfrm>
          <a:prstGeom prst="rect">
            <a:avLst/>
          </a:prstGeom>
          <a:solidFill>
            <a:schemeClr val="accent3">
              <a:lumMod val="75000"/>
              <a:alpha val="3411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ea typeface="HY엽서L" panose="02030600000101010101" pitchFamily="18" charset="-127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B9DF5683-ABE8-43B3-B7E4-31CA961E143F}"/>
              </a:ext>
            </a:extLst>
          </p:cNvPr>
          <p:cNvGrpSpPr/>
          <p:nvPr/>
        </p:nvGrpSpPr>
        <p:grpSpPr>
          <a:xfrm>
            <a:off x="10476708" y="413291"/>
            <a:ext cx="1672167" cy="364898"/>
            <a:chOff x="9704864" y="2978430"/>
            <a:chExt cx="1672167" cy="364898"/>
          </a:xfrm>
          <a:solidFill>
            <a:schemeClr val="bg1">
              <a:lumMod val="75000"/>
            </a:schemeClr>
          </a:solidFill>
        </p:grpSpPr>
        <p:pic>
          <p:nvPicPr>
            <p:cNvPr id="49" name="그래픽 48" descr="잡기 제스처 단색으로 채워진">
              <a:extLst>
                <a:ext uri="{FF2B5EF4-FFF2-40B4-BE49-F238E27FC236}">
                  <a16:creationId xmlns:a16="http://schemas.microsoft.com/office/drawing/2014/main" id="{DC764ACD-690C-47E5-91B3-826144D3B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822844" y="2978430"/>
              <a:ext cx="364898" cy="364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순서도: 대체 처리 49">
              <a:hlinkClick r:id="rId6"/>
              <a:extLst>
                <a:ext uri="{FF2B5EF4-FFF2-40B4-BE49-F238E27FC236}">
                  <a16:creationId xmlns:a16="http://schemas.microsoft.com/office/drawing/2014/main" id="{0DF485E4-F035-48E7-93BA-9F13D160CD40}"/>
                </a:ext>
              </a:extLst>
            </p:cNvPr>
            <p:cNvSpPr/>
            <p:nvPr/>
          </p:nvSpPr>
          <p:spPr>
            <a:xfrm>
              <a:off x="9704864" y="2991731"/>
              <a:ext cx="1672167" cy="328725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HY엽서L" panose="02030600000101010101" pitchFamily="18" charset="-127"/>
                  <a:cs typeface="Arial" panose="020B0604020202020204" pitchFamily="34" charset="0"/>
                </a:rPr>
                <a:t>CLICK HERE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A7195452-84CE-48E5-8301-63120D3D9D24}"/>
              </a:ext>
            </a:extLst>
          </p:cNvPr>
          <p:cNvGrpSpPr/>
          <p:nvPr/>
        </p:nvGrpSpPr>
        <p:grpSpPr>
          <a:xfrm>
            <a:off x="10476708" y="834033"/>
            <a:ext cx="1672167" cy="364898"/>
            <a:chOff x="9704864" y="2978430"/>
            <a:chExt cx="1672167" cy="364898"/>
          </a:xfrm>
        </p:grpSpPr>
        <p:pic>
          <p:nvPicPr>
            <p:cNvPr id="52" name="그래픽 51" descr="잡기 제스처 단색으로 채워진">
              <a:extLst>
                <a:ext uri="{FF2B5EF4-FFF2-40B4-BE49-F238E27FC236}">
                  <a16:creationId xmlns:a16="http://schemas.microsoft.com/office/drawing/2014/main" id="{DFD2E92B-CE4F-4C7E-A526-AF3A2AF71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22844" y="2978430"/>
              <a:ext cx="364898" cy="364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순서도: 대체 처리 57">
              <a:hlinkClick r:id="rId8"/>
              <a:extLst>
                <a:ext uri="{FF2B5EF4-FFF2-40B4-BE49-F238E27FC236}">
                  <a16:creationId xmlns:a16="http://schemas.microsoft.com/office/drawing/2014/main" id="{46409A88-0B8D-4A26-A729-9EDB855850A1}"/>
                </a:ext>
              </a:extLst>
            </p:cNvPr>
            <p:cNvSpPr/>
            <p:nvPr/>
          </p:nvSpPr>
          <p:spPr>
            <a:xfrm>
              <a:off x="9704864" y="2991731"/>
              <a:ext cx="1672167" cy="328725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HY엽서L" panose="02030600000101010101" pitchFamily="18" charset="-127"/>
                  <a:cs typeface="Arial" panose="020B0604020202020204" pitchFamily="34" charset="0"/>
                </a:rPr>
                <a:t>CLICK HERE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92C848C3-9C46-4A20-B27B-99889282680D}"/>
              </a:ext>
            </a:extLst>
          </p:cNvPr>
          <p:cNvGrpSpPr/>
          <p:nvPr/>
        </p:nvGrpSpPr>
        <p:grpSpPr>
          <a:xfrm>
            <a:off x="10476708" y="1221651"/>
            <a:ext cx="1672167" cy="364898"/>
            <a:chOff x="9704864" y="2978430"/>
            <a:chExt cx="1672167" cy="364898"/>
          </a:xfrm>
        </p:grpSpPr>
        <p:pic>
          <p:nvPicPr>
            <p:cNvPr id="60" name="그래픽 59" descr="잡기 제스처 단색으로 채워진">
              <a:extLst>
                <a:ext uri="{FF2B5EF4-FFF2-40B4-BE49-F238E27FC236}">
                  <a16:creationId xmlns:a16="http://schemas.microsoft.com/office/drawing/2014/main" id="{99416949-25AE-405B-8F1D-FCA9E50AB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22844" y="2978430"/>
              <a:ext cx="364898" cy="364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순서도: 대체 처리 60">
              <a:hlinkClick r:id="rId9"/>
              <a:extLst>
                <a:ext uri="{FF2B5EF4-FFF2-40B4-BE49-F238E27FC236}">
                  <a16:creationId xmlns:a16="http://schemas.microsoft.com/office/drawing/2014/main" id="{CCBAA2B1-4554-42AD-BE71-8D232BE23B2D}"/>
                </a:ext>
              </a:extLst>
            </p:cNvPr>
            <p:cNvSpPr/>
            <p:nvPr/>
          </p:nvSpPr>
          <p:spPr>
            <a:xfrm>
              <a:off x="9704864" y="2991731"/>
              <a:ext cx="1672167" cy="328725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HY엽서L" panose="02030600000101010101" pitchFamily="18" charset="-127"/>
                  <a:cs typeface="Arial" panose="020B0604020202020204" pitchFamily="34" charset="0"/>
                </a:rPr>
                <a:t>CLICK HERE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05F77E70-E3E4-4F41-9C78-65F9FDED7577}"/>
              </a:ext>
            </a:extLst>
          </p:cNvPr>
          <p:cNvGrpSpPr/>
          <p:nvPr/>
        </p:nvGrpSpPr>
        <p:grpSpPr>
          <a:xfrm>
            <a:off x="10490202" y="1634064"/>
            <a:ext cx="1672167" cy="364898"/>
            <a:chOff x="9704864" y="2978430"/>
            <a:chExt cx="1672167" cy="364898"/>
          </a:xfrm>
        </p:grpSpPr>
        <p:pic>
          <p:nvPicPr>
            <p:cNvPr id="63" name="그래픽 62" descr="잡기 제스처 단색으로 채워진">
              <a:extLst>
                <a:ext uri="{FF2B5EF4-FFF2-40B4-BE49-F238E27FC236}">
                  <a16:creationId xmlns:a16="http://schemas.microsoft.com/office/drawing/2014/main" id="{D24B9D6A-FFE9-41E1-9933-8A1F84EE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22844" y="2978430"/>
              <a:ext cx="364898" cy="364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순서도: 대체 처리 63">
              <a:hlinkClick r:id="rId10"/>
              <a:extLst>
                <a:ext uri="{FF2B5EF4-FFF2-40B4-BE49-F238E27FC236}">
                  <a16:creationId xmlns:a16="http://schemas.microsoft.com/office/drawing/2014/main" id="{8CBE919E-E5F1-4E93-B7A4-B4519F4FECE3}"/>
                </a:ext>
              </a:extLst>
            </p:cNvPr>
            <p:cNvSpPr/>
            <p:nvPr/>
          </p:nvSpPr>
          <p:spPr>
            <a:xfrm>
              <a:off x="9704864" y="2991731"/>
              <a:ext cx="1672167" cy="328725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HY엽서L" panose="02030600000101010101" pitchFamily="18" charset="-127"/>
                  <a:cs typeface="Arial" panose="020B0604020202020204" pitchFamily="34" charset="0"/>
                </a:rPr>
                <a:t>CLICK HERE</a:t>
              </a:r>
              <a:endParaRPr lang="ko-KR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E020139-1775-4E4F-84FE-5F28D25BC8CE}"/>
              </a:ext>
            </a:extLst>
          </p:cNvPr>
          <p:cNvSpPr txBox="1"/>
          <p:nvPr/>
        </p:nvSpPr>
        <p:spPr>
          <a:xfrm>
            <a:off x="6108623" y="238061"/>
            <a:ext cx="4949261" cy="174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42900">
              <a:lnSpc>
                <a:spcPct val="200000"/>
              </a:lnSpc>
              <a:buFontTx/>
              <a:buAutoNum type="arabicPeriod"/>
              <a:tabLst>
                <a:tab pos="958850" algn="l"/>
              </a:tabLst>
              <a:defRPr/>
            </a:pPr>
            <a:r>
              <a:rPr lang="en-US" altLang="ko-KR" sz="1400" b="1" spc="-4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making film for Eon Virtual Production</a:t>
            </a:r>
            <a:endParaRPr lang="en-US" altLang="ko-KR" sz="1400" b="1" spc="-4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HY엽서L" panose="02030600000101010101" pitchFamily="18" charset="-127"/>
              <a:cs typeface="Arial" panose="020B0604020202020204" pitchFamily="34" charset="0"/>
            </a:endParaRPr>
          </a:p>
          <a:p>
            <a:pPr marL="355600" marR="0" lvl="0" indent="-34290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58850" algn="l"/>
              </a:tabLst>
              <a:defRPr/>
            </a:pPr>
            <a:r>
              <a:rPr lang="en-US" altLang="ko-KR" sz="1400" b="1" spc="-4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trailer for ‘Armored Saurus’ TV series</a:t>
            </a:r>
            <a:endParaRPr lang="en-US" altLang="ko-KR" sz="1400" b="1" spc="-4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HY엽서L" panose="02030600000101010101" pitchFamily="18" charset="-127"/>
              <a:cs typeface="Arial" panose="020B0604020202020204" pitchFamily="34" charset="0"/>
            </a:endParaRPr>
          </a:p>
          <a:p>
            <a:pPr marL="355600" marR="0" lvl="0" indent="-34290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58850" algn="l"/>
              </a:tabLst>
              <a:defRPr/>
            </a:pPr>
            <a:r>
              <a:rPr kumimoji="0" lang="en-US" altLang="ko-KR" sz="1400" b="1" i="0" u="none" strike="noStrike" kern="1200" cap="none" spc="-4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teaser for virtual production movie ‘Project DX’</a:t>
            </a:r>
            <a:endParaRPr kumimoji="0" lang="en-US" altLang="ko-KR" sz="1400" b="1" i="0" u="none" strike="noStrike" kern="1200" cap="none" spc="-4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HY엽서L" panose="02030600000101010101" pitchFamily="18" charset="-127"/>
              <a:cs typeface="Arial" panose="020B0604020202020204" pitchFamily="34" charset="0"/>
            </a:endParaRPr>
          </a:p>
          <a:p>
            <a:pPr marL="355600" marR="0" lvl="0" indent="-342900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58850" algn="l"/>
              </a:tabLst>
              <a:defRPr/>
            </a:pPr>
            <a:r>
              <a:rPr lang="en-US" altLang="ko-KR" sz="1400" b="1" spc="-4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엽서L" panose="02030600000101010101" pitchFamily="18" charset="-12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360  video of Armored Saurus VR</a:t>
            </a:r>
            <a:endParaRPr kumimoji="0" lang="en-US" altLang="ko-KR" sz="1400" b="1" i="0" u="none" strike="noStrike" kern="1200" cap="none" spc="-4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나눔손글씨 붓" panose="03060600000000000000" pitchFamily="66" charset="-127"/>
              <a:cs typeface="Arial" panose="020B0604020202020204" pitchFamily="34" charset="0"/>
            </a:endParaRPr>
          </a:p>
        </p:txBody>
      </p:sp>
      <p:grpSp>
        <p:nvGrpSpPr>
          <p:cNvPr id="164" name="그룹 163">
            <a:extLst>
              <a:ext uri="{FF2B5EF4-FFF2-40B4-BE49-F238E27FC236}">
                <a16:creationId xmlns:a16="http://schemas.microsoft.com/office/drawing/2014/main" id="{B1850BF6-EFEB-4CE8-AD1A-845303AEC568}"/>
              </a:ext>
            </a:extLst>
          </p:cNvPr>
          <p:cNvGrpSpPr/>
          <p:nvPr/>
        </p:nvGrpSpPr>
        <p:grpSpPr>
          <a:xfrm>
            <a:off x="7796815" y="6182898"/>
            <a:ext cx="249014" cy="309120"/>
            <a:chOff x="1727200" y="2228850"/>
            <a:chExt cx="874713" cy="1085851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165" name="Freeform 205">
              <a:extLst>
                <a:ext uri="{FF2B5EF4-FFF2-40B4-BE49-F238E27FC236}">
                  <a16:creationId xmlns:a16="http://schemas.microsoft.com/office/drawing/2014/main" id="{1D555F54-F650-490F-88FB-F0918EC7F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13" y="3076575"/>
              <a:ext cx="31750" cy="238125"/>
            </a:xfrm>
            <a:custGeom>
              <a:avLst/>
              <a:gdLst>
                <a:gd name="T0" fmla="*/ 14 w 28"/>
                <a:gd name="T1" fmla="*/ 209 h 209"/>
                <a:gd name="T2" fmla="*/ 0 w 28"/>
                <a:gd name="T3" fmla="*/ 195 h 209"/>
                <a:gd name="T4" fmla="*/ 0 w 28"/>
                <a:gd name="T5" fmla="*/ 14 h 209"/>
                <a:gd name="T6" fmla="*/ 14 w 28"/>
                <a:gd name="T7" fmla="*/ 0 h 209"/>
                <a:gd name="T8" fmla="*/ 28 w 28"/>
                <a:gd name="T9" fmla="*/ 14 h 209"/>
                <a:gd name="T10" fmla="*/ 28 w 28"/>
                <a:gd name="T11" fmla="*/ 195 h 209"/>
                <a:gd name="T12" fmla="*/ 14 w 28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9">
                  <a:moveTo>
                    <a:pt x="14" y="209"/>
                  </a:moveTo>
                  <a:cubicBezTo>
                    <a:pt x="7" y="209"/>
                    <a:pt x="0" y="203"/>
                    <a:pt x="0" y="19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28" y="203"/>
                    <a:pt x="22" y="209"/>
                    <a:pt x="14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66" name="Freeform 206">
              <a:extLst>
                <a:ext uri="{FF2B5EF4-FFF2-40B4-BE49-F238E27FC236}">
                  <a16:creationId xmlns:a16="http://schemas.microsoft.com/office/drawing/2014/main" id="{491B8B84-8960-4E96-8CFE-564D12021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3074988"/>
              <a:ext cx="82550" cy="239713"/>
            </a:xfrm>
            <a:custGeom>
              <a:avLst/>
              <a:gdLst>
                <a:gd name="T0" fmla="*/ 16 w 72"/>
                <a:gd name="T1" fmla="*/ 210 h 210"/>
                <a:gd name="T2" fmla="*/ 12 w 72"/>
                <a:gd name="T3" fmla="*/ 209 h 210"/>
                <a:gd name="T4" fmla="*/ 2 w 72"/>
                <a:gd name="T5" fmla="*/ 193 h 210"/>
                <a:gd name="T6" fmla="*/ 43 w 72"/>
                <a:gd name="T7" fmla="*/ 12 h 210"/>
                <a:gd name="T8" fmla="*/ 60 w 72"/>
                <a:gd name="T9" fmla="*/ 2 h 210"/>
                <a:gd name="T10" fmla="*/ 70 w 72"/>
                <a:gd name="T11" fmla="*/ 19 h 210"/>
                <a:gd name="T12" fmla="*/ 29 w 72"/>
                <a:gd name="T13" fmla="*/ 199 h 210"/>
                <a:gd name="T14" fmla="*/ 16 w 72"/>
                <a:gd name="T1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210">
                  <a:moveTo>
                    <a:pt x="16" y="210"/>
                  </a:moveTo>
                  <a:cubicBezTo>
                    <a:pt x="15" y="210"/>
                    <a:pt x="13" y="210"/>
                    <a:pt x="12" y="209"/>
                  </a:cubicBezTo>
                  <a:cubicBezTo>
                    <a:pt x="5" y="208"/>
                    <a:pt x="0" y="200"/>
                    <a:pt x="2" y="193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5" y="5"/>
                    <a:pt x="52" y="0"/>
                    <a:pt x="60" y="2"/>
                  </a:cubicBezTo>
                  <a:cubicBezTo>
                    <a:pt x="67" y="3"/>
                    <a:pt x="72" y="11"/>
                    <a:pt x="70" y="19"/>
                  </a:cubicBezTo>
                  <a:cubicBezTo>
                    <a:pt x="29" y="199"/>
                    <a:pt x="29" y="199"/>
                    <a:pt x="29" y="199"/>
                  </a:cubicBezTo>
                  <a:cubicBezTo>
                    <a:pt x="28" y="205"/>
                    <a:pt x="22" y="210"/>
                    <a:pt x="16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67" name="Freeform 207">
              <a:extLst>
                <a:ext uri="{FF2B5EF4-FFF2-40B4-BE49-F238E27FC236}">
                  <a16:creationId xmlns:a16="http://schemas.microsoft.com/office/drawing/2014/main" id="{2F963777-8130-4133-97DA-059383F3D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3" y="3074988"/>
              <a:ext cx="82550" cy="239713"/>
            </a:xfrm>
            <a:custGeom>
              <a:avLst/>
              <a:gdLst>
                <a:gd name="T0" fmla="*/ 57 w 72"/>
                <a:gd name="T1" fmla="*/ 210 h 210"/>
                <a:gd name="T2" fmla="*/ 43 w 72"/>
                <a:gd name="T3" fmla="*/ 199 h 210"/>
                <a:gd name="T4" fmla="*/ 2 w 72"/>
                <a:gd name="T5" fmla="*/ 19 h 210"/>
                <a:gd name="T6" fmla="*/ 13 w 72"/>
                <a:gd name="T7" fmla="*/ 2 h 210"/>
                <a:gd name="T8" fmla="*/ 29 w 72"/>
                <a:gd name="T9" fmla="*/ 12 h 210"/>
                <a:gd name="T10" fmla="*/ 71 w 72"/>
                <a:gd name="T11" fmla="*/ 193 h 210"/>
                <a:gd name="T12" fmla="*/ 60 w 72"/>
                <a:gd name="T13" fmla="*/ 209 h 210"/>
                <a:gd name="T14" fmla="*/ 57 w 72"/>
                <a:gd name="T1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210">
                  <a:moveTo>
                    <a:pt x="57" y="210"/>
                  </a:moveTo>
                  <a:cubicBezTo>
                    <a:pt x="51" y="210"/>
                    <a:pt x="45" y="205"/>
                    <a:pt x="43" y="19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1"/>
                    <a:pt x="5" y="3"/>
                    <a:pt x="13" y="2"/>
                  </a:cubicBezTo>
                  <a:cubicBezTo>
                    <a:pt x="20" y="0"/>
                    <a:pt x="28" y="5"/>
                    <a:pt x="29" y="12"/>
                  </a:cubicBezTo>
                  <a:cubicBezTo>
                    <a:pt x="71" y="193"/>
                    <a:pt x="71" y="193"/>
                    <a:pt x="71" y="193"/>
                  </a:cubicBezTo>
                  <a:cubicBezTo>
                    <a:pt x="72" y="200"/>
                    <a:pt x="68" y="208"/>
                    <a:pt x="60" y="209"/>
                  </a:cubicBezTo>
                  <a:cubicBezTo>
                    <a:pt x="59" y="210"/>
                    <a:pt x="58" y="210"/>
                    <a:pt x="57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68" name="Freeform 208">
              <a:extLst>
                <a:ext uri="{FF2B5EF4-FFF2-40B4-BE49-F238E27FC236}">
                  <a16:creationId xmlns:a16="http://schemas.microsoft.com/office/drawing/2014/main" id="{3BA5295E-2B1A-406F-94D2-267CD8CB6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2746375"/>
              <a:ext cx="84138" cy="127000"/>
            </a:xfrm>
            <a:custGeom>
              <a:avLst/>
              <a:gdLst>
                <a:gd name="T0" fmla="*/ 60 w 74"/>
                <a:gd name="T1" fmla="*/ 111 h 111"/>
                <a:gd name="T2" fmla="*/ 14 w 74"/>
                <a:gd name="T3" fmla="*/ 111 h 111"/>
                <a:gd name="T4" fmla="*/ 0 w 74"/>
                <a:gd name="T5" fmla="*/ 97 h 111"/>
                <a:gd name="T6" fmla="*/ 0 w 74"/>
                <a:gd name="T7" fmla="*/ 14 h 111"/>
                <a:gd name="T8" fmla="*/ 14 w 74"/>
                <a:gd name="T9" fmla="*/ 0 h 111"/>
                <a:gd name="T10" fmla="*/ 56 w 74"/>
                <a:gd name="T11" fmla="*/ 0 h 111"/>
                <a:gd name="T12" fmla="*/ 70 w 74"/>
                <a:gd name="T13" fmla="*/ 14 h 111"/>
                <a:gd name="T14" fmla="*/ 56 w 74"/>
                <a:gd name="T15" fmla="*/ 28 h 111"/>
                <a:gd name="T16" fmla="*/ 28 w 74"/>
                <a:gd name="T17" fmla="*/ 28 h 111"/>
                <a:gd name="T18" fmla="*/ 28 w 74"/>
                <a:gd name="T19" fmla="*/ 83 h 111"/>
                <a:gd name="T20" fmla="*/ 60 w 74"/>
                <a:gd name="T21" fmla="*/ 83 h 111"/>
                <a:gd name="T22" fmla="*/ 74 w 74"/>
                <a:gd name="T23" fmla="*/ 97 h 111"/>
                <a:gd name="T24" fmla="*/ 60 w 74"/>
                <a:gd name="T2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111">
                  <a:moveTo>
                    <a:pt x="60" y="111"/>
                  </a:moveTo>
                  <a:cubicBezTo>
                    <a:pt x="14" y="111"/>
                    <a:pt x="14" y="111"/>
                    <a:pt x="14" y="111"/>
                  </a:cubicBezTo>
                  <a:cubicBezTo>
                    <a:pt x="6" y="111"/>
                    <a:pt x="0" y="105"/>
                    <a:pt x="0" y="9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4" y="0"/>
                    <a:pt x="70" y="7"/>
                    <a:pt x="70" y="14"/>
                  </a:cubicBezTo>
                  <a:cubicBezTo>
                    <a:pt x="70" y="22"/>
                    <a:pt x="64" y="28"/>
                    <a:pt x="56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8" y="83"/>
                    <a:pt x="74" y="90"/>
                    <a:pt x="74" y="97"/>
                  </a:cubicBezTo>
                  <a:cubicBezTo>
                    <a:pt x="74" y="105"/>
                    <a:pt x="6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69" name="Freeform 209">
              <a:extLst>
                <a:ext uri="{FF2B5EF4-FFF2-40B4-BE49-F238E27FC236}">
                  <a16:creationId xmlns:a16="http://schemas.microsoft.com/office/drawing/2014/main" id="{9CF6811B-8350-4C8C-BB39-78D585F18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200" y="2228850"/>
              <a:ext cx="449263" cy="447675"/>
            </a:xfrm>
            <a:custGeom>
              <a:avLst/>
              <a:gdLst>
                <a:gd name="T0" fmla="*/ 196 w 392"/>
                <a:gd name="T1" fmla="*/ 392 h 392"/>
                <a:gd name="T2" fmla="*/ 0 w 392"/>
                <a:gd name="T3" fmla="*/ 196 h 392"/>
                <a:gd name="T4" fmla="*/ 67 w 392"/>
                <a:gd name="T5" fmla="*/ 48 h 392"/>
                <a:gd name="T6" fmla="*/ 87 w 392"/>
                <a:gd name="T7" fmla="*/ 49 h 392"/>
                <a:gd name="T8" fmla="*/ 86 w 392"/>
                <a:gd name="T9" fmla="*/ 69 h 392"/>
                <a:gd name="T10" fmla="*/ 28 w 392"/>
                <a:gd name="T11" fmla="*/ 196 h 392"/>
                <a:gd name="T12" fmla="*/ 196 w 392"/>
                <a:gd name="T13" fmla="*/ 364 h 392"/>
                <a:gd name="T14" fmla="*/ 364 w 392"/>
                <a:gd name="T15" fmla="*/ 196 h 392"/>
                <a:gd name="T16" fmla="*/ 196 w 392"/>
                <a:gd name="T17" fmla="*/ 28 h 392"/>
                <a:gd name="T18" fmla="*/ 136 w 392"/>
                <a:gd name="T19" fmla="*/ 39 h 392"/>
                <a:gd name="T20" fmla="*/ 118 w 392"/>
                <a:gd name="T21" fmla="*/ 31 h 392"/>
                <a:gd name="T22" fmla="*/ 126 w 392"/>
                <a:gd name="T23" fmla="*/ 12 h 392"/>
                <a:gd name="T24" fmla="*/ 196 w 392"/>
                <a:gd name="T25" fmla="*/ 0 h 392"/>
                <a:gd name="T26" fmla="*/ 392 w 392"/>
                <a:gd name="T27" fmla="*/ 196 h 392"/>
                <a:gd name="T28" fmla="*/ 196 w 392"/>
                <a:gd name="T29" fmla="*/ 392 h 392"/>
                <a:gd name="T30" fmla="*/ 196 w 392"/>
                <a:gd name="T31" fmla="*/ 285 h 392"/>
                <a:gd name="T32" fmla="*/ 107 w 392"/>
                <a:gd name="T33" fmla="*/ 196 h 392"/>
                <a:gd name="T34" fmla="*/ 196 w 392"/>
                <a:gd name="T35" fmla="*/ 107 h 392"/>
                <a:gd name="T36" fmla="*/ 285 w 392"/>
                <a:gd name="T37" fmla="*/ 196 h 392"/>
                <a:gd name="T38" fmla="*/ 196 w 392"/>
                <a:gd name="T39" fmla="*/ 285 h 392"/>
                <a:gd name="T40" fmla="*/ 196 w 392"/>
                <a:gd name="T41" fmla="*/ 135 h 392"/>
                <a:gd name="T42" fmla="*/ 135 w 392"/>
                <a:gd name="T43" fmla="*/ 196 h 392"/>
                <a:gd name="T44" fmla="*/ 196 w 392"/>
                <a:gd name="T45" fmla="*/ 257 h 392"/>
                <a:gd name="T46" fmla="*/ 257 w 392"/>
                <a:gd name="T47" fmla="*/ 196 h 392"/>
                <a:gd name="T48" fmla="*/ 196 w 392"/>
                <a:gd name="T49" fmla="*/ 13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2" h="392">
                  <a:moveTo>
                    <a:pt x="196" y="392"/>
                  </a:moveTo>
                  <a:cubicBezTo>
                    <a:pt x="88" y="392"/>
                    <a:pt x="0" y="304"/>
                    <a:pt x="0" y="196"/>
                  </a:cubicBezTo>
                  <a:cubicBezTo>
                    <a:pt x="0" y="139"/>
                    <a:pt x="24" y="85"/>
                    <a:pt x="67" y="48"/>
                  </a:cubicBezTo>
                  <a:cubicBezTo>
                    <a:pt x="73" y="43"/>
                    <a:pt x="82" y="43"/>
                    <a:pt x="87" y="49"/>
                  </a:cubicBezTo>
                  <a:cubicBezTo>
                    <a:pt x="92" y="55"/>
                    <a:pt x="91" y="64"/>
                    <a:pt x="86" y="69"/>
                  </a:cubicBezTo>
                  <a:cubicBezTo>
                    <a:pt x="49" y="101"/>
                    <a:pt x="28" y="147"/>
                    <a:pt x="28" y="196"/>
                  </a:cubicBezTo>
                  <a:cubicBezTo>
                    <a:pt x="28" y="289"/>
                    <a:pt x="103" y="364"/>
                    <a:pt x="196" y="364"/>
                  </a:cubicBezTo>
                  <a:cubicBezTo>
                    <a:pt x="289" y="364"/>
                    <a:pt x="364" y="289"/>
                    <a:pt x="364" y="196"/>
                  </a:cubicBezTo>
                  <a:cubicBezTo>
                    <a:pt x="364" y="103"/>
                    <a:pt x="289" y="28"/>
                    <a:pt x="196" y="28"/>
                  </a:cubicBezTo>
                  <a:cubicBezTo>
                    <a:pt x="175" y="28"/>
                    <a:pt x="155" y="31"/>
                    <a:pt x="136" y="39"/>
                  </a:cubicBezTo>
                  <a:cubicBezTo>
                    <a:pt x="129" y="41"/>
                    <a:pt x="121" y="38"/>
                    <a:pt x="118" y="31"/>
                  </a:cubicBezTo>
                  <a:cubicBezTo>
                    <a:pt x="115" y="23"/>
                    <a:pt x="119" y="15"/>
                    <a:pt x="126" y="12"/>
                  </a:cubicBezTo>
                  <a:cubicBezTo>
                    <a:pt x="148" y="4"/>
                    <a:pt x="172" y="0"/>
                    <a:pt x="196" y="0"/>
                  </a:cubicBezTo>
                  <a:cubicBezTo>
                    <a:pt x="304" y="0"/>
                    <a:pt x="392" y="88"/>
                    <a:pt x="392" y="196"/>
                  </a:cubicBezTo>
                  <a:cubicBezTo>
                    <a:pt x="392" y="304"/>
                    <a:pt x="304" y="392"/>
                    <a:pt x="196" y="392"/>
                  </a:cubicBezTo>
                  <a:close/>
                  <a:moveTo>
                    <a:pt x="196" y="285"/>
                  </a:moveTo>
                  <a:cubicBezTo>
                    <a:pt x="147" y="285"/>
                    <a:pt x="107" y="245"/>
                    <a:pt x="107" y="196"/>
                  </a:cubicBezTo>
                  <a:cubicBezTo>
                    <a:pt x="107" y="147"/>
                    <a:pt x="147" y="107"/>
                    <a:pt x="196" y="107"/>
                  </a:cubicBezTo>
                  <a:cubicBezTo>
                    <a:pt x="245" y="107"/>
                    <a:pt x="285" y="147"/>
                    <a:pt x="285" y="196"/>
                  </a:cubicBezTo>
                  <a:cubicBezTo>
                    <a:pt x="285" y="245"/>
                    <a:pt x="245" y="285"/>
                    <a:pt x="196" y="285"/>
                  </a:cubicBezTo>
                  <a:close/>
                  <a:moveTo>
                    <a:pt x="196" y="135"/>
                  </a:moveTo>
                  <a:cubicBezTo>
                    <a:pt x="162" y="135"/>
                    <a:pt x="135" y="162"/>
                    <a:pt x="135" y="196"/>
                  </a:cubicBezTo>
                  <a:cubicBezTo>
                    <a:pt x="135" y="230"/>
                    <a:pt x="162" y="257"/>
                    <a:pt x="196" y="257"/>
                  </a:cubicBezTo>
                  <a:cubicBezTo>
                    <a:pt x="230" y="257"/>
                    <a:pt x="257" y="230"/>
                    <a:pt x="257" y="196"/>
                  </a:cubicBezTo>
                  <a:cubicBezTo>
                    <a:pt x="257" y="162"/>
                    <a:pt x="230" y="135"/>
                    <a:pt x="196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0" name="Freeform 210">
              <a:extLst>
                <a:ext uri="{FF2B5EF4-FFF2-40B4-BE49-F238E27FC236}">
                  <a16:creationId xmlns:a16="http://schemas.microsoft.com/office/drawing/2014/main" id="{7D5477D0-B98D-4063-8A81-969A8FE84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713" y="2295525"/>
              <a:ext cx="382588" cy="381000"/>
            </a:xfrm>
            <a:custGeom>
              <a:avLst/>
              <a:gdLst>
                <a:gd name="T0" fmla="*/ 167 w 334"/>
                <a:gd name="T1" fmla="*/ 333 h 333"/>
                <a:gd name="T2" fmla="*/ 0 w 334"/>
                <a:gd name="T3" fmla="*/ 167 h 333"/>
                <a:gd name="T4" fmla="*/ 167 w 334"/>
                <a:gd name="T5" fmla="*/ 0 h 333"/>
                <a:gd name="T6" fmla="*/ 334 w 334"/>
                <a:gd name="T7" fmla="*/ 167 h 333"/>
                <a:gd name="T8" fmla="*/ 167 w 334"/>
                <a:gd name="T9" fmla="*/ 333 h 333"/>
                <a:gd name="T10" fmla="*/ 167 w 334"/>
                <a:gd name="T11" fmla="*/ 28 h 333"/>
                <a:gd name="T12" fmla="*/ 28 w 334"/>
                <a:gd name="T13" fmla="*/ 167 h 333"/>
                <a:gd name="T14" fmla="*/ 167 w 334"/>
                <a:gd name="T15" fmla="*/ 305 h 333"/>
                <a:gd name="T16" fmla="*/ 306 w 334"/>
                <a:gd name="T17" fmla="*/ 167 h 333"/>
                <a:gd name="T18" fmla="*/ 167 w 334"/>
                <a:gd name="T19" fmla="*/ 28 h 333"/>
                <a:gd name="T20" fmla="*/ 167 w 334"/>
                <a:gd name="T21" fmla="*/ 243 h 333"/>
                <a:gd name="T22" fmla="*/ 90 w 334"/>
                <a:gd name="T23" fmla="*/ 167 h 333"/>
                <a:gd name="T24" fmla="*/ 167 w 334"/>
                <a:gd name="T25" fmla="*/ 90 h 333"/>
                <a:gd name="T26" fmla="*/ 244 w 334"/>
                <a:gd name="T27" fmla="*/ 167 h 333"/>
                <a:gd name="T28" fmla="*/ 167 w 334"/>
                <a:gd name="T29" fmla="*/ 243 h 333"/>
                <a:gd name="T30" fmla="*/ 167 w 334"/>
                <a:gd name="T31" fmla="*/ 118 h 333"/>
                <a:gd name="T32" fmla="*/ 118 w 334"/>
                <a:gd name="T33" fmla="*/ 167 h 333"/>
                <a:gd name="T34" fmla="*/ 167 w 334"/>
                <a:gd name="T35" fmla="*/ 215 h 333"/>
                <a:gd name="T36" fmla="*/ 216 w 334"/>
                <a:gd name="T37" fmla="*/ 167 h 333"/>
                <a:gd name="T38" fmla="*/ 167 w 334"/>
                <a:gd name="T39" fmla="*/ 11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4" h="333">
                  <a:moveTo>
                    <a:pt x="167" y="333"/>
                  </a:moveTo>
                  <a:cubicBezTo>
                    <a:pt x="75" y="333"/>
                    <a:pt x="0" y="259"/>
                    <a:pt x="0" y="167"/>
                  </a:cubicBezTo>
                  <a:cubicBezTo>
                    <a:pt x="0" y="75"/>
                    <a:pt x="75" y="0"/>
                    <a:pt x="167" y="0"/>
                  </a:cubicBezTo>
                  <a:cubicBezTo>
                    <a:pt x="259" y="0"/>
                    <a:pt x="334" y="75"/>
                    <a:pt x="334" y="167"/>
                  </a:cubicBezTo>
                  <a:cubicBezTo>
                    <a:pt x="334" y="259"/>
                    <a:pt x="259" y="333"/>
                    <a:pt x="167" y="333"/>
                  </a:cubicBezTo>
                  <a:close/>
                  <a:moveTo>
                    <a:pt x="167" y="28"/>
                  </a:moveTo>
                  <a:cubicBezTo>
                    <a:pt x="91" y="28"/>
                    <a:pt x="28" y="90"/>
                    <a:pt x="28" y="167"/>
                  </a:cubicBezTo>
                  <a:cubicBezTo>
                    <a:pt x="28" y="243"/>
                    <a:pt x="91" y="305"/>
                    <a:pt x="167" y="305"/>
                  </a:cubicBezTo>
                  <a:cubicBezTo>
                    <a:pt x="244" y="305"/>
                    <a:pt x="306" y="243"/>
                    <a:pt x="306" y="167"/>
                  </a:cubicBezTo>
                  <a:cubicBezTo>
                    <a:pt x="306" y="90"/>
                    <a:pt x="244" y="28"/>
                    <a:pt x="167" y="28"/>
                  </a:cubicBezTo>
                  <a:close/>
                  <a:moveTo>
                    <a:pt x="167" y="243"/>
                  </a:moveTo>
                  <a:cubicBezTo>
                    <a:pt x="125" y="243"/>
                    <a:pt x="90" y="209"/>
                    <a:pt x="90" y="167"/>
                  </a:cubicBezTo>
                  <a:cubicBezTo>
                    <a:pt x="90" y="124"/>
                    <a:pt x="125" y="90"/>
                    <a:pt x="167" y="90"/>
                  </a:cubicBezTo>
                  <a:cubicBezTo>
                    <a:pt x="210" y="90"/>
                    <a:pt x="244" y="124"/>
                    <a:pt x="244" y="167"/>
                  </a:cubicBezTo>
                  <a:cubicBezTo>
                    <a:pt x="244" y="209"/>
                    <a:pt x="210" y="243"/>
                    <a:pt x="167" y="243"/>
                  </a:cubicBezTo>
                  <a:close/>
                  <a:moveTo>
                    <a:pt x="167" y="118"/>
                  </a:moveTo>
                  <a:cubicBezTo>
                    <a:pt x="140" y="118"/>
                    <a:pt x="118" y="140"/>
                    <a:pt x="118" y="167"/>
                  </a:cubicBezTo>
                  <a:cubicBezTo>
                    <a:pt x="118" y="194"/>
                    <a:pt x="140" y="215"/>
                    <a:pt x="167" y="215"/>
                  </a:cubicBezTo>
                  <a:cubicBezTo>
                    <a:pt x="194" y="215"/>
                    <a:pt x="216" y="194"/>
                    <a:pt x="216" y="167"/>
                  </a:cubicBezTo>
                  <a:cubicBezTo>
                    <a:pt x="216" y="140"/>
                    <a:pt x="194" y="118"/>
                    <a:pt x="167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1" name="Freeform 211">
              <a:extLst>
                <a:ext uri="{FF2B5EF4-FFF2-40B4-BE49-F238E27FC236}">
                  <a16:creationId xmlns:a16="http://schemas.microsoft.com/office/drawing/2014/main" id="{54F73701-55B5-4EB3-B472-0421663B56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3563" y="2651125"/>
              <a:ext cx="654050" cy="317500"/>
            </a:xfrm>
            <a:custGeom>
              <a:avLst/>
              <a:gdLst>
                <a:gd name="T0" fmla="*/ 452 w 572"/>
                <a:gd name="T1" fmla="*/ 278 h 278"/>
                <a:gd name="T2" fmla="*/ 120 w 572"/>
                <a:gd name="T3" fmla="*/ 278 h 278"/>
                <a:gd name="T4" fmla="*/ 0 w 572"/>
                <a:gd name="T5" fmla="*/ 158 h 278"/>
                <a:gd name="T6" fmla="*/ 0 w 572"/>
                <a:gd name="T7" fmla="*/ 120 h 278"/>
                <a:gd name="T8" fmla="*/ 120 w 572"/>
                <a:gd name="T9" fmla="*/ 0 h 278"/>
                <a:gd name="T10" fmla="*/ 452 w 572"/>
                <a:gd name="T11" fmla="*/ 0 h 278"/>
                <a:gd name="T12" fmla="*/ 572 w 572"/>
                <a:gd name="T13" fmla="*/ 120 h 278"/>
                <a:gd name="T14" fmla="*/ 572 w 572"/>
                <a:gd name="T15" fmla="*/ 158 h 278"/>
                <a:gd name="T16" fmla="*/ 452 w 572"/>
                <a:gd name="T17" fmla="*/ 278 h 278"/>
                <a:gd name="T18" fmla="*/ 120 w 572"/>
                <a:gd name="T19" fmla="*/ 28 h 278"/>
                <a:gd name="T20" fmla="*/ 28 w 572"/>
                <a:gd name="T21" fmla="*/ 120 h 278"/>
                <a:gd name="T22" fmla="*/ 28 w 572"/>
                <a:gd name="T23" fmla="*/ 158 h 278"/>
                <a:gd name="T24" fmla="*/ 120 w 572"/>
                <a:gd name="T25" fmla="*/ 250 h 278"/>
                <a:gd name="T26" fmla="*/ 452 w 572"/>
                <a:gd name="T27" fmla="*/ 250 h 278"/>
                <a:gd name="T28" fmla="*/ 544 w 572"/>
                <a:gd name="T29" fmla="*/ 158 h 278"/>
                <a:gd name="T30" fmla="*/ 544 w 572"/>
                <a:gd name="T31" fmla="*/ 120 h 278"/>
                <a:gd name="T32" fmla="*/ 452 w 572"/>
                <a:gd name="T33" fmla="*/ 28 h 278"/>
                <a:gd name="T34" fmla="*/ 120 w 572"/>
                <a:gd name="T35" fmla="*/ 2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2" h="278">
                  <a:moveTo>
                    <a:pt x="452" y="278"/>
                  </a:moveTo>
                  <a:cubicBezTo>
                    <a:pt x="120" y="278"/>
                    <a:pt x="120" y="278"/>
                    <a:pt x="120" y="278"/>
                  </a:cubicBezTo>
                  <a:cubicBezTo>
                    <a:pt x="54" y="278"/>
                    <a:pt x="0" y="224"/>
                    <a:pt x="0" y="15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519" y="0"/>
                    <a:pt x="572" y="54"/>
                    <a:pt x="572" y="120"/>
                  </a:cubicBezTo>
                  <a:cubicBezTo>
                    <a:pt x="572" y="158"/>
                    <a:pt x="572" y="158"/>
                    <a:pt x="572" y="158"/>
                  </a:cubicBezTo>
                  <a:cubicBezTo>
                    <a:pt x="572" y="224"/>
                    <a:pt x="519" y="278"/>
                    <a:pt x="452" y="278"/>
                  </a:cubicBezTo>
                  <a:close/>
                  <a:moveTo>
                    <a:pt x="120" y="28"/>
                  </a:moveTo>
                  <a:cubicBezTo>
                    <a:pt x="70" y="28"/>
                    <a:pt x="28" y="69"/>
                    <a:pt x="28" y="120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208"/>
                    <a:pt x="70" y="250"/>
                    <a:pt x="120" y="250"/>
                  </a:cubicBezTo>
                  <a:cubicBezTo>
                    <a:pt x="452" y="250"/>
                    <a:pt x="452" y="250"/>
                    <a:pt x="452" y="250"/>
                  </a:cubicBezTo>
                  <a:cubicBezTo>
                    <a:pt x="503" y="250"/>
                    <a:pt x="544" y="208"/>
                    <a:pt x="544" y="158"/>
                  </a:cubicBezTo>
                  <a:cubicBezTo>
                    <a:pt x="544" y="120"/>
                    <a:pt x="544" y="120"/>
                    <a:pt x="544" y="120"/>
                  </a:cubicBezTo>
                  <a:cubicBezTo>
                    <a:pt x="544" y="69"/>
                    <a:pt x="503" y="28"/>
                    <a:pt x="452" y="28"/>
                  </a:cubicBezTo>
                  <a:lnTo>
                    <a:pt x="12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2" name="Freeform 212">
              <a:extLst>
                <a:ext uri="{FF2B5EF4-FFF2-40B4-BE49-F238E27FC236}">
                  <a16:creationId xmlns:a16="http://schemas.microsoft.com/office/drawing/2014/main" id="{C8639CB7-4219-43DA-92E4-4E97DFA97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375" y="2709863"/>
              <a:ext cx="109538" cy="198438"/>
            </a:xfrm>
            <a:custGeom>
              <a:avLst/>
              <a:gdLst>
                <a:gd name="T0" fmla="*/ 82 w 96"/>
                <a:gd name="T1" fmla="*/ 173 h 173"/>
                <a:gd name="T2" fmla="*/ 80 w 96"/>
                <a:gd name="T3" fmla="*/ 173 h 173"/>
                <a:gd name="T4" fmla="*/ 17 w 96"/>
                <a:gd name="T5" fmla="*/ 161 h 173"/>
                <a:gd name="T6" fmla="*/ 6 w 96"/>
                <a:gd name="T7" fmla="*/ 145 h 173"/>
                <a:gd name="T8" fmla="*/ 22 w 96"/>
                <a:gd name="T9" fmla="*/ 134 h 173"/>
                <a:gd name="T10" fmla="*/ 68 w 96"/>
                <a:gd name="T11" fmla="*/ 142 h 173"/>
                <a:gd name="T12" fmla="*/ 68 w 96"/>
                <a:gd name="T13" fmla="*/ 31 h 173"/>
                <a:gd name="T14" fmla="*/ 18 w 96"/>
                <a:gd name="T15" fmla="*/ 41 h 173"/>
                <a:gd name="T16" fmla="*/ 1 w 96"/>
                <a:gd name="T17" fmla="*/ 30 h 173"/>
                <a:gd name="T18" fmla="*/ 12 w 96"/>
                <a:gd name="T19" fmla="*/ 13 h 173"/>
                <a:gd name="T20" fmla="*/ 80 w 96"/>
                <a:gd name="T21" fmla="*/ 1 h 173"/>
                <a:gd name="T22" fmla="*/ 91 w 96"/>
                <a:gd name="T23" fmla="*/ 4 h 173"/>
                <a:gd name="T24" fmla="*/ 96 w 96"/>
                <a:gd name="T25" fmla="*/ 15 h 173"/>
                <a:gd name="T26" fmla="*/ 96 w 96"/>
                <a:gd name="T27" fmla="*/ 159 h 173"/>
                <a:gd name="T28" fmla="*/ 91 w 96"/>
                <a:gd name="T29" fmla="*/ 170 h 173"/>
                <a:gd name="T30" fmla="*/ 82 w 96"/>
                <a:gd name="T3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173">
                  <a:moveTo>
                    <a:pt x="82" y="173"/>
                  </a:moveTo>
                  <a:cubicBezTo>
                    <a:pt x="81" y="173"/>
                    <a:pt x="80" y="173"/>
                    <a:pt x="80" y="173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9" y="160"/>
                    <a:pt x="4" y="152"/>
                    <a:pt x="6" y="145"/>
                  </a:cubicBezTo>
                  <a:cubicBezTo>
                    <a:pt x="7" y="137"/>
                    <a:pt x="14" y="132"/>
                    <a:pt x="22" y="134"/>
                  </a:cubicBezTo>
                  <a:cubicBezTo>
                    <a:pt x="68" y="142"/>
                    <a:pt x="68" y="142"/>
                    <a:pt x="68" y="142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0" y="42"/>
                    <a:pt x="3" y="37"/>
                    <a:pt x="1" y="30"/>
                  </a:cubicBezTo>
                  <a:cubicBezTo>
                    <a:pt x="0" y="22"/>
                    <a:pt x="5" y="15"/>
                    <a:pt x="12" y="13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4" y="0"/>
                    <a:pt x="88" y="1"/>
                    <a:pt x="91" y="4"/>
                  </a:cubicBezTo>
                  <a:cubicBezTo>
                    <a:pt x="94" y="6"/>
                    <a:pt x="96" y="10"/>
                    <a:pt x="96" y="15"/>
                  </a:cubicBezTo>
                  <a:cubicBezTo>
                    <a:pt x="96" y="159"/>
                    <a:pt x="96" y="159"/>
                    <a:pt x="96" y="159"/>
                  </a:cubicBezTo>
                  <a:cubicBezTo>
                    <a:pt x="96" y="163"/>
                    <a:pt x="94" y="167"/>
                    <a:pt x="91" y="170"/>
                  </a:cubicBezTo>
                  <a:cubicBezTo>
                    <a:pt x="89" y="172"/>
                    <a:pt x="85" y="173"/>
                    <a:pt x="82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3" name="Freeform 213">
              <a:extLst>
                <a:ext uri="{FF2B5EF4-FFF2-40B4-BE49-F238E27FC236}">
                  <a16:creationId xmlns:a16="http://schemas.microsoft.com/office/drawing/2014/main" id="{A4E0ACFF-BD09-4A2E-8BA7-E743701B4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050" y="2989263"/>
              <a:ext cx="220663" cy="114300"/>
            </a:xfrm>
            <a:custGeom>
              <a:avLst/>
              <a:gdLst>
                <a:gd name="T0" fmla="*/ 179 w 193"/>
                <a:gd name="T1" fmla="*/ 100 h 100"/>
                <a:gd name="T2" fmla="*/ 14 w 193"/>
                <a:gd name="T3" fmla="*/ 100 h 100"/>
                <a:gd name="T4" fmla="*/ 0 w 193"/>
                <a:gd name="T5" fmla="*/ 86 h 100"/>
                <a:gd name="T6" fmla="*/ 0 w 193"/>
                <a:gd name="T7" fmla="*/ 14 h 100"/>
                <a:gd name="T8" fmla="*/ 14 w 193"/>
                <a:gd name="T9" fmla="*/ 0 h 100"/>
                <a:gd name="T10" fmla="*/ 28 w 193"/>
                <a:gd name="T11" fmla="*/ 14 h 100"/>
                <a:gd name="T12" fmla="*/ 28 w 193"/>
                <a:gd name="T13" fmla="*/ 72 h 100"/>
                <a:gd name="T14" fmla="*/ 165 w 193"/>
                <a:gd name="T15" fmla="*/ 72 h 100"/>
                <a:gd name="T16" fmla="*/ 165 w 193"/>
                <a:gd name="T17" fmla="*/ 14 h 100"/>
                <a:gd name="T18" fmla="*/ 179 w 193"/>
                <a:gd name="T19" fmla="*/ 0 h 100"/>
                <a:gd name="T20" fmla="*/ 193 w 193"/>
                <a:gd name="T21" fmla="*/ 14 h 100"/>
                <a:gd name="T22" fmla="*/ 193 w 193"/>
                <a:gd name="T23" fmla="*/ 86 h 100"/>
                <a:gd name="T24" fmla="*/ 179 w 193"/>
                <a:gd name="T2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00">
                  <a:moveTo>
                    <a:pt x="179" y="100"/>
                  </a:moveTo>
                  <a:cubicBezTo>
                    <a:pt x="14" y="100"/>
                    <a:pt x="14" y="100"/>
                    <a:pt x="14" y="100"/>
                  </a:cubicBezTo>
                  <a:cubicBezTo>
                    <a:pt x="6" y="100"/>
                    <a:pt x="0" y="94"/>
                    <a:pt x="0" y="8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8" y="6"/>
                    <a:pt x="28" y="14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6"/>
                    <a:pt x="171" y="0"/>
                    <a:pt x="179" y="0"/>
                  </a:cubicBezTo>
                  <a:cubicBezTo>
                    <a:pt x="187" y="0"/>
                    <a:pt x="193" y="6"/>
                    <a:pt x="193" y="14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93" y="94"/>
                    <a:pt x="187" y="100"/>
                    <a:pt x="17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74" name="그룹 173">
            <a:extLst>
              <a:ext uri="{FF2B5EF4-FFF2-40B4-BE49-F238E27FC236}">
                <a16:creationId xmlns:a16="http://schemas.microsoft.com/office/drawing/2014/main" id="{389660EE-6147-412E-BA75-C02259D296D4}"/>
              </a:ext>
            </a:extLst>
          </p:cNvPr>
          <p:cNvGrpSpPr/>
          <p:nvPr/>
        </p:nvGrpSpPr>
        <p:grpSpPr>
          <a:xfrm>
            <a:off x="8457371" y="6175215"/>
            <a:ext cx="296016" cy="324486"/>
            <a:chOff x="3167063" y="2195512"/>
            <a:chExt cx="1039813" cy="1139826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175" name="Freeform 198">
              <a:extLst>
                <a:ext uri="{FF2B5EF4-FFF2-40B4-BE49-F238E27FC236}">
                  <a16:creationId xmlns:a16="http://schemas.microsoft.com/office/drawing/2014/main" id="{9A2E2877-8698-433B-908F-20FDD6283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650" y="2921000"/>
              <a:ext cx="1036638" cy="414338"/>
            </a:xfrm>
            <a:custGeom>
              <a:avLst/>
              <a:gdLst>
                <a:gd name="T0" fmla="*/ 453 w 906"/>
                <a:gd name="T1" fmla="*/ 362 h 362"/>
                <a:gd name="T2" fmla="*/ 147 w 906"/>
                <a:gd name="T3" fmla="*/ 263 h 362"/>
                <a:gd name="T4" fmla="*/ 1 w 906"/>
                <a:gd name="T5" fmla="*/ 16 h 362"/>
                <a:gd name="T6" fmla="*/ 14 w 906"/>
                <a:gd name="T7" fmla="*/ 1 h 362"/>
                <a:gd name="T8" fmla="*/ 29 w 906"/>
                <a:gd name="T9" fmla="*/ 13 h 362"/>
                <a:gd name="T10" fmla="*/ 453 w 906"/>
                <a:gd name="T11" fmla="*/ 334 h 362"/>
                <a:gd name="T12" fmla="*/ 877 w 906"/>
                <a:gd name="T13" fmla="*/ 13 h 362"/>
                <a:gd name="T14" fmla="*/ 892 w 906"/>
                <a:gd name="T15" fmla="*/ 1 h 362"/>
                <a:gd name="T16" fmla="*/ 905 w 906"/>
                <a:gd name="T17" fmla="*/ 17 h 362"/>
                <a:gd name="T18" fmla="*/ 758 w 906"/>
                <a:gd name="T19" fmla="*/ 263 h 362"/>
                <a:gd name="T20" fmla="*/ 453 w 906"/>
                <a:gd name="T21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6" h="362">
                  <a:moveTo>
                    <a:pt x="453" y="362"/>
                  </a:moveTo>
                  <a:cubicBezTo>
                    <a:pt x="340" y="362"/>
                    <a:pt x="231" y="327"/>
                    <a:pt x="147" y="263"/>
                  </a:cubicBezTo>
                  <a:cubicBezTo>
                    <a:pt x="64" y="199"/>
                    <a:pt x="12" y="111"/>
                    <a:pt x="1" y="16"/>
                  </a:cubicBezTo>
                  <a:cubicBezTo>
                    <a:pt x="0" y="9"/>
                    <a:pt x="6" y="2"/>
                    <a:pt x="14" y="1"/>
                  </a:cubicBezTo>
                  <a:cubicBezTo>
                    <a:pt x="21" y="0"/>
                    <a:pt x="28" y="6"/>
                    <a:pt x="29" y="13"/>
                  </a:cubicBezTo>
                  <a:cubicBezTo>
                    <a:pt x="49" y="196"/>
                    <a:pt x="232" y="334"/>
                    <a:pt x="453" y="334"/>
                  </a:cubicBezTo>
                  <a:cubicBezTo>
                    <a:pt x="674" y="334"/>
                    <a:pt x="856" y="196"/>
                    <a:pt x="877" y="13"/>
                  </a:cubicBezTo>
                  <a:cubicBezTo>
                    <a:pt x="878" y="6"/>
                    <a:pt x="885" y="0"/>
                    <a:pt x="892" y="1"/>
                  </a:cubicBezTo>
                  <a:cubicBezTo>
                    <a:pt x="900" y="2"/>
                    <a:pt x="906" y="9"/>
                    <a:pt x="905" y="17"/>
                  </a:cubicBezTo>
                  <a:cubicBezTo>
                    <a:pt x="894" y="111"/>
                    <a:pt x="842" y="199"/>
                    <a:pt x="758" y="263"/>
                  </a:cubicBezTo>
                  <a:cubicBezTo>
                    <a:pt x="675" y="327"/>
                    <a:pt x="566" y="362"/>
                    <a:pt x="453" y="3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6" name="Freeform 199">
              <a:extLst>
                <a:ext uri="{FF2B5EF4-FFF2-40B4-BE49-F238E27FC236}">
                  <a16:creationId xmlns:a16="http://schemas.microsoft.com/office/drawing/2014/main" id="{F72D7A11-D80B-4032-99F9-8EFDB7222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2513013"/>
              <a:ext cx="190500" cy="68263"/>
            </a:xfrm>
            <a:custGeom>
              <a:avLst/>
              <a:gdLst>
                <a:gd name="T0" fmla="*/ 151 w 166"/>
                <a:gd name="T1" fmla="*/ 59 h 59"/>
                <a:gd name="T2" fmla="*/ 141 w 166"/>
                <a:gd name="T3" fmla="*/ 55 h 59"/>
                <a:gd name="T4" fmla="*/ 78 w 166"/>
                <a:gd name="T5" fmla="*/ 28 h 59"/>
                <a:gd name="T6" fmla="*/ 25 w 166"/>
                <a:gd name="T7" fmla="*/ 47 h 59"/>
                <a:gd name="T8" fmla="*/ 5 w 166"/>
                <a:gd name="T9" fmla="*/ 44 h 59"/>
                <a:gd name="T10" fmla="*/ 7 w 166"/>
                <a:gd name="T11" fmla="*/ 25 h 59"/>
                <a:gd name="T12" fmla="*/ 78 w 166"/>
                <a:gd name="T13" fmla="*/ 0 h 59"/>
                <a:gd name="T14" fmla="*/ 161 w 166"/>
                <a:gd name="T15" fmla="*/ 36 h 59"/>
                <a:gd name="T16" fmla="*/ 160 w 166"/>
                <a:gd name="T17" fmla="*/ 55 h 59"/>
                <a:gd name="T18" fmla="*/ 151 w 166"/>
                <a:gd name="T1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59">
                  <a:moveTo>
                    <a:pt x="151" y="59"/>
                  </a:moveTo>
                  <a:cubicBezTo>
                    <a:pt x="147" y="59"/>
                    <a:pt x="143" y="58"/>
                    <a:pt x="141" y="55"/>
                  </a:cubicBezTo>
                  <a:cubicBezTo>
                    <a:pt x="124" y="37"/>
                    <a:pt x="102" y="28"/>
                    <a:pt x="78" y="28"/>
                  </a:cubicBezTo>
                  <a:cubicBezTo>
                    <a:pt x="58" y="28"/>
                    <a:pt x="40" y="34"/>
                    <a:pt x="25" y="47"/>
                  </a:cubicBezTo>
                  <a:cubicBezTo>
                    <a:pt x="18" y="51"/>
                    <a:pt x="10" y="50"/>
                    <a:pt x="5" y="44"/>
                  </a:cubicBezTo>
                  <a:cubicBezTo>
                    <a:pt x="0" y="38"/>
                    <a:pt x="1" y="30"/>
                    <a:pt x="7" y="25"/>
                  </a:cubicBezTo>
                  <a:cubicBezTo>
                    <a:pt x="27" y="9"/>
                    <a:pt x="52" y="0"/>
                    <a:pt x="78" y="0"/>
                  </a:cubicBezTo>
                  <a:cubicBezTo>
                    <a:pt x="110" y="0"/>
                    <a:pt x="139" y="13"/>
                    <a:pt x="161" y="36"/>
                  </a:cubicBezTo>
                  <a:cubicBezTo>
                    <a:pt x="166" y="41"/>
                    <a:pt x="166" y="50"/>
                    <a:pt x="160" y="55"/>
                  </a:cubicBezTo>
                  <a:cubicBezTo>
                    <a:pt x="158" y="58"/>
                    <a:pt x="154" y="59"/>
                    <a:pt x="151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7" name="Freeform 200">
              <a:extLst>
                <a:ext uri="{FF2B5EF4-FFF2-40B4-BE49-F238E27FC236}">
                  <a16:creationId xmlns:a16="http://schemas.microsoft.com/office/drawing/2014/main" id="{C29BC884-856F-4FDD-95CC-2B0CA1104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374900"/>
              <a:ext cx="188913" cy="66675"/>
            </a:xfrm>
            <a:custGeom>
              <a:avLst/>
              <a:gdLst>
                <a:gd name="T0" fmla="*/ 150 w 166"/>
                <a:gd name="T1" fmla="*/ 59 h 59"/>
                <a:gd name="T2" fmla="*/ 140 w 166"/>
                <a:gd name="T3" fmla="*/ 55 h 59"/>
                <a:gd name="T4" fmla="*/ 78 w 166"/>
                <a:gd name="T5" fmla="*/ 28 h 59"/>
                <a:gd name="T6" fmla="*/ 24 w 166"/>
                <a:gd name="T7" fmla="*/ 47 h 59"/>
                <a:gd name="T8" fmla="*/ 5 w 166"/>
                <a:gd name="T9" fmla="*/ 45 h 59"/>
                <a:gd name="T10" fmla="*/ 7 w 166"/>
                <a:gd name="T11" fmla="*/ 25 h 59"/>
                <a:gd name="T12" fmla="*/ 78 w 166"/>
                <a:gd name="T13" fmla="*/ 0 h 59"/>
                <a:gd name="T14" fmla="*/ 161 w 166"/>
                <a:gd name="T15" fmla="*/ 36 h 59"/>
                <a:gd name="T16" fmla="*/ 160 w 166"/>
                <a:gd name="T17" fmla="*/ 55 h 59"/>
                <a:gd name="T18" fmla="*/ 150 w 166"/>
                <a:gd name="T1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59">
                  <a:moveTo>
                    <a:pt x="150" y="59"/>
                  </a:moveTo>
                  <a:cubicBezTo>
                    <a:pt x="147" y="59"/>
                    <a:pt x="143" y="58"/>
                    <a:pt x="140" y="55"/>
                  </a:cubicBezTo>
                  <a:cubicBezTo>
                    <a:pt x="124" y="38"/>
                    <a:pt x="102" y="28"/>
                    <a:pt x="78" y="28"/>
                  </a:cubicBezTo>
                  <a:cubicBezTo>
                    <a:pt x="58" y="28"/>
                    <a:pt x="40" y="35"/>
                    <a:pt x="24" y="47"/>
                  </a:cubicBezTo>
                  <a:cubicBezTo>
                    <a:pt x="18" y="52"/>
                    <a:pt x="9" y="51"/>
                    <a:pt x="5" y="45"/>
                  </a:cubicBezTo>
                  <a:cubicBezTo>
                    <a:pt x="0" y="38"/>
                    <a:pt x="1" y="30"/>
                    <a:pt x="7" y="25"/>
                  </a:cubicBezTo>
                  <a:cubicBezTo>
                    <a:pt x="27" y="9"/>
                    <a:pt x="52" y="0"/>
                    <a:pt x="78" y="0"/>
                  </a:cubicBezTo>
                  <a:cubicBezTo>
                    <a:pt x="109" y="0"/>
                    <a:pt x="139" y="13"/>
                    <a:pt x="161" y="36"/>
                  </a:cubicBezTo>
                  <a:cubicBezTo>
                    <a:pt x="166" y="41"/>
                    <a:pt x="166" y="50"/>
                    <a:pt x="160" y="55"/>
                  </a:cubicBezTo>
                  <a:cubicBezTo>
                    <a:pt x="157" y="58"/>
                    <a:pt x="154" y="59"/>
                    <a:pt x="150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8" name="Freeform 201">
              <a:extLst>
                <a:ext uri="{FF2B5EF4-FFF2-40B4-BE49-F238E27FC236}">
                  <a16:creationId xmlns:a16="http://schemas.microsoft.com/office/drawing/2014/main" id="{8720A394-5F30-43AA-9969-146435600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936875"/>
              <a:ext cx="188913" cy="68263"/>
            </a:xfrm>
            <a:custGeom>
              <a:avLst/>
              <a:gdLst>
                <a:gd name="T0" fmla="*/ 150 w 166"/>
                <a:gd name="T1" fmla="*/ 60 h 60"/>
                <a:gd name="T2" fmla="*/ 140 w 166"/>
                <a:gd name="T3" fmla="*/ 55 h 60"/>
                <a:gd name="T4" fmla="*/ 78 w 166"/>
                <a:gd name="T5" fmla="*/ 28 h 60"/>
                <a:gd name="T6" fmla="*/ 24 w 166"/>
                <a:gd name="T7" fmla="*/ 47 h 60"/>
                <a:gd name="T8" fmla="*/ 5 w 166"/>
                <a:gd name="T9" fmla="*/ 45 h 60"/>
                <a:gd name="T10" fmla="*/ 7 w 166"/>
                <a:gd name="T11" fmla="*/ 25 h 60"/>
                <a:gd name="T12" fmla="*/ 78 w 166"/>
                <a:gd name="T13" fmla="*/ 0 h 60"/>
                <a:gd name="T14" fmla="*/ 161 w 166"/>
                <a:gd name="T15" fmla="*/ 36 h 60"/>
                <a:gd name="T16" fmla="*/ 160 w 166"/>
                <a:gd name="T17" fmla="*/ 56 h 60"/>
                <a:gd name="T18" fmla="*/ 150 w 166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60">
                  <a:moveTo>
                    <a:pt x="150" y="60"/>
                  </a:moveTo>
                  <a:cubicBezTo>
                    <a:pt x="147" y="60"/>
                    <a:pt x="143" y="58"/>
                    <a:pt x="140" y="55"/>
                  </a:cubicBezTo>
                  <a:cubicBezTo>
                    <a:pt x="124" y="38"/>
                    <a:pt x="102" y="28"/>
                    <a:pt x="78" y="28"/>
                  </a:cubicBezTo>
                  <a:cubicBezTo>
                    <a:pt x="58" y="28"/>
                    <a:pt x="40" y="35"/>
                    <a:pt x="24" y="47"/>
                  </a:cubicBezTo>
                  <a:cubicBezTo>
                    <a:pt x="18" y="52"/>
                    <a:pt x="9" y="51"/>
                    <a:pt x="5" y="45"/>
                  </a:cubicBezTo>
                  <a:cubicBezTo>
                    <a:pt x="0" y="39"/>
                    <a:pt x="1" y="30"/>
                    <a:pt x="7" y="25"/>
                  </a:cubicBezTo>
                  <a:cubicBezTo>
                    <a:pt x="27" y="9"/>
                    <a:pt x="52" y="0"/>
                    <a:pt x="78" y="0"/>
                  </a:cubicBezTo>
                  <a:cubicBezTo>
                    <a:pt x="109" y="0"/>
                    <a:pt x="139" y="13"/>
                    <a:pt x="161" y="36"/>
                  </a:cubicBezTo>
                  <a:cubicBezTo>
                    <a:pt x="166" y="42"/>
                    <a:pt x="166" y="51"/>
                    <a:pt x="160" y="56"/>
                  </a:cubicBezTo>
                  <a:cubicBezTo>
                    <a:pt x="157" y="58"/>
                    <a:pt x="154" y="60"/>
                    <a:pt x="15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79" name="Freeform 202">
              <a:extLst>
                <a:ext uri="{FF2B5EF4-FFF2-40B4-BE49-F238E27FC236}">
                  <a16:creationId xmlns:a16="http://schemas.microsoft.com/office/drawing/2014/main" id="{78B2A166-4A5F-42B7-A0DB-DFD765CDC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2513013"/>
              <a:ext cx="190500" cy="68263"/>
            </a:xfrm>
            <a:custGeom>
              <a:avLst/>
              <a:gdLst>
                <a:gd name="T0" fmla="*/ 151 w 166"/>
                <a:gd name="T1" fmla="*/ 59 h 59"/>
                <a:gd name="T2" fmla="*/ 141 w 166"/>
                <a:gd name="T3" fmla="*/ 55 h 59"/>
                <a:gd name="T4" fmla="*/ 78 w 166"/>
                <a:gd name="T5" fmla="*/ 28 h 59"/>
                <a:gd name="T6" fmla="*/ 25 w 166"/>
                <a:gd name="T7" fmla="*/ 47 h 59"/>
                <a:gd name="T8" fmla="*/ 5 w 166"/>
                <a:gd name="T9" fmla="*/ 44 h 59"/>
                <a:gd name="T10" fmla="*/ 7 w 166"/>
                <a:gd name="T11" fmla="*/ 25 h 59"/>
                <a:gd name="T12" fmla="*/ 78 w 166"/>
                <a:gd name="T13" fmla="*/ 0 h 59"/>
                <a:gd name="T14" fmla="*/ 161 w 166"/>
                <a:gd name="T15" fmla="*/ 36 h 59"/>
                <a:gd name="T16" fmla="*/ 160 w 166"/>
                <a:gd name="T17" fmla="*/ 55 h 59"/>
                <a:gd name="T18" fmla="*/ 151 w 166"/>
                <a:gd name="T1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59">
                  <a:moveTo>
                    <a:pt x="151" y="59"/>
                  </a:moveTo>
                  <a:cubicBezTo>
                    <a:pt x="147" y="59"/>
                    <a:pt x="143" y="58"/>
                    <a:pt x="141" y="55"/>
                  </a:cubicBezTo>
                  <a:cubicBezTo>
                    <a:pt x="124" y="37"/>
                    <a:pt x="102" y="28"/>
                    <a:pt x="78" y="28"/>
                  </a:cubicBezTo>
                  <a:cubicBezTo>
                    <a:pt x="59" y="28"/>
                    <a:pt x="40" y="34"/>
                    <a:pt x="25" y="47"/>
                  </a:cubicBezTo>
                  <a:cubicBezTo>
                    <a:pt x="19" y="51"/>
                    <a:pt x="10" y="50"/>
                    <a:pt x="5" y="44"/>
                  </a:cubicBezTo>
                  <a:cubicBezTo>
                    <a:pt x="0" y="38"/>
                    <a:pt x="1" y="30"/>
                    <a:pt x="7" y="25"/>
                  </a:cubicBezTo>
                  <a:cubicBezTo>
                    <a:pt x="27" y="9"/>
                    <a:pt x="52" y="0"/>
                    <a:pt x="78" y="0"/>
                  </a:cubicBezTo>
                  <a:cubicBezTo>
                    <a:pt x="110" y="0"/>
                    <a:pt x="139" y="13"/>
                    <a:pt x="161" y="36"/>
                  </a:cubicBezTo>
                  <a:cubicBezTo>
                    <a:pt x="166" y="41"/>
                    <a:pt x="166" y="50"/>
                    <a:pt x="160" y="55"/>
                  </a:cubicBezTo>
                  <a:cubicBezTo>
                    <a:pt x="158" y="58"/>
                    <a:pt x="154" y="59"/>
                    <a:pt x="151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0" name="Freeform 203">
              <a:extLst>
                <a:ext uri="{FF2B5EF4-FFF2-40B4-BE49-F238E27FC236}">
                  <a16:creationId xmlns:a16="http://schemas.microsoft.com/office/drawing/2014/main" id="{7E5918BB-4220-473D-81F7-677B873DE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5" y="2776538"/>
              <a:ext cx="190500" cy="68263"/>
            </a:xfrm>
            <a:custGeom>
              <a:avLst/>
              <a:gdLst>
                <a:gd name="T0" fmla="*/ 151 w 166"/>
                <a:gd name="T1" fmla="*/ 60 h 60"/>
                <a:gd name="T2" fmla="*/ 141 w 166"/>
                <a:gd name="T3" fmla="*/ 55 h 60"/>
                <a:gd name="T4" fmla="*/ 78 w 166"/>
                <a:gd name="T5" fmla="*/ 28 h 60"/>
                <a:gd name="T6" fmla="*/ 25 w 166"/>
                <a:gd name="T7" fmla="*/ 47 h 60"/>
                <a:gd name="T8" fmla="*/ 5 w 166"/>
                <a:gd name="T9" fmla="*/ 45 h 60"/>
                <a:gd name="T10" fmla="*/ 7 w 166"/>
                <a:gd name="T11" fmla="*/ 25 h 60"/>
                <a:gd name="T12" fmla="*/ 78 w 166"/>
                <a:gd name="T13" fmla="*/ 0 h 60"/>
                <a:gd name="T14" fmla="*/ 161 w 166"/>
                <a:gd name="T15" fmla="*/ 36 h 60"/>
                <a:gd name="T16" fmla="*/ 160 w 166"/>
                <a:gd name="T17" fmla="*/ 56 h 60"/>
                <a:gd name="T18" fmla="*/ 151 w 166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60">
                  <a:moveTo>
                    <a:pt x="151" y="60"/>
                  </a:moveTo>
                  <a:cubicBezTo>
                    <a:pt x="147" y="60"/>
                    <a:pt x="143" y="58"/>
                    <a:pt x="141" y="55"/>
                  </a:cubicBezTo>
                  <a:cubicBezTo>
                    <a:pt x="124" y="38"/>
                    <a:pt x="102" y="28"/>
                    <a:pt x="78" y="28"/>
                  </a:cubicBezTo>
                  <a:cubicBezTo>
                    <a:pt x="58" y="28"/>
                    <a:pt x="40" y="35"/>
                    <a:pt x="25" y="47"/>
                  </a:cubicBezTo>
                  <a:cubicBezTo>
                    <a:pt x="18" y="52"/>
                    <a:pt x="10" y="51"/>
                    <a:pt x="5" y="45"/>
                  </a:cubicBezTo>
                  <a:cubicBezTo>
                    <a:pt x="0" y="39"/>
                    <a:pt x="1" y="30"/>
                    <a:pt x="7" y="25"/>
                  </a:cubicBezTo>
                  <a:cubicBezTo>
                    <a:pt x="27" y="9"/>
                    <a:pt x="52" y="0"/>
                    <a:pt x="78" y="0"/>
                  </a:cubicBezTo>
                  <a:cubicBezTo>
                    <a:pt x="110" y="0"/>
                    <a:pt x="139" y="13"/>
                    <a:pt x="161" y="36"/>
                  </a:cubicBezTo>
                  <a:cubicBezTo>
                    <a:pt x="166" y="42"/>
                    <a:pt x="166" y="51"/>
                    <a:pt x="160" y="56"/>
                  </a:cubicBezTo>
                  <a:cubicBezTo>
                    <a:pt x="158" y="58"/>
                    <a:pt x="154" y="60"/>
                    <a:pt x="15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1" name="Freeform 204">
              <a:extLst>
                <a:ext uri="{FF2B5EF4-FFF2-40B4-BE49-F238E27FC236}">
                  <a16:creationId xmlns:a16="http://schemas.microsoft.com/office/drawing/2014/main" id="{63DBBF2E-3C83-4A09-8BB6-916038E8B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2776538"/>
              <a:ext cx="190500" cy="68263"/>
            </a:xfrm>
            <a:custGeom>
              <a:avLst/>
              <a:gdLst>
                <a:gd name="T0" fmla="*/ 151 w 166"/>
                <a:gd name="T1" fmla="*/ 60 h 60"/>
                <a:gd name="T2" fmla="*/ 141 w 166"/>
                <a:gd name="T3" fmla="*/ 55 h 60"/>
                <a:gd name="T4" fmla="*/ 78 w 166"/>
                <a:gd name="T5" fmla="*/ 28 h 60"/>
                <a:gd name="T6" fmla="*/ 25 w 166"/>
                <a:gd name="T7" fmla="*/ 47 h 60"/>
                <a:gd name="T8" fmla="*/ 5 w 166"/>
                <a:gd name="T9" fmla="*/ 45 h 60"/>
                <a:gd name="T10" fmla="*/ 7 w 166"/>
                <a:gd name="T11" fmla="*/ 25 h 60"/>
                <a:gd name="T12" fmla="*/ 78 w 166"/>
                <a:gd name="T13" fmla="*/ 0 h 60"/>
                <a:gd name="T14" fmla="*/ 161 w 166"/>
                <a:gd name="T15" fmla="*/ 36 h 60"/>
                <a:gd name="T16" fmla="*/ 160 w 166"/>
                <a:gd name="T17" fmla="*/ 56 h 60"/>
                <a:gd name="T18" fmla="*/ 151 w 166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60">
                  <a:moveTo>
                    <a:pt x="151" y="60"/>
                  </a:moveTo>
                  <a:cubicBezTo>
                    <a:pt x="147" y="60"/>
                    <a:pt x="143" y="58"/>
                    <a:pt x="141" y="55"/>
                  </a:cubicBezTo>
                  <a:cubicBezTo>
                    <a:pt x="124" y="38"/>
                    <a:pt x="102" y="28"/>
                    <a:pt x="78" y="28"/>
                  </a:cubicBezTo>
                  <a:cubicBezTo>
                    <a:pt x="59" y="28"/>
                    <a:pt x="40" y="35"/>
                    <a:pt x="25" y="47"/>
                  </a:cubicBezTo>
                  <a:cubicBezTo>
                    <a:pt x="19" y="52"/>
                    <a:pt x="10" y="51"/>
                    <a:pt x="5" y="45"/>
                  </a:cubicBezTo>
                  <a:cubicBezTo>
                    <a:pt x="0" y="39"/>
                    <a:pt x="1" y="30"/>
                    <a:pt x="7" y="25"/>
                  </a:cubicBezTo>
                  <a:cubicBezTo>
                    <a:pt x="27" y="9"/>
                    <a:pt x="52" y="0"/>
                    <a:pt x="78" y="0"/>
                  </a:cubicBezTo>
                  <a:cubicBezTo>
                    <a:pt x="110" y="0"/>
                    <a:pt x="139" y="13"/>
                    <a:pt x="161" y="36"/>
                  </a:cubicBezTo>
                  <a:cubicBezTo>
                    <a:pt x="166" y="42"/>
                    <a:pt x="166" y="51"/>
                    <a:pt x="160" y="56"/>
                  </a:cubicBezTo>
                  <a:cubicBezTo>
                    <a:pt x="158" y="58"/>
                    <a:pt x="154" y="60"/>
                    <a:pt x="15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2" name="Freeform 214">
              <a:extLst>
                <a:ext uri="{FF2B5EF4-FFF2-40B4-BE49-F238E27FC236}">
                  <a16:creationId xmlns:a16="http://schemas.microsoft.com/office/drawing/2014/main" id="{9D7E4981-C3DB-4FE5-B672-202181FD44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5850" y="2652713"/>
              <a:ext cx="120650" cy="119063"/>
            </a:xfrm>
            <a:custGeom>
              <a:avLst/>
              <a:gdLst>
                <a:gd name="T0" fmla="*/ 53 w 105"/>
                <a:gd name="T1" fmla="*/ 104 h 104"/>
                <a:gd name="T2" fmla="*/ 0 w 105"/>
                <a:gd name="T3" fmla="*/ 52 h 104"/>
                <a:gd name="T4" fmla="*/ 53 w 105"/>
                <a:gd name="T5" fmla="*/ 0 h 104"/>
                <a:gd name="T6" fmla="*/ 105 w 105"/>
                <a:gd name="T7" fmla="*/ 52 h 104"/>
                <a:gd name="T8" fmla="*/ 53 w 105"/>
                <a:gd name="T9" fmla="*/ 104 h 104"/>
                <a:gd name="T10" fmla="*/ 53 w 105"/>
                <a:gd name="T11" fmla="*/ 28 h 104"/>
                <a:gd name="T12" fmla="*/ 28 w 105"/>
                <a:gd name="T13" fmla="*/ 52 h 104"/>
                <a:gd name="T14" fmla="*/ 53 w 105"/>
                <a:gd name="T15" fmla="*/ 76 h 104"/>
                <a:gd name="T16" fmla="*/ 77 w 105"/>
                <a:gd name="T17" fmla="*/ 52 h 104"/>
                <a:gd name="T18" fmla="*/ 53 w 105"/>
                <a:gd name="T19" fmla="*/ 2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4">
                  <a:moveTo>
                    <a:pt x="53" y="104"/>
                  </a:moveTo>
                  <a:cubicBezTo>
                    <a:pt x="24" y="104"/>
                    <a:pt x="0" y="81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2" y="0"/>
                    <a:pt x="105" y="23"/>
                    <a:pt x="105" y="52"/>
                  </a:cubicBezTo>
                  <a:cubicBezTo>
                    <a:pt x="105" y="81"/>
                    <a:pt x="82" y="104"/>
                    <a:pt x="53" y="104"/>
                  </a:cubicBezTo>
                  <a:close/>
                  <a:moveTo>
                    <a:pt x="53" y="28"/>
                  </a:moveTo>
                  <a:cubicBezTo>
                    <a:pt x="39" y="28"/>
                    <a:pt x="28" y="39"/>
                    <a:pt x="28" y="52"/>
                  </a:cubicBezTo>
                  <a:cubicBezTo>
                    <a:pt x="28" y="65"/>
                    <a:pt x="39" y="76"/>
                    <a:pt x="53" y="76"/>
                  </a:cubicBezTo>
                  <a:cubicBezTo>
                    <a:pt x="66" y="76"/>
                    <a:pt x="77" y="65"/>
                    <a:pt x="77" y="52"/>
                  </a:cubicBezTo>
                  <a:cubicBezTo>
                    <a:pt x="77" y="39"/>
                    <a:pt x="66" y="28"/>
                    <a:pt x="5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3" name="Freeform 215">
              <a:extLst>
                <a:ext uri="{FF2B5EF4-FFF2-40B4-BE49-F238E27FC236}">
                  <a16:creationId xmlns:a16="http://schemas.microsoft.com/office/drawing/2014/main" id="{10267FEB-8CF5-4549-9FBC-18AC83133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7063" y="2195512"/>
              <a:ext cx="1039813" cy="1039813"/>
            </a:xfrm>
            <a:custGeom>
              <a:avLst/>
              <a:gdLst>
                <a:gd name="T0" fmla="*/ 0 w 908"/>
                <a:gd name="T1" fmla="*/ 454 h 907"/>
                <a:gd name="T2" fmla="*/ 908 w 908"/>
                <a:gd name="T3" fmla="*/ 454 h 907"/>
                <a:gd name="T4" fmla="*/ 454 w 908"/>
                <a:gd name="T5" fmla="*/ 28 h 907"/>
                <a:gd name="T6" fmla="*/ 454 w 908"/>
                <a:gd name="T7" fmla="*/ 879 h 907"/>
                <a:gd name="T8" fmla="*/ 454 w 908"/>
                <a:gd name="T9" fmla="*/ 28 h 907"/>
                <a:gd name="T10" fmla="*/ 341 w 908"/>
                <a:gd name="T11" fmla="*/ 694 h 907"/>
                <a:gd name="T12" fmla="*/ 566 w 908"/>
                <a:gd name="T13" fmla="*/ 694 h 907"/>
                <a:gd name="T14" fmla="*/ 454 w 908"/>
                <a:gd name="T15" fmla="*/ 610 h 907"/>
                <a:gd name="T16" fmla="*/ 454 w 908"/>
                <a:gd name="T17" fmla="*/ 779 h 907"/>
                <a:gd name="T18" fmla="*/ 454 w 908"/>
                <a:gd name="T19" fmla="*/ 610 h 907"/>
                <a:gd name="T20" fmla="*/ 608 w 908"/>
                <a:gd name="T21" fmla="*/ 671 h 907"/>
                <a:gd name="T22" fmla="*/ 567 w 908"/>
                <a:gd name="T23" fmla="*/ 517 h 907"/>
                <a:gd name="T24" fmla="*/ 721 w 908"/>
                <a:gd name="T25" fmla="*/ 476 h 907"/>
                <a:gd name="T26" fmla="*/ 761 w 908"/>
                <a:gd name="T27" fmla="*/ 630 h 907"/>
                <a:gd name="T28" fmla="*/ 664 w 908"/>
                <a:gd name="T29" fmla="*/ 489 h 907"/>
                <a:gd name="T30" fmla="*/ 582 w 908"/>
                <a:gd name="T31" fmla="*/ 595 h 907"/>
                <a:gd name="T32" fmla="*/ 664 w 908"/>
                <a:gd name="T33" fmla="*/ 658 h 907"/>
                <a:gd name="T34" fmla="*/ 746 w 908"/>
                <a:gd name="T35" fmla="*/ 552 h 907"/>
                <a:gd name="T36" fmla="*/ 664 w 908"/>
                <a:gd name="T37" fmla="*/ 489 h 907"/>
                <a:gd name="T38" fmla="*/ 141 w 908"/>
                <a:gd name="T39" fmla="*/ 620 h 907"/>
                <a:gd name="T40" fmla="*/ 186 w 908"/>
                <a:gd name="T41" fmla="*/ 468 h 907"/>
                <a:gd name="T42" fmla="*/ 339 w 908"/>
                <a:gd name="T43" fmla="*/ 513 h 907"/>
                <a:gd name="T44" fmla="*/ 293 w 908"/>
                <a:gd name="T45" fmla="*/ 666 h 907"/>
                <a:gd name="T46" fmla="*/ 240 w 908"/>
                <a:gd name="T47" fmla="*/ 482 h 907"/>
                <a:gd name="T48" fmla="*/ 159 w 908"/>
                <a:gd name="T49" fmla="*/ 543 h 907"/>
                <a:gd name="T50" fmla="*/ 240 w 908"/>
                <a:gd name="T51" fmla="*/ 651 h 907"/>
                <a:gd name="T52" fmla="*/ 321 w 908"/>
                <a:gd name="T53" fmla="*/ 591 h 907"/>
                <a:gd name="T54" fmla="*/ 240 w 908"/>
                <a:gd name="T55" fmla="*/ 482 h 907"/>
                <a:gd name="T56" fmla="*/ 569 w 908"/>
                <a:gd name="T57" fmla="*/ 389 h 907"/>
                <a:gd name="T58" fmla="*/ 614 w 908"/>
                <a:gd name="T59" fmla="*/ 236 h 907"/>
                <a:gd name="T60" fmla="*/ 767 w 908"/>
                <a:gd name="T61" fmla="*/ 282 h 907"/>
                <a:gd name="T62" fmla="*/ 721 w 908"/>
                <a:gd name="T63" fmla="*/ 434 h 907"/>
                <a:gd name="T64" fmla="*/ 668 w 908"/>
                <a:gd name="T65" fmla="*/ 251 h 907"/>
                <a:gd name="T66" fmla="*/ 587 w 908"/>
                <a:gd name="T67" fmla="*/ 311 h 907"/>
                <a:gd name="T68" fmla="*/ 668 w 908"/>
                <a:gd name="T69" fmla="*/ 420 h 907"/>
                <a:gd name="T70" fmla="*/ 749 w 908"/>
                <a:gd name="T71" fmla="*/ 359 h 907"/>
                <a:gd name="T72" fmla="*/ 668 w 908"/>
                <a:gd name="T73" fmla="*/ 251 h 907"/>
                <a:gd name="T74" fmla="*/ 187 w 908"/>
                <a:gd name="T75" fmla="*/ 426 h 907"/>
                <a:gd name="T76" fmla="*/ 146 w 908"/>
                <a:gd name="T77" fmla="*/ 272 h 907"/>
                <a:gd name="T78" fmla="*/ 300 w 908"/>
                <a:gd name="T79" fmla="*/ 231 h 907"/>
                <a:gd name="T80" fmla="*/ 341 w 908"/>
                <a:gd name="T81" fmla="*/ 385 h 907"/>
                <a:gd name="T82" fmla="*/ 244 w 908"/>
                <a:gd name="T83" fmla="*/ 244 h 907"/>
                <a:gd name="T84" fmla="*/ 162 w 908"/>
                <a:gd name="T85" fmla="*/ 350 h 907"/>
                <a:gd name="T86" fmla="*/ 243 w 908"/>
                <a:gd name="T87" fmla="*/ 413 h 907"/>
                <a:gd name="T88" fmla="*/ 325 w 908"/>
                <a:gd name="T89" fmla="*/ 307 h 907"/>
                <a:gd name="T90" fmla="*/ 244 w 908"/>
                <a:gd name="T91" fmla="*/ 244 h 907"/>
                <a:gd name="T92" fmla="*/ 341 w 908"/>
                <a:gd name="T93" fmla="*/ 208 h 907"/>
                <a:gd name="T94" fmla="*/ 566 w 908"/>
                <a:gd name="T95" fmla="*/ 208 h 907"/>
                <a:gd name="T96" fmla="*/ 454 w 908"/>
                <a:gd name="T97" fmla="*/ 123 h 907"/>
                <a:gd name="T98" fmla="*/ 454 w 908"/>
                <a:gd name="T99" fmla="*/ 292 h 907"/>
                <a:gd name="T100" fmla="*/ 454 w 908"/>
                <a:gd name="T101" fmla="*/ 123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8" h="907">
                  <a:moveTo>
                    <a:pt x="454" y="907"/>
                  </a:moveTo>
                  <a:cubicBezTo>
                    <a:pt x="204" y="907"/>
                    <a:pt x="0" y="704"/>
                    <a:pt x="0" y="454"/>
                  </a:cubicBezTo>
                  <a:cubicBezTo>
                    <a:pt x="0" y="203"/>
                    <a:pt x="204" y="0"/>
                    <a:pt x="454" y="0"/>
                  </a:cubicBezTo>
                  <a:cubicBezTo>
                    <a:pt x="704" y="0"/>
                    <a:pt x="908" y="203"/>
                    <a:pt x="908" y="454"/>
                  </a:cubicBezTo>
                  <a:cubicBezTo>
                    <a:pt x="908" y="704"/>
                    <a:pt x="704" y="907"/>
                    <a:pt x="454" y="907"/>
                  </a:cubicBezTo>
                  <a:close/>
                  <a:moveTo>
                    <a:pt x="454" y="28"/>
                  </a:moveTo>
                  <a:cubicBezTo>
                    <a:pt x="219" y="28"/>
                    <a:pt x="28" y="219"/>
                    <a:pt x="28" y="454"/>
                  </a:cubicBezTo>
                  <a:cubicBezTo>
                    <a:pt x="28" y="688"/>
                    <a:pt x="219" y="879"/>
                    <a:pt x="454" y="879"/>
                  </a:cubicBezTo>
                  <a:cubicBezTo>
                    <a:pt x="689" y="879"/>
                    <a:pt x="880" y="688"/>
                    <a:pt x="880" y="454"/>
                  </a:cubicBezTo>
                  <a:cubicBezTo>
                    <a:pt x="880" y="219"/>
                    <a:pt x="689" y="28"/>
                    <a:pt x="454" y="28"/>
                  </a:cubicBezTo>
                  <a:close/>
                  <a:moveTo>
                    <a:pt x="454" y="807"/>
                  </a:moveTo>
                  <a:cubicBezTo>
                    <a:pt x="392" y="807"/>
                    <a:pt x="341" y="756"/>
                    <a:pt x="341" y="694"/>
                  </a:cubicBezTo>
                  <a:cubicBezTo>
                    <a:pt x="341" y="632"/>
                    <a:pt x="392" y="582"/>
                    <a:pt x="454" y="582"/>
                  </a:cubicBezTo>
                  <a:cubicBezTo>
                    <a:pt x="516" y="582"/>
                    <a:pt x="566" y="632"/>
                    <a:pt x="566" y="694"/>
                  </a:cubicBezTo>
                  <a:cubicBezTo>
                    <a:pt x="566" y="756"/>
                    <a:pt x="516" y="807"/>
                    <a:pt x="454" y="807"/>
                  </a:cubicBezTo>
                  <a:close/>
                  <a:moveTo>
                    <a:pt x="454" y="610"/>
                  </a:moveTo>
                  <a:cubicBezTo>
                    <a:pt x="407" y="610"/>
                    <a:pt x="369" y="648"/>
                    <a:pt x="369" y="694"/>
                  </a:cubicBezTo>
                  <a:cubicBezTo>
                    <a:pt x="369" y="741"/>
                    <a:pt x="407" y="779"/>
                    <a:pt x="454" y="779"/>
                  </a:cubicBezTo>
                  <a:cubicBezTo>
                    <a:pt x="500" y="779"/>
                    <a:pt x="538" y="741"/>
                    <a:pt x="538" y="694"/>
                  </a:cubicBezTo>
                  <a:cubicBezTo>
                    <a:pt x="538" y="648"/>
                    <a:pt x="500" y="610"/>
                    <a:pt x="454" y="610"/>
                  </a:cubicBezTo>
                  <a:close/>
                  <a:moveTo>
                    <a:pt x="664" y="686"/>
                  </a:moveTo>
                  <a:cubicBezTo>
                    <a:pt x="644" y="686"/>
                    <a:pt x="625" y="681"/>
                    <a:pt x="608" y="671"/>
                  </a:cubicBezTo>
                  <a:cubicBezTo>
                    <a:pt x="582" y="655"/>
                    <a:pt x="563" y="631"/>
                    <a:pt x="555" y="602"/>
                  </a:cubicBezTo>
                  <a:cubicBezTo>
                    <a:pt x="548" y="573"/>
                    <a:pt x="552" y="543"/>
                    <a:pt x="567" y="517"/>
                  </a:cubicBezTo>
                  <a:cubicBezTo>
                    <a:pt x="587" y="482"/>
                    <a:pt x="624" y="461"/>
                    <a:pt x="664" y="461"/>
                  </a:cubicBezTo>
                  <a:cubicBezTo>
                    <a:pt x="684" y="461"/>
                    <a:pt x="703" y="466"/>
                    <a:pt x="721" y="476"/>
                  </a:cubicBezTo>
                  <a:cubicBezTo>
                    <a:pt x="747" y="491"/>
                    <a:pt x="765" y="516"/>
                    <a:pt x="773" y="545"/>
                  </a:cubicBezTo>
                  <a:cubicBezTo>
                    <a:pt x="780" y="574"/>
                    <a:pt x="776" y="604"/>
                    <a:pt x="761" y="630"/>
                  </a:cubicBezTo>
                  <a:cubicBezTo>
                    <a:pt x="741" y="664"/>
                    <a:pt x="704" y="686"/>
                    <a:pt x="664" y="686"/>
                  </a:cubicBezTo>
                  <a:close/>
                  <a:moveTo>
                    <a:pt x="664" y="489"/>
                  </a:moveTo>
                  <a:cubicBezTo>
                    <a:pt x="634" y="489"/>
                    <a:pt x="606" y="505"/>
                    <a:pt x="591" y="531"/>
                  </a:cubicBezTo>
                  <a:cubicBezTo>
                    <a:pt x="580" y="550"/>
                    <a:pt x="577" y="573"/>
                    <a:pt x="582" y="595"/>
                  </a:cubicBezTo>
                  <a:cubicBezTo>
                    <a:pt x="588" y="617"/>
                    <a:pt x="602" y="635"/>
                    <a:pt x="622" y="646"/>
                  </a:cubicBezTo>
                  <a:cubicBezTo>
                    <a:pt x="635" y="654"/>
                    <a:pt x="649" y="658"/>
                    <a:pt x="664" y="658"/>
                  </a:cubicBezTo>
                  <a:cubicBezTo>
                    <a:pt x="694" y="658"/>
                    <a:pt x="722" y="642"/>
                    <a:pt x="737" y="616"/>
                  </a:cubicBezTo>
                  <a:cubicBezTo>
                    <a:pt x="748" y="596"/>
                    <a:pt x="751" y="574"/>
                    <a:pt x="746" y="552"/>
                  </a:cubicBezTo>
                  <a:cubicBezTo>
                    <a:pt x="740" y="530"/>
                    <a:pt x="726" y="512"/>
                    <a:pt x="707" y="500"/>
                  </a:cubicBezTo>
                  <a:cubicBezTo>
                    <a:pt x="694" y="493"/>
                    <a:pt x="679" y="489"/>
                    <a:pt x="664" y="489"/>
                  </a:cubicBezTo>
                  <a:close/>
                  <a:moveTo>
                    <a:pt x="240" y="679"/>
                  </a:moveTo>
                  <a:cubicBezTo>
                    <a:pt x="198" y="679"/>
                    <a:pt x="161" y="657"/>
                    <a:pt x="141" y="620"/>
                  </a:cubicBezTo>
                  <a:cubicBezTo>
                    <a:pt x="127" y="594"/>
                    <a:pt x="123" y="563"/>
                    <a:pt x="132" y="535"/>
                  </a:cubicBezTo>
                  <a:cubicBezTo>
                    <a:pt x="141" y="506"/>
                    <a:pt x="160" y="482"/>
                    <a:pt x="186" y="468"/>
                  </a:cubicBezTo>
                  <a:cubicBezTo>
                    <a:pt x="203" y="459"/>
                    <a:pt x="221" y="454"/>
                    <a:pt x="240" y="454"/>
                  </a:cubicBezTo>
                  <a:cubicBezTo>
                    <a:pt x="281" y="454"/>
                    <a:pt x="319" y="477"/>
                    <a:pt x="339" y="513"/>
                  </a:cubicBezTo>
                  <a:cubicBezTo>
                    <a:pt x="353" y="540"/>
                    <a:pt x="356" y="570"/>
                    <a:pt x="347" y="599"/>
                  </a:cubicBezTo>
                  <a:cubicBezTo>
                    <a:pt x="339" y="628"/>
                    <a:pt x="320" y="651"/>
                    <a:pt x="293" y="666"/>
                  </a:cubicBezTo>
                  <a:cubicBezTo>
                    <a:pt x="277" y="675"/>
                    <a:pt x="258" y="679"/>
                    <a:pt x="240" y="679"/>
                  </a:cubicBezTo>
                  <a:close/>
                  <a:moveTo>
                    <a:pt x="240" y="482"/>
                  </a:moveTo>
                  <a:cubicBezTo>
                    <a:pt x="226" y="482"/>
                    <a:pt x="212" y="486"/>
                    <a:pt x="200" y="493"/>
                  </a:cubicBezTo>
                  <a:cubicBezTo>
                    <a:pt x="180" y="503"/>
                    <a:pt x="165" y="521"/>
                    <a:pt x="159" y="543"/>
                  </a:cubicBezTo>
                  <a:cubicBezTo>
                    <a:pt x="152" y="564"/>
                    <a:pt x="155" y="587"/>
                    <a:pt x="166" y="607"/>
                  </a:cubicBezTo>
                  <a:cubicBezTo>
                    <a:pt x="180" y="634"/>
                    <a:pt x="209" y="651"/>
                    <a:pt x="240" y="651"/>
                  </a:cubicBezTo>
                  <a:cubicBezTo>
                    <a:pt x="254" y="651"/>
                    <a:pt x="268" y="648"/>
                    <a:pt x="280" y="641"/>
                  </a:cubicBezTo>
                  <a:cubicBezTo>
                    <a:pt x="300" y="630"/>
                    <a:pt x="314" y="612"/>
                    <a:pt x="321" y="591"/>
                  </a:cubicBezTo>
                  <a:cubicBezTo>
                    <a:pt x="327" y="569"/>
                    <a:pt x="325" y="546"/>
                    <a:pt x="314" y="527"/>
                  </a:cubicBezTo>
                  <a:cubicBezTo>
                    <a:pt x="299" y="499"/>
                    <a:pt x="271" y="482"/>
                    <a:pt x="240" y="482"/>
                  </a:cubicBezTo>
                  <a:close/>
                  <a:moveTo>
                    <a:pt x="668" y="448"/>
                  </a:moveTo>
                  <a:cubicBezTo>
                    <a:pt x="627" y="448"/>
                    <a:pt x="589" y="425"/>
                    <a:pt x="569" y="389"/>
                  </a:cubicBezTo>
                  <a:cubicBezTo>
                    <a:pt x="555" y="362"/>
                    <a:pt x="551" y="332"/>
                    <a:pt x="560" y="303"/>
                  </a:cubicBezTo>
                  <a:cubicBezTo>
                    <a:pt x="569" y="274"/>
                    <a:pt x="588" y="251"/>
                    <a:pt x="614" y="236"/>
                  </a:cubicBezTo>
                  <a:cubicBezTo>
                    <a:pt x="631" y="227"/>
                    <a:pt x="649" y="223"/>
                    <a:pt x="668" y="223"/>
                  </a:cubicBezTo>
                  <a:cubicBezTo>
                    <a:pt x="709" y="223"/>
                    <a:pt x="747" y="245"/>
                    <a:pt x="767" y="282"/>
                  </a:cubicBezTo>
                  <a:cubicBezTo>
                    <a:pt x="781" y="308"/>
                    <a:pt x="784" y="339"/>
                    <a:pt x="776" y="367"/>
                  </a:cubicBezTo>
                  <a:cubicBezTo>
                    <a:pt x="767" y="396"/>
                    <a:pt x="748" y="420"/>
                    <a:pt x="721" y="434"/>
                  </a:cubicBezTo>
                  <a:cubicBezTo>
                    <a:pt x="705" y="443"/>
                    <a:pt x="686" y="448"/>
                    <a:pt x="668" y="448"/>
                  </a:cubicBezTo>
                  <a:close/>
                  <a:moveTo>
                    <a:pt x="668" y="251"/>
                  </a:moveTo>
                  <a:cubicBezTo>
                    <a:pt x="654" y="251"/>
                    <a:pt x="640" y="254"/>
                    <a:pt x="628" y="261"/>
                  </a:cubicBezTo>
                  <a:cubicBezTo>
                    <a:pt x="608" y="272"/>
                    <a:pt x="593" y="290"/>
                    <a:pt x="587" y="311"/>
                  </a:cubicBezTo>
                  <a:cubicBezTo>
                    <a:pt x="580" y="333"/>
                    <a:pt x="583" y="356"/>
                    <a:pt x="594" y="375"/>
                  </a:cubicBezTo>
                  <a:cubicBezTo>
                    <a:pt x="608" y="403"/>
                    <a:pt x="637" y="420"/>
                    <a:pt x="668" y="420"/>
                  </a:cubicBezTo>
                  <a:cubicBezTo>
                    <a:pt x="682" y="420"/>
                    <a:pt x="696" y="416"/>
                    <a:pt x="708" y="409"/>
                  </a:cubicBezTo>
                  <a:cubicBezTo>
                    <a:pt x="728" y="399"/>
                    <a:pt x="742" y="381"/>
                    <a:pt x="749" y="359"/>
                  </a:cubicBezTo>
                  <a:cubicBezTo>
                    <a:pt x="755" y="338"/>
                    <a:pt x="753" y="315"/>
                    <a:pt x="742" y="295"/>
                  </a:cubicBezTo>
                  <a:cubicBezTo>
                    <a:pt x="727" y="268"/>
                    <a:pt x="699" y="251"/>
                    <a:pt x="668" y="251"/>
                  </a:cubicBezTo>
                  <a:close/>
                  <a:moveTo>
                    <a:pt x="243" y="441"/>
                  </a:moveTo>
                  <a:cubicBezTo>
                    <a:pt x="224" y="441"/>
                    <a:pt x="204" y="436"/>
                    <a:pt x="187" y="426"/>
                  </a:cubicBezTo>
                  <a:cubicBezTo>
                    <a:pt x="161" y="411"/>
                    <a:pt x="142" y="386"/>
                    <a:pt x="135" y="357"/>
                  </a:cubicBezTo>
                  <a:cubicBezTo>
                    <a:pt x="127" y="328"/>
                    <a:pt x="131" y="298"/>
                    <a:pt x="146" y="272"/>
                  </a:cubicBezTo>
                  <a:cubicBezTo>
                    <a:pt x="166" y="238"/>
                    <a:pt x="204" y="216"/>
                    <a:pt x="244" y="216"/>
                  </a:cubicBezTo>
                  <a:cubicBezTo>
                    <a:pt x="263" y="216"/>
                    <a:pt x="283" y="221"/>
                    <a:pt x="300" y="231"/>
                  </a:cubicBezTo>
                  <a:cubicBezTo>
                    <a:pt x="326" y="247"/>
                    <a:pt x="344" y="271"/>
                    <a:pt x="352" y="300"/>
                  </a:cubicBezTo>
                  <a:cubicBezTo>
                    <a:pt x="360" y="329"/>
                    <a:pt x="356" y="359"/>
                    <a:pt x="341" y="385"/>
                  </a:cubicBezTo>
                  <a:cubicBezTo>
                    <a:pt x="321" y="420"/>
                    <a:pt x="283" y="441"/>
                    <a:pt x="243" y="441"/>
                  </a:cubicBezTo>
                  <a:close/>
                  <a:moveTo>
                    <a:pt x="244" y="244"/>
                  </a:moveTo>
                  <a:cubicBezTo>
                    <a:pt x="214" y="244"/>
                    <a:pt x="186" y="260"/>
                    <a:pt x="170" y="286"/>
                  </a:cubicBezTo>
                  <a:cubicBezTo>
                    <a:pt x="159" y="306"/>
                    <a:pt x="156" y="328"/>
                    <a:pt x="162" y="350"/>
                  </a:cubicBezTo>
                  <a:cubicBezTo>
                    <a:pt x="168" y="372"/>
                    <a:pt x="182" y="390"/>
                    <a:pt x="201" y="402"/>
                  </a:cubicBezTo>
                  <a:cubicBezTo>
                    <a:pt x="214" y="409"/>
                    <a:pt x="229" y="413"/>
                    <a:pt x="243" y="413"/>
                  </a:cubicBezTo>
                  <a:cubicBezTo>
                    <a:pt x="273" y="413"/>
                    <a:pt x="301" y="397"/>
                    <a:pt x="316" y="371"/>
                  </a:cubicBezTo>
                  <a:cubicBezTo>
                    <a:pt x="328" y="352"/>
                    <a:pt x="331" y="329"/>
                    <a:pt x="325" y="307"/>
                  </a:cubicBezTo>
                  <a:cubicBezTo>
                    <a:pt x="319" y="285"/>
                    <a:pt x="305" y="267"/>
                    <a:pt x="286" y="256"/>
                  </a:cubicBezTo>
                  <a:cubicBezTo>
                    <a:pt x="273" y="248"/>
                    <a:pt x="258" y="244"/>
                    <a:pt x="244" y="244"/>
                  </a:cubicBezTo>
                  <a:close/>
                  <a:moveTo>
                    <a:pt x="454" y="320"/>
                  </a:moveTo>
                  <a:cubicBezTo>
                    <a:pt x="392" y="320"/>
                    <a:pt x="341" y="270"/>
                    <a:pt x="341" y="208"/>
                  </a:cubicBezTo>
                  <a:cubicBezTo>
                    <a:pt x="341" y="146"/>
                    <a:pt x="392" y="95"/>
                    <a:pt x="454" y="95"/>
                  </a:cubicBezTo>
                  <a:cubicBezTo>
                    <a:pt x="516" y="95"/>
                    <a:pt x="566" y="146"/>
                    <a:pt x="566" y="208"/>
                  </a:cubicBezTo>
                  <a:cubicBezTo>
                    <a:pt x="566" y="270"/>
                    <a:pt x="516" y="320"/>
                    <a:pt x="454" y="320"/>
                  </a:cubicBezTo>
                  <a:close/>
                  <a:moveTo>
                    <a:pt x="454" y="123"/>
                  </a:moveTo>
                  <a:cubicBezTo>
                    <a:pt x="407" y="123"/>
                    <a:pt x="369" y="161"/>
                    <a:pt x="369" y="208"/>
                  </a:cubicBezTo>
                  <a:cubicBezTo>
                    <a:pt x="369" y="254"/>
                    <a:pt x="407" y="292"/>
                    <a:pt x="454" y="292"/>
                  </a:cubicBezTo>
                  <a:cubicBezTo>
                    <a:pt x="500" y="292"/>
                    <a:pt x="538" y="254"/>
                    <a:pt x="538" y="208"/>
                  </a:cubicBezTo>
                  <a:cubicBezTo>
                    <a:pt x="538" y="161"/>
                    <a:pt x="500" y="123"/>
                    <a:pt x="454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84" name="그룹 183">
            <a:extLst>
              <a:ext uri="{FF2B5EF4-FFF2-40B4-BE49-F238E27FC236}">
                <a16:creationId xmlns:a16="http://schemas.microsoft.com/office/drawing/2014/main" id="{27185C30-ED8F-4483-A4DD-2A91266482DD}"/>
              </a:ext>
            </a:extLst>
          </p:cNvPr>
          <p:cNvGrpSpPr/>
          <p:nvPr/>
        </p:nvGrpSpPr>
        <p:grpSpPr>
          <a:xfrm>
            <a:off x="9838978" y="6214760"/>
            <a:ext cx="297820" cy="245396"/>
            <a:chOff x="6237288" y="2335213"/>
            <a:chExt cx="1046163" cy="862012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185" name="Freeform 224">
              <a:extLst>
                <a:ext uri="{FF2B5EF4-FFF2-40B4-BE49-F238E27FC236}">
                  <a16:creationId xmlns:a16="http://schemas.microsoft.com/office/drawing/2014/main" id="{C62660D3-F106-447E-A3B6-91756DDF3B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825" y="2406650"/>
              <a:ext cx="825500" cy="520700"/>
            </a:xfrm>
            <a:custGeom>
              <a:avLst/>
              <a:gdLst>
                <a:gd name="T0" fmla="*/ 707 w 721"/>
                <a:gd name="T1" fmla="*/ 455 h 455"/>
                <a:gd name="T2" fmla="*/ 14 w 721"/>
                <a:gd name="T3" fmla="*/ 455 h 455"/>
                <a:gd name="T4" fmla="*/ 0 w 721"/>
                <a:gd name="T5" fmla="*/ 441 h 455"/>
                <a:gd name="T6" fmla="*/ 0 w 721"/>
                <a:gd name="T7" fmla="*/ 14 h 455"/>
                <a:gd name="T8" fmla="*/ 14 w 721"/>
                <a:gd name="T9" fmla="*/ 0 h 455"/>
                <a:gd name="T10" fmla="*/ 707 w 721"/>
                <a:gd name="T11" fmla="*/ 0 h 455"/>
                <a:gd name="T12" fmla="*/ 721 w 721"/>
                <a:gd name="T13" fmla="*/ 14 h 455"/>
                <a:gd name="T14" fmla="*/ 721 w 721"/>
                <a:gd name="T15" fmla="*/ 441 h 455"/>
                <a:gd name="T16" fmla="*/ 707 w 721"/>
                <a:gd name="T17" fmla="*/ 455 h 455"/>
                <a:gd name="T18" fmla="*/ 28 w 721"/>
                <a:gd name="T19" fmla="*/ 427 h 455"/>
                <a:gd name="T20" fmla="*/ 693 w 721"/>
                <a:gd name="T21" fmla="*/ 427 h 455"/>
                <a:gd name="T22" fmla="*/ 693 w 721"/>
                <a:gd name="T23" fmla="*/ 28 h 455"/>
                <a:gd name="T24" fmla="*/ 28 w 721"/>
                <a:gd name="T25" fmla="*/ 28 h 455"/>
                <a:gd name="T26" fmla="*/ 28 w 721"/>
                <a:gd name="T27" fmla="*/ 42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1" h="455">
                  <a:moveTo>
                    <a:pt x="707" y="455"/>
                  </a:moveTo>
                  <a:cubicBezTo>
                    <a:pt x="14" y="455"/>
                    <a:pt x="14" y="455"/>
                    <a:pt x="14" y="455"/>
                  </a:cubicBezTo>
                  <a:cubicBezTo>
                    <a:pt x="6" y="455"/>
                    <a:pt x="0" y="448"/>
                    <a:pt x="0" y="44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715" y="0"/>
                    <a:pt x="721" y="6"/>
                    <a:pt x="721" y="14"/>
                  </a:cubicBezTo>
                  <a:cubicBezTo>
                    <a:pt x="721" y="441"/>
                    <a:pt x="721" y="441"/>
                    <a:pt x="721" y="441"/>
                  </a:cubicBezTo>
                  <a:cubicBezTo>
                    <a:pt x="721" y="448"/>
                    <a:pt x="715" y="455"/>
                    <a:pt x="707" y="455"/>
                  </a:cubicBezTo>
                  <a:close/>
                  <a:moveTo>
                    <a:pt x="28" y="427"/>
                  </a:moveTo>
                  <a:cubicBezTo>
                    <a:pt x="693" y="427"/>
                    <a:pt x="693" y="427"/>
                    <a:pt x="693" y="427"/>
                  </a:cubicBezTo>
                  <a:cubicBezTo>
                    <a:pt x="693" y="28"/>
                    <a:pt x="693" y="28"/>
                    <a:pt x="693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4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6" name="Freeform 225">
              <a:extLst>
                <a:ext uri="{FF2B5EF4-FFF2-40B4-BE49-F238E27FC236}">
                  <a16:creationId xmlns:a16="http://schemas.microsoft.com/office/drawing/2014/main" id="{A5BD244C-2032-47DF-8D4B-67EC49A6B6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4913" y="2335213"/>
              <a:ext cx="952500" cy="665163"/>
            </a:xfrm>
            <a:custGeom>
              <a:avLst/>
              <a:gdLst>
                <a:gd name="T0" fmla="*/ 818 w 832"/>
                <a:gd name="T1" fmla="*/ 581 h 581"/>
                <a:gd name="T2" fmla="*/ 14 w 832"/>
                <a:gd name="T3" fmla="*/ 581 h 581"/>
                <a:gd name="T4" fmla="*/ 0 w 832"/>
                <a:gd name="T5" fmla="*/ 567 h 581"/>
                <a:gd name="T6" fmla="*/ 0 w 832"/>
                <a:gd name="T7" fmla="*/ 14 h 581"/>
                <a:gd name="T8" fmla="*/ 14 w 832"/>
                <a:gd name="T9" fmla="*/ 0 h 581"/>
                <a:gd name="T10" fmla="*/ 818 w 832"/>
                <a:gd name="T11" fmla="*/ 0 h 581"/>
                <a:gd name="T12" fmla="*/ 832 w 832"/>
                <a:gd name="T13" fmla="*/ 14 h 581"/>
                <a:gd name="T14" fmla="*/ 832 w 832"/>
                <a:gd name="T15" fmla="*/ 567 h 581"/>
                <a:gd name="T16" fmla="*/ 818 w 832"/>
                <a:gd name="T17" fmla="*/ 581 h 581"/>
                <a:gd name="T18" fmla="*/ 28 w 832"/>
                <a:gd name="T19" fmla="*/ 553 h 581"/>
                <a:gd name="T20" fmla="*/ 804 w 832"/>
                <a:gd name="T21" fmla="*/ 553 h 581"/>
                <a:gd name="T22" fmla="*/ 804 w 832"/>
                <a:gd name="T23" fmla="*/ 28 h 581"/>
                <a:gd name="T24" fmla="*/ 28 w 832"/>
                <a:gd name="T25" fmla="*/ 28 h 581"/>
                <a:gd name="T26" fmla="*/ 28 w 832"/>
                <a:gd name="T27" fmla="*/ 55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2" h="581">
                  <a:moveTo>
                    <a:pt x="818" y="581"/>
                  </a:moveTo>
                  <a:cubicBezTo>
                    <a:pt x="14" y="581"/>
                    <a:pt x="14" y="581"/>
                    <a:pt x="14" y="581"/>
                  </a:cubicBezTo>
                  <a:cubicBezTo>
                    <a:pt x="6" y="581"/>
                    <a:pt x="0" y="575"/>
                    <a:pt x="0" y="56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25" y="0"/>
                    <a:pt x="832" y="6"/>
                    <a:pt x="832" y="14"/>
                  </a:cubicBezTo>
                  <a:cubicBezTo>
                    <a:pt x="832" y="567"/>
                    <a:pt x="832" y="567"/>
                    <a:pt x="832" y="567"/>
                  </a:cubicBezTo>
                  <a:cubicBezTo>
                    <a:pt x="832" y="575"/>
                    <a:pt x="825" y="581"/>
                    <a:pt x="818" y="581"/>
                  </a:cubicBezTo>
                  <a:close/>
                  <a:moveTo>
                    <a:pt x="28" y="553"/>
                  </a:moveTo>
                  <a:cubicBezTo>
                    <a:pt x="804" y="553"/>
                    <a:pt x="804" y="553"/>
                    <a:pt x="804" y="553"/>
                  </a:cubicBezTo>
                  <a:cubicBezTo>
                    <a:pt x="804" y="28"/>
                    <a:pt x="804" y="28"/>
                    <a:pt x="80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7" name="Freeform 226">
              <a:extLst>
                <a:ext uri="{FF2B5EF4-FFF2-40B4-BE49-F238E27FC236}">
                  <a16:creationId xmlns:a16="http://schemas.microsoft.com/office/drawing/2014/main" id="{2963EBF9-D189-49AD-AA7C-39E9657CE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4913" y="2968625"/>
              <a:ext cx="952500" cy="130175"/>
            </a:xfrm>
            <a:custGeom>
              <a:avLst/>
              <a:gdLst>
                <a:gd name="T0" fmla="*/ 818 w 832"/>
                <a:gd name="T1" fmla="*/ 114 h 114"/>
                <a:gd name="T2" fmla="*/ 14 w 832"/>
                <a:gd name="T3" fmla="*/ 114 h 114"/>
                <a:gd name="T4" fmla="*/ 0 w 832"/>
                <a:gd name="T5" fmla="*/ 100 h 114"/>
                <a:gd name="T6" fmla="*/ 0 w 832"/>
                <a:gd name="T7" fmla="*/ 14 h 114"/>
                <a:gd name="T8" fmla="*/ 14 w 832"/>
                <a:gd name="T9" fmla="*/ 0 h 114"/>
                <a:gd name="T10" fmla="*/ 818 w 832"/>
                <a:gd name="T11" fmla="*/ 0 h 114"/>
                <a:gd name="T12" fmla="*/ 832 w 832"/>
                <a:gd name="T13" fmla="*/ 14 h 114"/>
                <a:gd name="T14" fmla="*/ 832 w 832"/>
                <a:gd name="T15" fmla="*/ 100 h 114"/>
                <a:gd name="T16" fmla="*/ 818 w 832"/>
                <a:gd name="T17" fmla="*/ 114 h 114"/>
                <a:gd name="T18" fmla="*/ 28 w 832"/>
                <a:gd name="T19" fmla="*/ 86 h 114"/>
                <a:gd name="T20" fmla="*/ 804 w 832"/>
                <a:gd name="T21" fmla="*/ 86 h 114"/>
                <a:gd name="T22" fmla="*/ 804 w 832"/>
                <a:gd name="T23" fmla="*/ 28 h 114"/>
                <a:gd name="T24" fmla="*/ 28 w 832"/>
                <a:gd name="T25" fmla="*/ 28 h 114"/>
                <a:gd name="T26" fmla="*/ 28 w 832"/>
                <a:gd name="T27" fmla="*/ 8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2" h="114">
                  <a:moveTo>
                    <a:pt x="818" y="114"/>
                  </a:moveTo>
                  <a:cubicBezTo>
                    <a:pt x="14" y="114"/>
                    <a:pt x="14" y="114"/>
                    <a:pt x="14" y="114"/>
                  </a:cubicBezTo>
                  <a:cubicBezTo>
                    <a:pt x="6" y="114"/>
                    <a:pt x="0" y="108"/>
                    <a:pt x="0" y="10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25" y="0"/>
                    <a:pt x="832" y="6"/>
                    <a:pt x="832" y="14"/>
                  </a:cubicBezTo>
                  <a:cubicBezTo>
                    <a:pt x="832" y="100"/>
                    <a:pt x="832" y="100"/>
                    <a:pt x="832" y="100"/>
                  </a:cubicBezTo>
                  <a:cubicBezTo>
                    <a:pt x="832" y="108"/>
                    <a:pt x="825" y="114"/>
                    <a:pt x="818" y="114"/>
                  </a:cubicBezTo>
                  <a:close/>
                  <a:moveTo>
                    <a:pt x="28" y="86"/>
                  </a:moveTo>
                  <a:cubicBezTo>
                    <a:pt x="804" y="86"/>
                    <a:pt x="804" y="86"/>
                    <a:pt x="804" y="86"/>
                  </a:cubicBezTo>
                  <a:cubicBezTo>
                    <a:pt x="804" y="28"/>
                    <a:pt x="804" y="28"/>
                    <a:pt x="80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8" name="Freeform 227">
              <a:extLst>
                <a:ext uri="{FF2B5EF4-FFF2-40B4-BE49-F238E27FC236}">
                  <a16:creationId xmlns:a16="http://schemas.microsoft.com/office/drawing/2014/main" id="{DBFB325A-5D2D-4C10-B8B3-18CEE2AD3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7288" y="3067050"/>
              <a:ext cx="1046163" cy="130175"/>
            </a:xfrm>
            <a:custGeom>
              <a:avLst/>
              <a:gdLst>
                <a:gd name="T0" fmla="*/ 899 w 913"/>
                <a:gd name="T1" fmla="*/ 114 h 114"/>
                <a:gd name="T2" fmla="*/ 14 w 913"/>
                <a:gd name="T3" fmla="*/ 114 h 114"/>
                <a:gd name="T4" fmla="*/ 0 w 913"/>
                <a:gd name="T5" fmla="*/ 100 h 114"/>
                <a:gd name="T6" fmla="*/ 0 w 913"/>
                <a:gd name="T7" fmla="*/ 14 h 114"/>
                <a:gd name="T8" fmla="*/ 14 w 913"/>
                <a:gd name="T9" fmla="*/ 0 h 114"/>
                <a:gd name="T10" fmla="*/ 899 w 913"/>
                <a:gd name="T11" fmla="*/ 0 h 114"/>
                <a:gd name="T12" fmla="*/ 913 w 913"/>
                <a:gd name="T13" fmla="*/ 14 h 114"/>
                <a:gd name="T14" fmla="*/ 913 w 913"/>
                <a:gd name="T15" fmla="*/ 100 h 114"/>
                <a:gd name="T16" fmla="*/ 899 w 913"/>
                <a:gd name="T17" fmla="*/ 114 h 114"/>
                <a:gd name="T18" fmla="*/ 28 w 913"/>
                <a:gd name="T19" fmla="*/ 86 h 114"/>
                <a:gd name="T20" fmla="*/ 885 w 913"/>
                <a:gd name="T21" fmla="*/ 86 h 114"/>
                <a:gd name="T22" fmla="*/ 885 w 913"/>
                <a:gd name="T23" fmla="*/ 28 h 114"/>
                <a:gd name="T24" fmla="*/ 28 w 913"/>
                <a:gd name="T25" fmla="*/ 28 h 114"/>
                <a:gd name="T26" fmla="*/ 28 w 913"/>
                <a:gd name="T27" fmla="*/ 8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3" h="114">
                  <a:moveTo>
                    <a:pt x="899" y="114"/>
                  </a:moveTo>
                  <a:cubicBezTo>
                    <a:pt x="14" y="114"/>
                    <a:pt x="14" y="114"/>
                    <a:pt x="14" y="114"/>
                  </a:cubicBezTo>
                  <a:cubicBezTo>
                    <a:pt x="6" y="114"/>
                    <a:pt x="0" y="108"/>
                    <a:pt x="0" y="10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07" y="0"/>
                    <a:pt x="913" y="6"/>
                    <a:pt x="913" y="14"/>
                  </a:cubicBezTo>
                  <a:cubicBezTo>
                    <a:pt x="913" y="100"/>
                    <a:pt x="913" y="100"/>
                    <a:pt x="913" y="100"/>
                  </a:cubicBezTo>
                  <a:cubicBezTo>
                    <a:pt x="913" y="108"/>
                    <a:pt x="907" y="114"/>
                    <a:pt x="899" y="114"/>
                  </a:cubicBezTo>
                  <a:close/>
                  <a:moveTo>
                    <a:pt x="28" y="86"/>
                  </a:moveTo>
                  <a:cubicBezTo>
                    <a:pt x="885" y="86"/>
                    <a:pt x="885" y="86"/>
                    <a:pt x="885" y="86"/>
                  </a:cubicBezTo>
                  <a:cubicBezTo>
                    <a:pt x="885" y="28"/>
                    <a:pt x="885" y="28"/>
                    <a:pt x="885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89" name="Freeform 228">
              <a:extLst>
                <a:ext uri="{FF2B5EF4-FFF2-40B4-BE49-F238E27FC236}">
                  <a16:creationId xmlns:a16="http://schemas.microsoft.com/office/drawing/2014/main" id="{7E7936AA-0226-4EDB-8047-31411F662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863" y="2589213"/>
              <a:ext cx="106363" cy="152400"/>
            </a:xfrm>
            <a:custGeom>
              <a:avLst/>
              <a:gdLst>
                <a:gd name="T0" fmla="*/ 67 w 67"/>
                <a:gd name="T1" fmla="*/ 96 h 96"/>
                <a:gd name="T2" fmla="*/ 49 w 67"/>
                <a:gd name="T3" fmla="*/ 96 h 96"/>
                <a:gd name="T4" fmla="*/ 49 w 67"/>
                <a:gd name="T5" fmla="*/ 55 h 96"/>
                <a:gd name="T6" fmla="*/ 18 w 67"/>
                <a:gd name="T7" fmla="*/ 55 h 96"/>
                <a:gd name="T8" fmla="*/ 18 w 67"/>
                <a:gd name="T9" fmla="*/ 96 h 96"/>
                <a:gd name="T10" fmla="*/ 0 w 67"/>
                <a:gd name="T11" fmla="*/ 96 h 96"/>
                <a:gd name="T12" fmla="*/ 0 w 67"/>
                <a:gd name="T13" fmla="*/ 0 h 96"/>
                <a:gd name="T14" fmla="*/ 18 w 67"/>
                <a:gd name="T15" fmla="*/ 0 h 96"/>
                <a:gd name="T16" fmla="*/ 18 w 67"/>
                <a:gd name="T17" fmla="*/ 40 h 96"/>
                <a:gd name="T18" fmla="*/ 49 w 67"/>
                <a:gd name="T19" fmla="*/ 40 h 96"/>
                <a:gd name="T20" fmla="*/ 49 w 67"/>
                <a:gd name="T21" fmla="*/ 0 h 96"/>
                <a:gd name="T22" fmla="*/ 67 w 67"/>
                <a:gd name="T23" fmla="*/ 0 h 96"/>
                <a:gd name="T24" fmla="*/ 67 w 67"/>
                <a:gd name="T2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96">
                  <a:moveTo>
                    <a:pt x="67" y="96"/>
                  </a:moveTo>
                  <a:lnTo>
                    <a:pt x="49" y="96"/>
                  </a:lnTo>
                  <a:lnTo>
                    <a:pt x="49" y="55"/>
                  </a:lnTo>
                  <a:lnTo>
                    <a:pt x="18" y="55"/>
                  </a:lnTo>
                  <a:lnTo>
                    <a:pt x="18" y="96"/>
                  </a:lnTo>
                  <a:lnTo>
                    <a:pt x="0" y="96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40"/>
                  </a:lnTo>
                  <a:lnTo>
                    <a:pt x="49" y="40"/>
                  </a:lnTo>
                  <a:lnTo>
                    <a:pt x="49" y="0"/>
                  </a:lnTo>
                  <a:lnTo>
                    <a:pt x="67" y="0"/>
                  </a:lnTo>
                  <a:lnTo>
                    <a:pt x="67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0" name="Freeform 229">
              <a:extLst>
                <a:ext uri="{FF2B5EF4-FFF2-40B4-BE49-F238E27FC236}">
                  <a16:creationId xmlns:a16="http://schemas.microsoft.com/office/drawing/2014/main" id="{09AD3DF7-26B5-4CF3-8F39-6015A6DCE2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3863" y="2589213"/>
              <a:ext cx="106363" cy="152400"/>
            </a:xfrm>
            <a:custGeom>
              <a:avLst/>
              <a:gdLst>
                <a:gd name="T0" fmla="*/ 0 w 92"/>
                <a:gd name="T1" fmla="*/ 0 h 133"/>
                <a:gd name="T2" fmla="*/ 61 w 92"/>
                <a:gd name="T3" fmla="*/ 0 h 133"/>
                <a:gd name="T4" fmla="*/ 73 w 92"/>
                <a:gd name="T5" fmla="*/ 2 h 133"/>
                <a:gd name="T6" fmla="*/ 83 w 92"/>
                <a:gd name="T7" fmla="*/ 10 h 133"/>
                <a:gd name="T8" fmla="*/ 90 w 92"/>
                <a:gd name="T9" fmla="*/ 21 h 133"/>
                <a:gd name="T10" fmla="*/ 92 w 92"/>
                <a:gd name="T11" fmla="*/ 35 h 133"/>
                <a:gd name="T12" fmla="*/ 92 w 92"/>
                <a:gd name="T13" fmla="*/ 98 h 133"/>
                <a:gd name="T14" fmla="*/ 90 w 92"/>
                <a:gd name="T15" fmla="*/ 111 h 133"/>
                <a:gd name="T16" fmla="*/ 83 w 92"/>
                <a:gd name="T17" fmla="*/ 122 h 133"/>
                <a:gd name="T18" fmla="*/ 73 w 92"/>
                <a:gd name="T19" fmla="*/ 130 h 133"/>
                <a:gd name="T20" fmla="*/ 61 w 92"/>
                <a:gd name="T21" fmla="*/ 133 h 133"/>
                <a:gd name="T22" fmla="*/ 0 w 92"/>
                <a:gd name="T23" fmla="*/ 133 h 133"/>
                <a:gd name="T24" fmla="*/ 0 w 92"/>
                <a:gd name="T25" fmla="*/ 0 h 133"/>
                <a:gd name="T26" fmla="*/ 55 w 92"/>
                <a:gd name="T27" fmla="*/ 108 h 133"/>
                <a:gd name="T28" fmla="*/ 60 w 92"/>
                <a:gd name="T29" fmla="*/ 107 h 133"/>
                <a:gd name="T30" fmla="*/ 64 w 92"/>
                <a:gd name="T31" fmla="*/ 104 h 133"/>
                <a:gd name="T32" fmla="*/ 67 w 92"/>
                <a:gd name="T33" fmla="*/ 99 h 133"/>
                <a:gd name="T34" fmla="*/ 68 w 92"/>
                <a:gd name="T35" fmla="*/ 93 h 133"/>
                <a:gd name="T36" fmla="*/ 68 w 92"/>
                <a:gd name="T37" fmla="*/ 39 h 133"/>
                <a:gd name="T38" fmla="*/ 67 w 92"/>
                <a:gd name="T39" fmla="*/ 33 h 133"/>
                <a:gd name="T40" fmla="*/ 64 w 92"/>
                <a:gd name="T41" fmla="*/ 28 h 133"/>
                <a:gd name="T42" fmla="*/ 60 w 92"/>
                <a:gd name="T43" fmla="*/ 25 h 133"/>
                <a:gd name="T44" fmla="*/ 55 w 92"/>
                <a:gd name="T45" fmla="*/ 24 h 133"/>
                <a:gd name="T46" fmla="*/ 25 w 92"/>
                <a:gd name="T47" fmla="*/ 24 h 133"/>
                <a:gd name="T48" fmla="*/ 25 w 92"/>
                <a:gd name="T49" fmla="*/ 108 h 133"/>
                <a:gd name="T50" fmla="*/ 55 w 92"/>
                <a:gd name="T51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" h="133">
                  <a:moveTo>
                    <a:pt x="0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5" y="0"/>
                    <a:pt x="69" y="1"/>
                    <a:pt x="73" y="2"/>
                  </a:cubicBezTo>
                  <a:cubicBezTo>
                    <a:pt x="77" y="4"/>
                    <a:pt x="80" y="7"/>
                    <a:pt x="83" y="10"/>
                  </a:cubicBezTo>
                  <a:cubicBezTo>
                    <a:pt x="86" y="13"/>
                    <a:pt x="88" y="17"/>
                    <a:pt x="90" y="21"/>
                  </a:cubicBezTo>
                  <a:cubicBezTo>
                    <a:pt x="92" y="25"/>
                    <a:pt x="92" y="30"/>
                    <a:pt x="92" y="35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2" y="102"/>
                    <a:pt x="92" y="107"/>
                    <a:pt x="90" y="111"/>
                  </a:cubicBezTo>
                  <a:cubicBezTo>
                    <a:pt x="88" y="115"/>
                    <a:pt x="86" y="119"/>
                    <a:pt x="83" y="122"/>
                  </a:cubicBezTo>
                  <a:cubicBezTo>
                    <a:pt x="80" y="126"/>
                    <a:pt x="77" y="128"/>
                    <a:pt x="73" y="130"/>
                  </a:cubicBezTo>
                  <a:cubicBezTo>
                    <a:pt x="69" y="132"/>
                    <a:pt x="65" y="133"/>
                    <a:pt x="61" y="133"/>
                  </a:cubicBezTo>
                  <a:cubicBezTo>
                    <a:pt x="0" y="133"/>
                    <a:pt x="0" y="133"/>
                    <a:pt x="0" y="133"/>
                  </a:cubicBezTo>
                  <a:lnTo>
                    <a:pt x="0" y="0"/>
                  </a:lnTo>
                  <a:close/>
                  <a:moveTo>
                    <a:pt x="55" y="108"/>
                  </a:moveTo>
                  <a:cubicBezTo>
                    <a:pt x="57" y="108"/>
                    <a:pt x="58" y="108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5" y="103"/>
                    <a:pt x="66" y="101"/>
                    <a:pt x="67" y="99"/>
                  </a:cubicBezTo>
                  <a:cubicBezTo>
                    <a:pt x="68" y="97"/>
                    <a:pt x="68" y="96"/>
                    <a:pt x="68" y="93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7"/>
                    <a:pt x="68" y="35"/>
                    <a:pt x="67" y="33"/>
                  </a:cubicBezTo>
                  <a:cubicBezTo>
                    <a:pt x="66" y="31"/>
                    <a:pt x="65" y="30"/>
                    <a:pt x="64" y="28"/>
                  </a:cubicBezTo>
                  <a:cubicBezTo>
                    <a:pt x="63" y="27"/>
                    <a:pt x="62" y="26"/>
                    <a:pt x="60" y="25"/>
                  </a:cubicBezTo>
                  <a:cubicBezTo>
                    <a:pt x="58" y="24"/>
                    <a:pt x="57" y="24"/>
                    <a:pt x="5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108"/>
                    <a:pt x="25" y="108"/>
                    <a:pt x="25" y="108"/>
                  </a:cubicBezTo>
                  <a:lnTo>
                    <a:pt x="55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91" name="그룹 190">
            <a:extLst>
              <a:ext uri="{FF2B5EF4-FFF2-40B4-BE49-F238E27FC236}">
                <a16:creationId xmlns:a16="http://schemas.microsoft.com/office/drawing/2014/main" id="{7C233E14-8033-47E4-A361-17E06467E3BC}"/>
              </a:ext>
            </a:extLst>
          </p:cNvPr>
          <p:cNvGrpSpPr/>
          <p:nvPr/>
        </p:nvGrpSpPr>
        <p:grpSpPr>
          <a:xfrm>
            <a:off x="9166355" y="6190582"/>
            <a:ext cx="259406" cy="293752"/>
            <a:chOff x="3206750" y="5278438"/>
            <a:chExt cx="911226" cy="1031875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192" name="Freeform 268">
              <a:extLst>
                <a:ext uri="{FF2B5EF4-FFF2-40B4-BE49-F238E27FC236}">
                  <a16:creationId xmlns:a16="http://schemas.microsoft.com/office/drawing/2014/main" id="{E3D92B2E-FC6A-47E6-8991-96F62580B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6438" y="5651500"/>
              <a:ext cx="871538" cy="658813"/>
            </a:xfrm>
            <a:custGeom>
              <a:avLst/>
              <a:gdLst>
                <a:gd name="T0" fmla="*/ 748 w 762"/>
                <a:gd name="T1" fmla="*/ 575 h 575"/>
                <a:gd name="T2" fmla="*/ 14 w 762"/>
                <a:gd name="T3" fmla="*/ 575 h 575"/>
                <a:gd name="T4" fmla="*/ 0 w 762"/>
                <a:gd name="T5" fmla="*/ 561 h 575"/>
                <a:gd name="T6" fmla="*/ 0 w 762"/>
                <a:gd name="T7" fmla="*/ 14 h 575"/>
                <a:gd name="T8" fmla="*/ 14 w 762"/>
                <a:gd name="T9" fmla="*/ 0 h 575"/>
                <a:gd name="T10" fmla="*/ 748 w 762"/>
                <a:gd name="T11" fmla="*/ 0 h 575"/>
                <a:gd name="T12" fmla="*/ 762 w 762"/>
                <a:gd name="T13" fmla="*/ 14 h 575"/>
                <a:gd name="T14" fmla="*/ 762 w 762"/>
                <a:gd name="T15" fmla="*/ 561 h 575"/>
                <a:gd name="T16" fmla="*/ 748 w 762"/>
                <a:gd name="T17" fmla="*/ 575 h 575"/>
                <a:gd name="T18" fmla="*/ 28 w 762"/>
                <a:gd name="T19" fmla="*/ 547 h 575"/>
                <a:gd name="T20" fmla="*/ 734 w 762"/>
                <a:gd name="T21" fmla="*/ 547 h 575"/>
                <a:gd name="T22" fmla="*/ 734 w 762"/>
                <a:gd name="T23" fmla="*/ 28 h 575"/>
                <a:gd name="T24" fmla="*/ 28 w 762"/>
                <a:gd name="T25" fmla="*/ 28 h 575"/>
                <a:gd name="T26" fmla="*/ 28 w 762"/>
                <a:gd name="T27" fmla="*/ 547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2" h="575">
                  <a:moveTo>
                    <a:pt x="748" y="575"/>
                  </a:moveTo>
                  <a:cubicBezTo>
                    <a:pt x="14" y="575"/>
                    <a:pt x="14" y="575"/>
                    <a:pt x="14" y="575"/>
                  </a:cubicBezTo>
                  <a:cubicBezTo>
                    <a:pt x="6" y="575"/>
                    <a:pt x="0" y="568"/>
                    <a:pt x="0" y="56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56" y="0"/>
                    <a:pt x="762" y="6"/>
                    <a:pt x="762" y="14"/>
                  </a:cubicBezTo>
                  <a:cubicBezTo>
                    <a:pt x="762" y="561"/>
                    <a:pt x="762" y="561"/>
                    <a:pt x="762" y="561"/>
                  </a:cubicBezTo>
                  <a:cubicBezTo>
                    <a:pt x="762" y="568"/>
                    <a:pt x="756" y="575"/>
                    <a:pt x="748" y="575"/>
                  </a:cubicBezTo>
                  <a:close/>
                  <a:moveTo>
                    <a:pt x="28" y="547"/>
                  </a:moveTo>
                  <a:cubicBezTo>
                    <a:pt x="734" y="547"/>
                    <a:pt x="734" y="547"/>
                    <a:pt x="734" y="547"/>
                  </a:cubicBezTo>
                  <a:cubicBezTo>
                    <a:pt x="734" y="28"/>
                    <a:pt x="734" y="28"/>
                    <a:pt x="73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3" name="Freeform 269">
              <a:extLst>
                <a:ext uri="{FF2B5EF4-FFF2-40B4-BE49-F238E27FC236}">
                  <a16:creationId xmlns:a16="http://schemas.microsoft.com/office/drawing/2014/main" id="{453FE481-D71D-445F-9ECE-1B8A8346A7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6438" y="5651500"/>
              <a:ext cx="871538" cy="153988"/>
            </a:xfrm>
            <a:custGeom>
              <a:avLst/>
              <a:gdLst>
                <a:gd name="T0" fmla="*/ 748 w 762"/>
                <a:gd name="T1" fmla="*/ 135 h 135"/>
                <a:gd name="T2" fmla="*/ 14 w 762"/>
                <a:gd name="T3" fmla="*/ 135 h 135"/>
                <a:gd name="T4" fmla="*/ 0 w 762"/>
                <a:gd name="T5" fmla="*/ 121 h 135"/>
                <a:gd name="T6" fmla="*/ 0 w 762"/>
                <a:gd name="T7" fmla="*/ 14 h 135"/>
                <a:gd name="T8" fmla="*/ 14 w 762"/>
                <a:gd name="T9" fmla="*/ 0 h 135"/>
                <a:gd name="T10" fmla="*/ 748 w 762"/>
                <a:gd name="T11" fmla="*/ 0 h 135"/>
                <a:gd name="T12" fmla="*/ 762 w 762"/>
                <a:gd name="T13" fmla="*/ 14 h 135"/>
                <a:gd name="T14" fmla="*/ 762 w 762"/>
                <a:gd name="T15" fmla="*/ 121 h 135"/>
                <a:gd name="T16" fmla="*/ 748 w 762"/>
                <a:gd name="T17" fmla="*/ 135 h 135"/>
                <a:gd name="T18" fmla="*/ 28 w 762"/>
                <a:gd name="T19" fmla="*/ 107 h 135"/>
                <a:gd name="T20" fmla="*/ 734 w 762"/>
                <a:gd name="T21" fmla="*/ 107 h 135"/>
                <a:gd name="T22" fmla="*/ 734 w 762"/>
                <a:gd name="T23" fmla="*/ 28 h 135"/>
                <a:gd name="T24" fmla="*/ 28 w 762"/>
                <a:gd name="T25" fmla="*/ 28 h 135"/>
                <a:gd name="T26" fmla="*/ 28 w 762"/>
                <a:gd name="T27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2" h="135">
                  <a:moveTo>
                    <a:pt x="748" y="135"/>
                  </a:moveTo>
                  <a:cubicBezTo>
                    <a:pt x="14" y="135"/>
                    <a:pt x="14" y="135"/>
                    <a:pt x="14" y="135"/>
                  </a:cubicBezTo>
                  <a:cubicBezTo>
                    <a:pt x="6" y="135"/>
                    <a:pt x="0" y="128"/>
                    <a:pt x="0" y="12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56" y="0"/>
                    <a:pt x="762" y="6"/>
                    <a:pt x="762" y="14"/>
                  </a:cubicBezTo>
                  <a:cubicBezTo>
                    <a:pt x="762" y="121"/>
                    <a:pt x="762" y="121"/>
                    <a:pt x="762" y="121"/>
                  </a:cubicBezTo>
                  <a:cubicBezTo>
                    <a:pt x="762" y="128"/>
                    <a:pt x="756" y="135"/>
                    <a:pt x="748" y="135"/>
                  </a:cubicBezTo>
                  <a:close/>
                  <a:moveTo>
                    <a:pt x="28" y="107"/>
                  </a:moveTo>
                  <a:cubicBezTo>
                    <a:pt x="734" y="107"/>
                    <a:pt x="734" y="107"/>
                    <a:pt x="734" y="107"/>
                  </a:cubicBezTo>
                  <a:cubicBezTo>
                    <a:pt x="734" y="28"/>
                    <a:pt x="734" y="28"/>
                    <a:pt x="73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4" name="Freeform 270">
              <a:extLst>
                <a:ext uri="{FF2B5EF4-FFF2-40B4-BE49-F238E27FC236}">
                  <a16:creationId xmlns:a16="http://schemas.microsoft.com/office/drawing/2014/main" id="{29E781A6-B3B1-409B-AAC9-B855D9D86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5668963"/>
              <a:ext cx="198438" cy="122238"/>
            </a:xfrm>
            <a:custGeom>
              <a:avLst/>
              <a:gdLst>
                <a:gd name="T0" fmla="*/ 76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6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6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5" name="Freeform 271">
              <a:extLst>
                <a:ext uri="{FF2B5EF4-FFF2-40B4-BE49-F238E27FC236}">
                  <a16:creationId xmlns:a16="http://schemas.microsoft.com/office/drawing/2014/main" id="{2A2B2D05-D606-4706-802C-C350B32E4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50" y="5668963"/>
              <a:ext cx="198438" cy="122238"/>
            </a:xfrm>
            <a:custGeom>
              <a:avLst/>
              <a:gdLst>
                <a:gd name="T0" fmla="*/ 76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6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6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6" name="Freeform 272">
              <a:extLst>
                <a:ext uri="{FF2B5EF4-FFF2-40B4-BE49-F238E27FC236}">
                  <a16:creationId xmlns:a16="http://schemas.microsoft.com/office/drawing/2014/main" id="{370EE039-8A45-45B9-A582-43AFF86D1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050" y="5668963"/>
              <a:ext cx="198438" cy="122238"/>
            </a:xfrm>
            <a:custGeom>
              <a:avLst/>
              <a:gdLst>
                <a:gd name="T0" fmla="*/ 76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6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6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7" name="Freeform 273">
              <a:extLst>
                <a:ext uri="{FF2B5EF4-FFF2-40B4-BE49-F238E27FC236}">
                  <a16:creationId xmlns:a16="http://schemas.microsoft.com/office/drawing/2014/main" id="{211D1EE8-1034-4128-BD08-AEA61F1C9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5668963"/>
              <a:ext cx="198438" cy="122238"/>
            </a:xfrm>
            <a:custGeom>
              <a:avLst/>
              <a:gdLst>
                <a:gd name="T0" fmla="*/ 75 w 125"/>
                <a:gd name="T1" fmla="*/ 0 h 77"/>
                <a:gd name="T2" fmla="*/ 0 w 125"/>
                <a:gd name="T3" fmla="*/ 76 h 77"/>
                <a:gd name="T4" fmla="*/ 48 w 125"/>
                <a:gd name="T5" fmla="*/ 77 h 77"/>
                <a:gd name="T6" fmla="*/ 125 w 125"/>
                <a:gd name="T7" fmla="*/ 0 h 77"/>
                <a:gd name="T8" fmla="*/ 75 w 12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7">
                  <a:moveTo>
                    <a:pt x="75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8" name="Freeform 274">
              <a:extLst>
                <a:ext uri="{FF2B5EF4-FFF2-40B4-BE49-F238E27FC236}">
                  <a16:creationId xmlns:a16="http://schemas.microsoft.com/office/drawing/2014/main" id="{69FDDC91-037D-4D78-9CC7-89A4B3F09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850" y="5668963"/>
              <a:ext cx="196850" cy="122238"/>
            </a:xfrm>
            <a:custGeom>
              <a:avLst/>
              <a:gdLst>
                <a:gd name="T0" fmla="*/ 75 w 124"/>
                <a:gd name="T1" fmla="*/ 0 h 77"/>
                <a:gd name="T2" fmla="*/ 0 w 124"/>
                <a:gd name="T3" fmla="*/ 76 h 77"/>
                <a:gd name="T4" fmla="*/ 48 w 124"/>
                <a:gd name="T5" fmla="*/ 77 h 77"/>
                <a:gd name="T6" fmla="*/ 124 w 124"/>
                <a:gd name="T7" fmla="*/ 0 h 77"/>
                <a:gd name="T8" fmla="*/ 75 w 124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7">
                  <a:moveTo>
                    <a:pt x="75" y="0"/>
                  </a:moveTo>
                  <a:lnTo>
                    <a:pt x="0" y="76"/>
                  </a:lnTo>
                  <a:lnTo>
                    <a:pt x="48" y="77"/>
                  </a:lnTo>
                  <a:lnTo>
                    <a:pt x="124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99" name="Freeform 275">
              <a:extLst>
                <a:ext uri="{FF2B5EF4-FFF2-40B4-BE49-F238E27FC236}">
                  <a16:creationId xmlns:a16="http://schemas.microsoft.com/office/drawing/2014/main" id="{1B19D76F-F42D-4282-9998-E3BF917B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750" y="5278438"/>
              <a:ext cx="873125" cy="404813"/>
            </a:xfrm>
            <a:custGeom>
              <a:avLst/>
              <a:gdLst>
                <a:gd name="T0" fmla="*/ 48 w 762"/>
                <a:gd name="T1" fmla="*/ 353 h 353"/>
                <a:gd name="T2" fmla="*/ 41 w 762"/>
                <a:gd name="T3" fmla="*/ 352 h 353"/>
                <a:gd name="T4" fmla="*/ 34 w 762"/>
                <a:gd name="T5" fmla="*/ 343 h 353"/>
                <a:gd name="T6" fmla="*/ 2 w 762"/>
                <a:gd name="T7" fmla="*/ 242 h 353"/>
                <a:gd name="T8" fmla="*/ 11 w 762"/>
                <a:gd name="T9" fmla="*/ 224 h 353"/>
                <a:gd name="T10" fmla="*/ 712 w 762"/>
                <a:gd name="T11" fmla="*/ 2 h 353"/>
                <a:gd name="T12" fmla="*/ 729 w 762"/>
                <a:gd name="T13" fmla="*/ 12 h 353"/>
                <a:gd name="T14" fmla="*/ 761 w 762"/>
                <a:gd name="T15" fmla="*/ 113 h 353"/>
                <a:gd name="T16" fmla="*/ 760 w 762"/>
                <a:gd name="T17" fmla="*/ 124 h 353"/>
                <a:gd name="T18" fmla="*/ 752 w 762"/>
                <a:gd name="T19" fmla="*/ 131 h 353"/>
                <a:gd name="T20" fmla="*/ 52 w 762"/>
                <a:gd name="T21" fmla="*/ 353 h 353"/>
                <a:gd name="T22" fmla="*/ 48 w 762"/>
                <a:gd name="T23" fmla="*/ 353 h 353"/>
                <a:gd name="T24" fmla="*/ 33 w 762"/>
                <a:gd name="T25" fmla="*/ 247 h 353"/>
                <a:gd name="T26" fmla="*/ 57 w 762"/>
                <a:gd name="T27" fmla="*/ 322 h 353"/>
                <a:gd name="T28" fmla="*/ 730 w 762"/>
                <a:gd name="T29" fmla="*/ 108 h 353"/>
                <a:gd name="T30" fmla="*/ 707 w 762"/>
                <a:gd name="T31" fmla="*/ 33 h 353"/>
                <a:gd name="T32" fmla="*/ 33 w 762"/>
                <a:gd name="T33" fmla="*/ 24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2" h="353">
                  <a:moveTo>
                    <a:pt x="48" y="353"/>
                  </a:moveTo>
                  <a:cubicBezTo>
                    <a:pt x="45" y="353"/>
                    <a:pt x="43" y="353"/>
                    <a:pt x="41" y="352"/>
                  </a:cubicBezTo>
                  <a:cubicBezTo>
                    <a:pt x="38" y="350"/>
                    <a:pt x="35" y="347"/>
                    <a:pt x="34" y="343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4"/>
                    <a:pt x="4" y="226"/>
                    <a:pt x="11" y="224"/>
                  </a:cubicBezTo>
                  <a:cubicBezTo>
                    <a:pt x="712" y="2"/>
                    <a:pt x="712" y="2"/>
                    <a:pt x="712" y="2"/>
                  </a:cubicBezTo>
                  <a:cubicBezTo>
                    <a:pt x="719" y="0"/>
                    <a:pt x="727" y="4"/>
                    <a:pt x="729" y="12"/>
                  </a:cubicBezTo>
                  <a:cubicBezTo>
                    <a:pt x="761" y="113"/>
                    <a:pt x="761" y="113"/>
                    <a:pt x="761" y="113"/>
                  </a:cubicBezTo>
                  <a:cubicBezTo>
                    <a:pt x="762" y="117"/>
                    <a:pt x="762" y="121"/>
                    <a:pt x="760" y="124"/>
                  </a:cubicBezTo>
                  <a:cubicBezTo>
                    <a:pt x="759" y="127"/>
                    <a:pt x="756" y="130"/>
                    <a:pt x="752" y="131"/>
                  </a:cubicBezTo>
                  <a:cubicBezTo>
                    <a:pt x="52" y="353"/>
                    <a:pt x="52" y="353"/>
                    <a:pt x="52" y="353"/>
                  </a:cubicBezTo>
                  <a:cubicBezTo>
                    <a:pt x="51" y="353"/>
                    <a:pt x="49" y="353"/>
                    <a:pt x="48" y="353"/>
                  </a:cubicBezTo>
                  <a:close/>
                  <a:moveTo>
                    <a:pt x="33" y="247"/>
                  </a:moveTo>
                  <a:cubicBezTo>
                    <a:pt x="57" y="322"/>
                    <a:pt x="57" y="322"/>
                    <a:pt x="57" y="322"/>
                  </a:cubicBezTo>
                  <a:cubicBezTo>
                    <a:pt x="730" y="108"/>
                    <a:pt x="730" y="108"/>
                    <a:pt x="730" y="108"/>
                  </a:cubicBezTo>
                  <a:cubicBezTo>
                    <a:pt x="707" y="33"/>
                    <a:pt x="707" y="33"/>
                    <a:pt x="707" y="33"/>
                  </a:cubicBezTo>
                  <a:lnTo>
                    <a:pt x="33" y="2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0" name="Freeform 276">
              <a:extLst>
                <a:ext uri="{FF2B5EF4-FFF2-40B4-BE49-F238E27FC236}">
                  <a16:creationId xmlns:a16="http://schemas.microsoft.com/office/drawing/2014/main" id="{8B41B01C-FBCC-4A17-B407-72253BFC9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491163"/>
              <a:ext cx="153988" cy="174625"/>
            </a:xfrm>
            <a:custGeom>
              <a:avLst/>
              <a:gdLst>
                <a:gd name="T0" fmla="*/ 50 w 97"/>
                <a:gd name="T1" fmla="*/ 14 h 110"/>
                <a:gd name="T2" fmla="*/ 0 w 97"/>
                <a:gd name="T3" fmla="*/ 110 h 110"/>
                <a:gd name="T4" fmla="*/ 47 w 97"/>
                <a:gd name="T5" fmla="*/ 96 h 110"/>
                <a:gd name="T6" fmla="*/ 97 w 97"/>
                <a:gd name="T7" fmla="*/ 0 h 110"/>
                <a:gd name="T8" fmla="*/ 50 w 97"/>
                <a:gd name="T9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0">
                  <a:moveTo>
                    <a:pt x="50" y="14"/>
                  </a:moveTo>
                  <a:lnTo>
                    <a:pt x="0" y="110"/>
                  </a:lnTo>
                  <a:lnTo>
                    <a:pt x="47" y="96"/>
                  </a:lnTo>
                  <a:lnTo>
                    <a:pt x="97" y="0"/>
                  </a:lnTo>
                  <a:lnTo>
                    <a:pt x="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1" name="Freeform 277">
              <a:extLst>
                <a:ext uri="{FF2B5EF4-FFF2-40B4-BE49-F238E27FC236}">
                  <a16:creationId xmlns:a16="http://schemas.microsoft.com/office/drawing/2014/main" id="{788ACAF4-0B6B-42FE-88EA-59359107A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713" y="5445125"/>
              <a:ext cx="152400" cy="174625"/>
            </a:xfrm>
            <a:custGeom>
              <a:avLst/>
              <a:gdLst>
                <a:gd name="T0" fmla="*/ 50 w 96"/>
                <a:gd name="T1" fmla="*/ 14 h 110"/>
                <a:gd name="T2" fmla="*/ 0 w 96"/>
                <a:gd name="T3" fmla="*/ 110 h 110"/>
                <a:gd name="T4" fmla="*/ 47 w 96"/>
                <a:gd name="T5" fmla="*/ 96 h 110"/>
                <a:gd name="T6" fmla="*/ 96 w 96"/>
                <a:gd name="T7" fmla="*/ 0 h 110"/>
                <a:gd name="T8" fmla="*/ 50 w 96"/>
                <a:gd name="T9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0">
                  <a:moveTo>
                    <a:pt x="50" y="14"/>
                  </a:moveTo>
                  <a:lnTo>
                    <a:pt x="0" y="110"/>
                  </a:lnTo>
                  <a:lnTo>
                    <a:pt x="47" y="96"/>
                  </a:lnTo>
                  <a:lnTo>
                    <a:pt x="96" y="0"/>
                  </a:lnTo>
                  <a:lnTo>
                    <a:pt x="5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2" name="Freeform 278">
              <a:extLst>
                <a:ext uri="{FF2B5EF4-FFF2-40B4-BE49-F238E27FC236}">
                  <a16:creationId xmlns:a16="http://schemas.microsoft.com/office/drawing/2014/main" id="{F7A88A84-3D48-4A06-B1B3-BF7B228D6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5" y="5397500"/>
              <a:ext cx="153988" cy="176213"/>
            </a:xfrm>
            <a:custGeom>
              <a:avLst/>
              <a:gdLst>
                <a:gd name="T0" fmla="*/ 49 w 97"/>
                <a:gd name="T1" fmla="*/ 16 h 111"/>
                <a:gd name="T2" fmla="*/ 0 w 97"/>
                <a:gd name="T3" fmla="*/ 111 h 111"/>
                <a:gd name="T4" fmla="*/ 47 w 97"/>
                <a:gd name="T5" fmla="*/ 97 h 111"/>
                <a:gd name="T6" fmla="*/ 97 w 97"/>
                <a:gd name="T7" fmla="*/ 0 h 111"/>
                <a:gd name="T8" fmla="*/ 49 w 97"/>
                <a:gd name="T9" fmla="*/ 1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1">
                  <a:moveTo>
                    <a:pt x="49" y="16"/>
                  </a:moveTo>
                  <a:lnTo>
                    <a:pt x="0" y="111"/>
                  </a:lnTo>
                  <a:lnTo>
                    <a:pt x="47" y="97"/>
                  </a:lnTo>
                  <a:lnTo>
                    <a:pt x="97" y="0"/>
                  </a:lnTo>
                  <a:lnTo>
                    <a:pt x="49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3" name="Freeform 279">
              <a:extLst>
                <a:ext uri="{FF2B5EF4-FFF2-40B4-BE49-F238E27FC236}">
                  <a16:creationId xmlns:a16="http://schemas.microsoft.com/office/drawing/2014/main" id="{F7B9C708-483A-4A17-BC43-198F21238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5353050"/>
              <a:ext cx="153988" cy="174625"/>
            </a:xfrm>
            <a:custGeom>
              <a:avLst/>
              <a:gdLst>
                <a:gd name="T0" fmla="*/ 49 w 97"/>
                <a:gd name="T1" fmla="*/ 15 h 110"/>
                <a:gd name="T2" fmla="*/ 0 w 97"/>
                <a:gd name="T3" fmla="*/ 110 h 110"/>
                <a:gd name="T4" fmla="*/ 46 w 97"/>
                <a:gd name="T5" fmla="*/ 96 h 110"/>
                <a:gd name="T6" fmla="*/ 97 w 97"/>
                <a:gd name="T7" fmla="*/ 0 h 110"/>
                <a:gd name="T8" fmla="*/ 49 w 97"/>
                <a:gd name="T9" fmla="*/ 1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10">
                  <a:moveTo>
                    <a:pt x="49" y="15"/>
                  </a:moveTo>
                  <a:lnTo>
                    <a:pt x="0" y="110"/>
                  </a:lnTo>
                  <a:lnTo>
                    <a:pt x="46" y="96"/>
                  </a:lnTo>
                  <a:lnTo>
                    <a:pt x="97" y="0"/>
                  </a:lnTo>
                  <a:lnTo>
                    <a:pt x="4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4" name="Freeform 280">
              <a:extLst>
                <a:ext uri="{FF2B5EF4-FFF2-40B4-BE49-F238E27FC236}">
                  <a16:creationId xmlns:a16="http://schemas.microsoft.com/office/drawing/2014/main" id="{F0501446-8699-4F50-B32B-5CDE5CCA6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5" y="5307013"/>
              <a:ext cx="152400" cy="173038"/>
            </a:xfrm>
            <a:custGeom>
              <a:avLst/>
              <a:gdLst>
                <a:gd name="T0" fmla="*/ 49 w 96"/>
                <a:gd name="T1" fmla="*/ 15 h 109"/>
                <a:gd name="T2" fmla="*/ 0 w 96"/>
                <a:gd name="T3" fmla="*/ 109 h 109"/>
                <a:gd name="T4" fmla="*/ 46 w 96"/>
                <a:gd name="T5" fmla="*/ 96 h 109"/>
                <a:gd name="T6" fmla="*/ 96 w 96"/>
                <a:gd name="T7" fmla="*/ 0 h 109"/>
                <a:gd name="T8" fmla="*/ 49 w 96"/>
                <a:gd name="T9" fmla="*/ 1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9">
                  <a:moveTo>
                    <a:pt x="49" y="15"/>
                  </a:moveTo>
                  <a:lnTo>
                    <a:pt x="0" y="109"/>
                  </a:lnTo>
                  <a:lnTo>
                    <a:pt x="46" y="96"/>
                  </a:lnTo>
                  <a:lnTo>
                    <a:pt x="96" y="0"/>
                  </a:lnTo>
                  <a:lnTo>
                    <a:pt x="4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5" name="Freeform 281">
              <a:extLst>
                <a:ext uri="{FF2B5EF4-FFF2-40B4-BE49-F238E27FC236}">
                  <a16:creationId xmlns:a16="http://schemas.microsoft.com/office/drawing/2014/main" id="{DDB9252D-C883-492D-9604-E760DAB43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988" y="5918200"/>
              <a:ext cx="690563" cy="31750"/>
            </a:xfrm>
            <a:custGeom>
              <a:avLst/>
              <a:gdLst>
                <a:gd name="T0" fmla="*/ 589 w 603"/>
                <a:gd name="T1" fmla="*/ 28 h 28"/>
                <a:gd name="T2" fmla="*/ 14 w 603"/>
                <a:gd name="T3" fmla="*/ 28 h 28"/>
                <a:gd name="T4" fmla="*/ 0 w 603"/>
                <a:gd name="T5" fmla="*/ 14 h 28"/>
                <a:gd name="T6" fmla="*/ 14 w 603"/>
                <a:gd name="T7" fmla="*/ 0 h 28"/>
                <a:gd name="T8" fmla="*/ 589 w 603"/>
                <a:gd name="T9" fmla="*/ 0 h 28"/>
                <a:gd name="T10" fmla="*/ 603 w 603"/>
                <a:gd name="T11" fmla="*/ 14 h 28"/>
                <a:gd name="T12" fmla="*/ 589 w 60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8">
                  <a:moveTo>
                    <a:pt x="589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597" y="0"/>
                    <a:pt x="603" y="6"/>
                    <a:pt x="603" y="14"/>
                  </a:cubicBezTo>
                  <a:cubicBezTo>
                    <a:pt x="603" y="22"/>
                    <a:pt x="597" y="28"/>
                    <a:pt x="58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6" name="Freeform 282">
              <a:extLst>
                <a:ext uri="{FF2B5EF4-FFF2-40B4-BE49-F238E27FC236}">
                  <a16:creationId xmlns:a16="http://schemas.microsoft.com/office/drawing/2014/main" id="{8B6734DE-724B-4E97-9E27-574F542DC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988" y="6038850"/>
              <a:ext cx="690563" cy="31750"/>
            </a:xfrm>
            <a:custGeom>
              <a:avLst/>
              <a:gdLst>
                <a:gd name="T0" fmla="*/ 589 w 603"/>
                <a:gd name="T1" fmla="*/ 28 h 28"/>
                <a:gd name="T2" fmla="*/ 14 w 603"/>
                <a:gd name="T3" fmla="*/ 28 h 28"/>
                <a:gd name="T4" fmla="*/ 0 w 603"/>
                <a:gd name="T5" fmla="*/ 14 h 28"/>
                <a:gd name="T6" fmla="*/ 14 w 603"/>
                <a:gd name="T7" fmla="*/ 0 h 28"/>
                <a:gd name="T8" fmla="*/ 589 w 603"/>
                <a:gd name="T9" fmla="*/ 0 h 28"/>
                <a:gd name="T10" fmla="*/ 603 w 603"/>
                <a:gd name="T11" fmla="*/ 14 h 28"/>
                <a:gd name="T12" fmla="*/ 589 w 60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8">
                  <a:moveTo>
                    <a:pt x="589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597" y="0"/>
                    <a:pt x="603" y="6"/>
                    <a:pt x="603" y="14"/>
                  </a:cubicBezTo>
                  <a:cubicBezTo>
                    <a:pt x="603" y="22"/>
                    <a:pt x="597" y="28"/>
                    <a:pt x="58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7" name="Freeform 283">
              <a:extLst>
                <a:ext uri="{FF2B5EF4-FFF2-40B4-BE49-F238E27FC236}">
                  <a16:creationId xmlns:a16="http://schemas.microsoft.com/office/drawing/2014/main" id="{01DBDCCF-4067-4036-A3CD-93E63D5F1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600" y="5918200"/>
              <a:ext cx="31750" cy="320675"/>
            </a:xfrm>
            <a:custGeom>
              <a:avLst/>
              <a:gdLst>
                <a:gd name="T0" fmla="*/ 14 w 28"/>
                <a:gd name="T1" fmla="*/ 280 h 280"/>
                <a:gd name="T2" fmla="*/ 0 w 28"/>
                <a:gd name="T3" fmla="*/ 266 h 280"/>
                <a:gd name="T4" fmla="*/ 0 w 28"/>
                <a:gd name="T5" fmla="*/ 14 h 280"/>
                <a:gd name="T6" fmla="*/ 14 w 28"/>
                <a:gd name="T7" fmla="*/ 0 h 280"/>
                <a:gd name="T8" fmla="*/ 28 w 28"/>
                <a:gd name="T9" fmla="*/ 14 h 280"/>
                <a:gd name="T10" fmla="*/ 28 w 28"/>
                <a:gd name="T11" fmla="*/ 266 h 280"/>
                <a:gd name="T12" fmla="*/ 14 w 28"/>
                <a:gd name="T13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0">
                  <a:moveTo>
                    <a:pt x="14" y="280"/>
                  </a:moveTo>
                  <a:cubicBezTo>
                    <a:pt x="7" y="280"/>
                    <a:pt x="0" y="274"/>
                    <a:pt x="0" y="26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66"/>
                    <a:pt x="28" y="266"/>
                    <a:pt x="28" y="266"/>
                  </a:cubicBezTo>
                  <a:cubicBezTo>
                    <a:pt x="28" y="274"/>
                    <a:pt x="22" y="280"/>
                    <a:pt x="14" y="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id="{570DE6F3-C79E-40AE-9904-069C08F28DFE}"/>
              </a:ext>
            </a:extLst>
          </p:cNvPr>
          <p:cNvGrpSpPr/>
          <p:nvPr/>
        </p:nvGrpSpPr>
        <p:grpSpPr>
          <a:xfrm>
            <a:off x="10534265" y="6191034"/>
            <a:ext cx="144616" cy="292848"/>
            <a:chOff x="3395663" y="2273300"/>
            <a:chExt cx="508000" cy="1028700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209" name="Freeform 256">
              <a:extLst>
                <a:ext uri="{FF2B5EF4-FFF2-40B4-BE49-F238E27FC236}">
                  <a16:creationId xmlns:a16="http://schemas.microsoft.com/office/drawing/2014/main" id="{6F0425AC-3A5A-4C68-9967-A687553A1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493963"/>
              <a:ext cx="144463" cy="53975"/>
            </a:xfrm>
            <a:custGeom>
              <a:avLst/>
              <a:gdLst>
                <a:gd name="T0" fmla="*/ 106 w 130"/>
                <a:gd name="T1" fmla="*/ 0 h 49"/>
                <a:gd name="T2" fmla="*/ 0 w 130"/>
                <a:gd name="T3" fmla="*/ 0 h 49"/>
                <a:gd name="T4" fmla="*/ 0 w 130"/>
                <a:gd name="T5" fmla="*/ 49 h 49"/>
                <a:gd name="T6" fmla="*/ 106 w 130"/>
                <a:gd name="T7" fmla="*/ 49 h 49"/>
                <a:gd name="T8" fmla="*/ 130 w 130"/>
                <a:gd name="T9" fmla="*/ 24 h 49"/>
                <a:gd name="T10" fmla="*/ 106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19" y="49"/>
                    <a:pt x="130" y="38"/>
                    <a:pt x="130" y="24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0" name="Freeform 257">
              <a:extLst>
                <a:ext uri="{FF2B5EF4-FFF2-40B4-BE49-F238E27FC236}">
                  <a16:creationId xmlns:a16="http://schemas.microsoft.com/office/drawing/2014/main" id="{840B2F9A-02CF-4330-B346-3EDB93A1F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578100"/>
              <a:ext cx="144463" cy="55563"/>
            </a:xfrm>
            <a:custGeom>
              <a:avLst/>
              <a:gdLst>
                <a:gd name="T0" fmla="*/ 106 w 130"/>
                <a:gd name="T1" fmla="*/ 0 h 50"/>
                <a:gd name="T2" fmla="*/ 0 w 130"/>
                <a:gd name="T3" fmla="*/ 0 h 50"/>
                <a:gd name="T4" fmla="*/ 0 w 130"/>
                <a:gd name="T5" fmla="*/ 50 h 50"/>
                <a:gd name="T6" fmla="*/ 106 w 130"/>
                <a:gd name="T7" fmla="*/ 50 h 50"/>
                <a:gd name="T8" fmla="*/ 130 w 130"/>
                <a:gd name="T9" fmla="*/ 25 h 50"/>
                <a:gd name="T10" fmla="*/ 106 w 130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0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19" y="50"/>
                    <a:pt x="130" y="39"/>
                    <a:pt x="130" y="25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1" name="Freeform 258">
              <a:extLst>
                <a:ext uri="{FF2B5EF4-FFF2-40B4-BE49-F238E27FC236}">
                  <a16:creationId xmlns:a16="http://schemas.microsoft.com/office/drawing/2014/main" id="{6BFA8071-2453-43CE-8907-0658358D3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663825"/>
              <a:ext cx="144463" cy="53975"/>
            </a:xfrm>
            <a:custGeom>
              <a:avLst/>
              <a:gdLst>
                <a:gd name="T0" fmla="*/ 106 w 130"/>
                <a:gd name="T1" fmla="*/ 0 h 49"/>
                <a:gd name="T2" fmla="*/ 0 w 130"/>
                <a:gd name="T3" fmla="*/ 0 h 49"/>
                <a:gd name="T4" fmla="*/ 0 w 130"/>
                <a:gd name="T5" fmla="*/ 49 h 49"/>
                <a:gd name="T6" fmla="*/ 106 w 130"/>
                <a:gd name="T7" fmla="*/ 49 h 49"/>
                <a:gd name="T8" fmla="*/ 130 w 130"/>
                <a:gd name="T9" fmla="*/ 25 h 49"/>
                <a:gd name="T10" fmla="*/ 106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19" y="49"/>
                    <a:pt x="130" y="38"/>
                    <a:pt x="130" y="25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2" name="Freeform 259">
              <a:extLst>
                <a:ext uri="{FF2B5EF4-FFF2-40B4-BE49-F238E27FC236}">
                  <a16:creationId xmlns:a16="http://schemas.microsoft.com/office/drawing/2014/main" id="{E9F62286-A282-4B44-AFA6-37F0CA69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749550"/>
              <a:ext cx="144463" cy="53975"/>
            </a:xfrm>
            <a:custGeom>
              <a:avLst/>
              <a:gdLst>
                <a:gd name="T0" fmla="*/ 106 w 130"/>
                <a:gd name="T1" fmla="*/ 0 h 49"/>
                <a:gd name="T2" fmla="*/ 0 w 130"/>
                <a:gd name="T3" fmla="*/ 0 h 49"/>
                <a:gd name="T4" fmla="*/ 0 w 130"/>
                <a:gd name="T5" fmla="*/ 49 h 49"/>
                <a:gd name="T6" fmla="*/ 106 w 130"/>
                <a:gd name="T7" fmla="*/ 49 h 49"/>
                <a:gd name="T8" fmla="*/ 130 w 130"/>
                <a:gd name="T9" fmla="*/ 25 h 49"/>
                <a:gd name="T10" fmla="*/ 106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19" y="49"/>
                    <a:pt x="130" y="38"/>
                    <a:pt x="130" y="25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3" name="Freeform 260">
              <a:extLst>
                <a:ext uri="{FF2B5EF4-FFF2-40B4-BE49-F238E27FC236}">
                  <a16:creationId xmlns:a16="http://schemas.microsoft.com/office/drawing/2014/main" id="{291CE0CA-5770-4AFB-8D31-3149B5919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493963"/>
              <a:ext cx="144463" cy="53975"/>
            </a:xfrm>
            <a:custGeom>
              <a:avLst/>
              <a:gdLst>
                <a:gd name="T0" fmla="*/ 25 w 130"/>
                <a:gd name="T1" fmla="*/ 0 h 49"/>
                <a:gd name="T2" fmla="*/ 0 w 130"/>
                <a:gd name="T3" fmla="*/ 24 h 49"/>
                <a:gd name="T4" fmla="*/ 25 w 130"/>
                <a:gd name="T5" fmla="*/ 49 h 49"/>
                <a:gd name="T6" fmla="*/ 130 w 130"/>
                <a:gd name="T7" fmla="*/ 49 h 49"/>
                <a:gd name="T8" fmla="*/ 130 w 130"/>
                <a:gd name="T9" fmla="*/ 0 h 49"/>
                <a:gd name="T10" fmla="*/ 25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30" y="0"/>
                    <a:pt x="130" y="0"/>
                    <a:pt x="130" y="0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4" name="Freeform 261">
              <a:extLst>
                <a:ext uri="{FF2B5EF4-FFF2-40B4-BE49-F238E27FC236}">
                  <a16:creationId xmlns:a16="http://schemas.microsoft.com/office/drawing/2014/main" id="{6C76E7A9-2444-40D5-BF2A-403805F1E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578100"/>
              <a:ext cx="144463" cy="55563"/>
            </a:xfrm>
            <a:custGeom>
              <a:avLst/>
              <a:gdLst>
                <a:gd name="T0" fmla="*/ 0 w 130"/>
                <a:gd name="T1" fmla="*/ 25 h 50"/>
                <a:gd name="T2" fmla="*/ 25 w 130"/>
                <a:gd name="T3" fmla="*/ 50 h 50"/>
                <a:gd name="T4" fmla="*/ 130 w 130"/>
                <a:gd name="T5" fmla="*/ 50 h 50"/>
                <a:gd name="T6" fmla="*/ 130 w 130"/>
                <a:gd name="T7" fmla="*/ 0 h 50"/>
                <a:gd name="T8" fmla="*/ 25 w 130"/>
                <a:gd name="T9" fmla="*/ 0 h 50"/>
                <a:gd name="T10" fmla="*/ 0 w 130"/>
                <a:gd name="T1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0">
                  <a:moveTo>
                    <a:pt x="0" y="25"/>
                  </a:moveTo>
                  <a:cubicBezTo>
                    <a:pt x="0" y="39"/>
                    <a:pt x="11" y="50"/>
                    <a:pt x="25" y="50"/>
                  </a:cubicBezTo>
                  <a:cubicBezTo>
                    <a:pt x="130" y="50"/>
                    <a:pt x="130" y="50"/>
                    <a:pt x="130" y="5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5" name="Freeform 262">
              <a:extLst>
                <a:ext uri="{FF2B5EF4-FFF2-40B4-BE49-F238E27FC236}">
                  <a16:creationId xmlns:a16="http://schemas.microsoft.com/office/drawing/2014/main" id="{F9A1AE04-0FC2-48E0-904E-28F66EBF8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663825"/>
              <a:ext cx="144463" cy="53975"/>
            </a:xfrm>
            <a:custGeom>
              <a:avLst/>
              <a:gdLst>
                <a:gd name="T0" fmla="*/ 0 w 130"/>
                <a:gd name="T1" fmla="*/ 25 h 49"/>
                <a:gd name="T2" fmla="*/ 25 w 130"/>
                <a:gd name="T3" fmla="*/ 49 h 49"/>
                <a:gd name="T4" fmla="*/ 130 w 130"/>
                <a:gd name="T5" fmla="*/ 49 h 49"/>
                <a:gd name="T6" fmla="*/ 130 w 130"/>
                <a:gd name="T7" fmla="*/ 0 h 49"/>
                <a:gd name="T8" fmla="*/ 25 w 130"/>
                <a:gd name="T9" fmla="*/ 0 h 49"/>
                <a:gd name="T10" fmla="*/ 0 w 130"/>
                <a:gd name="T1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0" y="25"/>
                  </a:moveTo>
                  <a:cubicBezTo>
                    <a:pt x="0" y="38"/>
                    <a:pt x="11" y="49"/>
                    <a:pt x="25" y="49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6" name="Freeform 263">
              <a:extLst>
                <a:ext uri="{FF2B5EF4-FFF2-40B4-BE49-F238E27FC236}">
                  <a16:creationId xmlns:a16="http://schemas.microsoft.com/office/drawing/2014/main" id="{E0D1CA07-165B-4FCD-98D8-DD76B7A44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749550"/>
              <a:ext cx="144463" cy="53975"/>
            </a:xfrm>
            <a:custGeom>
              <a:avLst/>
              <a:gdLst>
                <a:gd name="T0" fmla="*/ 0 w 130"/>
                <a:gd name="T1" fmla="*/ 25 h 49"/>
                <a:gd name="T2" fmla="*/ 25 w 130"/>
                <a:gd name="T3" fmla="*/ 49 h 49"/>
                <a:gd name="T4" fmla="*/ 130 w 130"/>
                <a:gd name="T5" fmla="*/ 49 h 49"/>
                <a:gd name="T6" fmla="*/ 130 w 130"/>
                <a:gd name="T7" fmla="*/ 0 h 49"/>
                <a:gd name="T8" fmla="*/ 25 w 130"/>
                <a:gd name="T9" fmla="*/ 0 h 49"/>
                <a:gd name="T10" fmla="*/ 0 w 130"/>
                <a:gd name="T1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0" y="25"/>
                  </a:moveTo>
                  <a:cubicBezTo>
                    <a:pt x="0" y="38"/>
                    <a:pt x="11" y="49"/>
                    <a:pt x="25" y="49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7" name="Freeform 264">
              <a:extLst>
                <a:ext uri="{FF2B5EF4-FFF2-40B4-BE49-F238E27FC236}">
                  <a16:creationId xmlns:a16="http://schemas.microsoft.com/office/drawing/2014/main" id="{0CFB9D60-55A3-4FF3-9693-A3DE64EE3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2273300"/>
              <a:ext cx="508000" cy="1028700"/>
            </a:xfrm>
            <a:custGeom>
              <a:avLst/>
              <a:gdLst>
                <a:gd name="T0" fmla="*/ 230 w 459"/>
                <a:gd name="T1" fmla="*/ 929 h 929"/>
                <a:gd name="T2" fmla="*/ 8 w 459"/>
                <a:gd name="T3" fmla="*/ 833 h 929"/>
                <a:gd name="T4" fmla="*/ 8 w 459"/>
                <a:gd name="T5" fmla="*/ 815 h 929"/>
                <a:gd name="T6" fmla="*/ 173 w 459"/>
                <a:gd name="T7" fmla="*/ 722 h 929"/>
                <a:gd name="T8" fmla="*/ 173 w 459"/>
                <a:gd name="T9" fmla="*/ 699 h 929"/>
                <a:gd name="T10" fmla="*/ 0 w 459"/>
                <a:gd name="T11" fmla="*/ 494 h 929"/>
                <a:gd name="T12" fmla="*/ 0 w 459"/>
                <a:gd name="T13" fmla="*/ 208 h 929"/>
                <a:gd name="T14" fmla="*/ 209 w 459"/>
                <a:gd name="T15" fmla="*/ 0 h 929"/>
                <a:gd name="T16" fmla="*/ 251 w 459"/>
                <a:gd name="T17" fmla="*/ 0 h 929"/>
                <a:gd name="T18" fmla="*/ 459 w 459"/>
                <a:gd name="T19" fmla="*/ 208 h 929"/>
                <a:gd name="T20" fmla="*/ 459 w 459"/>
                <a:gd name="T21" fmla="*/ 494 h 929"/>
                <a:gd name="T22" fmla="*/ 286 w 459"/>
                <a:gd name="T23" fmla="*/ 699 h 929"/>
                <a:gd name="T24" fmla="*/ 286 w 459"/>
                <a:gd name="T25" fmla="*/ 722 h 929"/>
                <a:gd name="T26" fmla="*/ 451 w 459"/>
                <a:gd name="T27" fmla="*/ 815 h 929"/>
                <a:gd name="T28" fmla="*/ 451 w 459"/>
                <a:gd name="T29" fmla="*/ 833 h 929"/>
                <a:gd name="T30" fmla="*/ 230 w 459"/>
                <a:gd name="T31" fmla="*/ 929 h 929"/>
                <a:gd name="T32" fmla="*/ 209 w 459"/>
                <a:gd name="T33" fmla="*/ 28 h 929"/>
                <a:gd name="T34" fmla="*/ 28 w 459"/>
                <a:gd name="T35" fmla="*/ 208 h 929"/>
                <a:gd name="T36" fmla="*/ 28 w 459"/>
                <a:gd name="T37" fmla="*/ 494 h 929"/>
                <a:gd name="T38" fmla="*/ 189 w 459"/>
                <a:gd name="T39" fmla="*/ 673 h 929"/>
                <a:gd name="T40" fmla="*/ 201 w 459"/>
                <a:gd name="T41" fmla="*/ 687 h 929"/>
                <a:gd name="T42" fmla="*/ 201 w 459"/>
                <a:gd name="T43" fmla="*/ 735 h 929"/>
                <a:gd name="T44" fmla="*/ 188 w 459"/>
                <a:gd name="T45" fmla="*/ 749 h 929"/>
                <a:gd name="T46" fmla="*/ 36 w 459"/>
                <a:gd name="T47" fmla="*/ 815 h 929"/>
                <a:gd name="T48" fmla="*/ 36 w 459"/>
                <a:gd name="T49" fmla="*/ 833 h 929"/>
                <a:gd name="T50" fmla="*/ 230 w 459"/>
                <a:gd name="T51" fmla="*/ 901 h 929"/>
                <a:gd name="T52" fmla="*/ 423 w 459"/>
                <a:gd name="T53" fmla="*/ 833 h 929"/>
                <a:gd name="T54" fmla="*/ 423 w 459"/>
                <a:gd name="T55" fmla="*/ 815 h 929"/>
                <a:gd name="T56" fmla="*/ 271 w 459"/>
                <a:gd name="T57" fmla="*/ 749 h 929"/>
                <a:gd name="T58" fmla="*/ 258 w 459"/>
                <a:gd name="T59" fmla="*/ 735 h 929"/>
                <a:gd name="T60" fmla="*/ 258 w 459"/>
                <a:gd name="T61" fmla="*/ 687 h 929"/>
                <a:gd name="T62" fmla="*/ 271 w 459"/>
                <a:gd name="T63" fmla="*/ 673 h 929"/>
                <a:gd name="T64" fmla="*/ 431 w 459"/>
                <a:gd name="T65" fmla="*/ 494 h 929"/>
                <a:gd name="T66" fmla="*/ 431 w 459"/>
                <a:gd name="T67" fmla="*/ 208 h 929"/>
                <a:gd name="T68" fmla="*/ 251 w 459"/>
                <a:gd name="T69" fmla="*/ 28 h 929"/>
                <a:gd name="T70" fmla="*/ 209 w 459"/>
                <a:gd name="T71" fmla="*/ 28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9" h="929">
                  <a:moveTo>
                    <a:pt x="230" y="929"/>
                  </a:moveTo>
                  <a:cubicBezTo>
                    <a:pt x="122" y="929"/>
                    <a:pt x="8" y="896"/>
                    <a:pt x="8" y="833"/>
                  </a:cubicBezTo>
                  <a:cubicBezTo>
                    <a:pt x="8" y="815"/>
                    <a:pt x="8" y="815"/>
                    <a:pt x="8" y="815"/>
                  </a:cubicBezTo>
                  <a:cubicBezTo>
                    <a:pt x="8" y="763"/>
                    <a:pt x="89" y="732"/>
                    <a:pt x="173" y="722"/>
                  </a:cubicBezTo>
                  <a:cubicBezTo>
                    <a:pt x="173" y="699"/>
                    <a:pt x="173" y="699"/>
                    <a:pt x="173" y="699"/>
                  </a:cubicBezTo>
                  <a:cubicBezTo>
                    <a:pt x="74" y="682"/>
                    <a:pt x="0" y="596"/>
                    <a:pt x="0" y="494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93"/>
                    <a:pt x="94" y="0"/>
                    <a:pt x="209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366" y="0"/>
                    <a:pt x="459" y="93"/>
                    <a:pt x="459" y="208"/>
                  </a:cubicBezTo>
                  <a:cubicBezTo>
                    <a:pt x="459" y="494"/>
                    <a:pt x="459" y="494"/>
                    <a:pt x="459" y="494"/>
                  </a:cubicBezTo>
                  <a:cubicBezTo>
                    <a:pt x="459" y="596"/>
                    <a:pt x="386" y="682"/>
                    <a:pt x="286" y="699"/>
                  </a:cubicBezTo>
                  <a:cubicBezTo>
                    <a:pt x="286" y="722"/>
                    <a:pt x="286" y="722"/>
                    <a:pt x="286" y="722"/>
                  </a:cubicBezTo>
                  <a:cubicBezTo>
                    <a:pt x="370" y="732"/>
                    <a:pt x="451" y="763"/>
                    <a:pt x="451" y="815"/>
                  </a:cubicBezTo>
                  <a:cubicBezTo>
                    <a:pt x="451" y="833"/>
                    <a:pt x="451" y="833"/>
                    <a:pt x="451" y="833"/>
                  </a:cubicBezTo>
                  <a:cubicBezTo>
                    <a:pt x="451" y="896"/>
                    <a:pt x="337" y="929"/>
                    <a:pt x="230" y="929"/>
                  </a:cubicBezTo>
                  <a:close/>
                  <a:moveTo>
                    <a:pt x="209" y="28"/>
                  </a:moveTo>
                  <a:cubicBezTo>
                    <a:pt x="109" y="28"/>
                    <a:pt x="28" y="108"/>
                    <a:pt x="28" y="208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8" y="586"/>
                    <a:pt x="97" y="663"/>
                    <a:pt x="189" y="673"/>
                  </a:cubicBezTo>
                  <a:cubicBezTo>
                    <a:pt x="196" y="674"/>
                    <a:pt x="201" y="680"/>
                    <a:pt x="201" y="687"/>
                  </a:cubicBezTo>
                  <a:cubicBezTo>
                    <a:pt x="201" y="735"/>
                    <a:pt x="201" y="735"/>
                    <a:pt x="201" y="735"/>
                  </a:cubicBezTo>
                  <a:cubicBezTo>
                    <a:pt x="201" y="742"/>
                    <a:pt x="196" y="749"/>
                    <a:pt x="188" y="749"/>
                  </a:cubicBezTo>
                  <a:cubicBezTo>
                    <a:pt x="93" y="757"/>
                    <a:pt x="36" y="789"/>
                    <a:pt x="36" y="815"/>
                  </a:cubicBezTo>
                  <a:cubicBezTo>
                    <a:pt x="36" y="833"/>
                    <a:pt x="36" y="833"/>
                    <a:pt x="36" y="833"/>
                  </a:cubicBezTo>
                  <a:cubicBezTo>
                    <a:pt x="36" y="865"/>
                    <a:pt x="119" y="901"/>
                    <a:pt x="230" y="901"/>
                  </a:cubicBezTo>
                  <a:cubicBezTo>
                    <a:pt x="341" y="901"/>
                    <a:pt x="423" y="865"/>
                    <a:pt x="423" y="833"/>
                  </a:cubicBezTo>
                  <a:cubicBezTo>
                    <a:pt x="423" y="815"/>
                    <a:pt x="423" y="815"/>
                    <a:pt x="423" y="815"/>
                  </a:cubicBezTo>
                  <a:cubicBezTo>
                    <a:pt x="423" y="789"/>
                    <a:pt x="366" y="757"/>
                    <a:pt x="271" y="749"/>
                  </a:cubicBezTo>
                  <a:cubicBezTo>
                    <a:pt x="264" y="749"/>
                    <a:pt x="258" y="742"/>
                    <a:pt x="258" y="735"/>
                  </a:cubicBezTo>
                  <a:cubicBezTo>
                    <a:pt x="258" y="687"/>
                    <a:pt x="258" y="687"/>
                    <a:pt x="258" y="687"/>
                  </a:cubicBezTo>
                  <a:cubicBezTo>
                    <a:pt x="258" y="680"/>
                    <a:pt x="264" y="674"/>
                    <a:pt x="271" y="673"/>
                  </a:cubicBezTo>
                  <a:cubicBezTo>
                    <a:pt x="362" y="663"/>
                    <a:pt x="431" y="586"/>
                    <a:pt x="431" y="494"/>
                  </a:cubicBezTo>
                  <a:cubicBezTo>
                    <a:pt x="431" y="208"/>
                    <a:pt x="431" y="208"/>
                    <a:pt x="431" y="208"/>
                  </a:cubicBezTo>
                  <a:cubicBezTo>
                    <a:pt x="431" y="108"/>
                    <a:pt x="350" y="28"/>
                    <a:pt x="251" y="28"/>
                  </a:cubicBezTo>
                  <a:lnTo>
                    <a:pt x="209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218" name="그룹 217">
            <a:extLst>
              <a:ext uri="{FF2B5EF4-FFF2-40B4-BE49-F238E27FC236}">
                <a16:creationId xmlns:a16="http://schemas.microsoft.com/office/drawing/2014/main" id="{E20AFD7C-C24C-4906-AA69-D9C1506BCECE}"/>
              </a:ext>
            </a:extLst>
          </p:cNvPr>
          <p:cNvGrpSpPr/>
          <p:nvPr/>
        </p:nvGrpSpPr>
        <p:grpSpPr>
          <a:xfrm>
            <a:off x="11074426" y="6228092"/>
            <a:ext cx="283810" cy="218732"/>
            <a:chOff x="3152775" y="3860800"/>
            <a:chExt cx="996950" cy="768350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219" name="Freeform 294">
              <a:extLst>
                <a:ext uri="{FF2B5EF4-FFF2-40B4-BE49-F238E27FC236}">
                  <a16:creationId xmlns:a16="http://schemas.microsoft.com/office/drawing/2014/main" id="{E0E154F2-C86F-4360-883B-CC696550F9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2775" y="4070350"/>
              <a:ext cx="290513" cy="350838"/>
            </a:xfrm>
            <a:custGeom>
              <a:avLst/>
              <a:gdLst>
                <a:gd name="T0" fmla="*/ 248 w 262"/>
                <a:gd name="T1" fmla="*/ 317 h 317"/>
                <a:gd name="T2" fmla="*/ 14 w 262"/>
                <a:gd name="T3" fmla="*/ 317 h 317"/>
                <a:gd name="T4" fmla="*/ 0 w 262"/>
                <a:gd name="T5" fmla="*/ 303 h 317"/>
                <a:gd name="T6" fmla="*/ 0 w 262"/>
                <a:gd name="T7" fmla="*/ 14 h 317"/>
                <a:gd name="T8" fmla="*/ 14 w 262"/>
                <a:gd name="T9" fmla="*/ 0 h 317"/>
                <a:gd name="T10" fmla="*/ 248 w 262"/>
                <a:gd name="T11" fmla="*/ 0 h 317"/>
                <a:gd name="T12" fmla="*/ 262 w 262"/>
                <a:gd name="T13" fmla="*/ 14 h 317"/>
                <a:gd name="T14" fmla="*/ 262 w 262"/>
                <a:gd name="T15" fmla="*/ 303 h 317"/>
                <a:gd name="T16" fmla="*/ 248 w 262"/>
                <a:gd name="T17" fmla="*/ 317 h 317"/>
                <a:gd name="T18" fmla="*/ 28 w 262"/>
                <a:gd name="T19" fmla="*/ 289 h 317"/>
                <a:gd name="T20" fmla="*/ 234 w 262"/>
                <a:gd name="T21" fmla="*/ 289 h 317"/>
                <a:gd name="T22" fmla="*/ 234 w 262"/>
                <a:gd name="T23" fmla="*/ 28 h 317"/>
                <a:gd name="T24" fmla="*/ 28 w 262"/>
                <a:gd name="T25" fmla="*/ 28 h 317"/>
                <a:gd name="T26" fmla="*/ 28 w 262"/>
                <a:gd name="T27" fmla="*/ 28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2" h="317">
                  <a:moveTo>
                    <a:pt x="248" y="317"/>
                  </a:moveTo>
                  <a:cubicBezTo>
                    <a:pt x="14" y="317"/>
                    <a:pt x="14" y="317"/>
                    <a:pt x="14" y="317"/>
                  </a:cubicBezTo>
                  <a:cubicBezTo>
                    <a:pt x="6" y="317"/>
                    <a:pt x="0" y="310"/>
                    <a:pt x="0" y="30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56" y="0"/>
                    <a:pt x="262" y="7"/>
                    <a:pt x="262" y="14"/>
                  </a:cubicBezTo>
                  <a:cubicBezTo>
                    <a:pt x="262" y="303"/>
                    <a:pt x="262" y="303"/>
                    <a:pt x="262" y="303"/>
                  </a:cubicBezTo>
                  <a:cubicBezTo>
                    <a:pt x="262" y="310"/>
                    <a:pt x="256" y="317"/>
                    <a:pt x="248" y="317"/>
                  </a:cubicBezTo>
                  <a:close/>
                  <a:moveTo>
                    <a:pt x="28" y="289"/>
                  </a:moveTo>
                  <a:cubicBezTo>
                    <a:pt x="234" y="289"/>
                    <a:pt x="234" y="289"/>
                    <a:pt x="234" y="289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0" name="Freeform 295">
              <a:extLst>
                <a:ext uri="{FF2B5EF4-FFF2-40B4-BE49-F238E27FC236}">
                  <a16:creationId xmlns:a16="http://schemas.microsoft.com/office/drawing/2014/main" id="{9FC8D26D-2183-46C5-A1F9-EF6720B1B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1538" y="3860800"/>
              <a:ext cx="304800" cy="768350"/>
            </a:xfrm>
            <a:custGeom>
              <a:avLst/>
              <a:gdLst>
                <a:gd name="T0" fmla="*/ 261 w 275"/>
                <a:gd name="T1" fmla="*/ 694 h 694"/>
                <a:gd name="T2" fmla="*/ 252 w 275"/>
                <a:gd name="T3" fmla="*/ 691 h 694"/>
                <a:gd name="T4" fmla="*/ 6 w 275"/>
                <a:gd name="T5" fmla="*/ 502 h 694"/>
                <a:gd name="T6" fmla="*/ 0 w 275"/>
                <a:gd name="T7" fmla="*/ 491 h 694"/>
                <a:gd name="T8" fmla="*/ 0 w 275"/>
                <a:gd name="T9" fmla="*/ 202 h 694"/>
                <a:gd name="T10" fmla="*/ 6 w 275"/>
                <a:gd name="T11" fmla="*/ 191 h 694"/>
                <a:gd name="T12" fmla="*/ 252 w 275"/>
                <a:gd name="T13" fmla="*/ 4 h 694"/>
                <a:gd name="T14" fmla="*/ 267 w 275"/>
                <a:gd name="T15" fmla="*/ 2 h 694"/>
                <a:gd name="T16" fmla="*/ 275 w 275"/>
                <a:gd name="T17" fmla="*/ 15 h 694"/>
                <a:gd name="T18" fmla="*/ 275 w 275"/>
                <a:gd name="T19" fmla="*/ 680 h 694"/>
                <a:gd name="T20" fmla="*/ 267 w 275"/>
                <a:gd name="T21" fmla="*/ 692 h 694"/>
                <a:gd name="T22" fmla="*/ 261 w 275"/>
                <a:gd name="T23" fmla="*/ 694 h 694"/>
                <a:gd name="T24" fmla="*/ 28 w 275"/>
                <a:gd name="T25" fmla="*/ 484 h 694"/>
                <a:gd name="T26" fmla="*/ 247 w 275"/>
                <a:gd name="T27" fmla="*/ 651 h 694"/>
                <a:gd name="T28" fmla="*/ 247 w 275"/>
                <a:gd name="T29" fmla="*/ 43 h 694"/>
                <a:gd name="T30" fmla="*/ 28 w 275"/>
                <a:gd name="T31" fmla="*/ 209 h 694"/>
                <a:gd name="T32" fmla="*/ 28 w 275"/>
                <a:gd name="T33" fmla="*/ 48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5" h="694">
                  <a:moveTo>
                    <a:pt x="261" y="694"/>
                  </a:moveTo>
                  <a:cubicBezTo>
                    <a:pt x="258" y="694"/>
                    <a:pt x="255" y="693"/>
                    <a:pt x="252" y="691"/>
                  </a:cubicBezTo>
                  <a:cubicBezTo>
                    <a:pt x="6" y="502"/>
                    <a:pt x="6" y="502"/>
                    <a:pt x="6" y="502"/>
                  </a:cubicBezTo>
                  <a:cubicBezTo>
                    <a:pt x="2" y="499"/>
                    <a:pt x="0" y="495"/>
                    <a:pt x="0" y="491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198"/>
                    <a:pt x="2" y="194"/>
                    <a:pt x="6" y="191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6" y="0"/>
                    <a:pt x="262" y="0"/>
                    <a:pt x="267" y="2"/>
                  </a:cubicBezTo>
                  <a:cubicBezTo>
                    <a:pt x="272" y="5"/>
                    <a:pt x="275" y="9"/>
                    <a:pt x="275" y="15"/>
                  </a:cubicBezTo>
                  <a:cubicBezTo>
                    <a:pt x="275" y="680"/>
                    <a:pt x="275" y="680"/>
                    <a:pt x="275" y="680"/>
                  </a:cubicBezTo>
                  <a:cubicBezTo>
                    <a:pt x="275" y="685"/>
                    <a:pt x="272" y="690"/>
                    <a:pt x="267" y="692"/>
                  </a:cubicBezTo>
                  <a:cubicBezTo>
                    <a:pt x="265" y="693"/>
                    <a:pt x="263" y="694"/>
                    <a:pt x="261" y="694"/>
                  </a:cubicBezTo>
                  <a:close/>
                  <a:moveTo>
                    <a:pt x="28" y="484"/>
                  </a:moveTo>
                  <a:cubicBezTo>
                    <a:pt x="247" y="651"/>
                    <a:pt x="247" y="651"/>
                    <a:pt x="247" y="651"/>
                  </a:cubicBezTo>
                  <a:cubicBezTo>
                    <a:pt x="247" y="43"/>
                    <a:pt x="247" y="43"/>
                    <a:pt x="247" y="43"/>
                  </a:cubicBezTo>
                  <a:cubicBezTo>
                    <a:pt x="28" y="209"/>
                    <a:pt x="28" y="209"/>
                    <a:pt x="28" y="209"/>
                  </a:cubicBezTo>
                  <a:lnTo>
                    <a:pt x="28" y="4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1" name="Freeform 296">
              <a:extLst>
                <a:ext uri="{FF2B5EF4-FFF2-40B4-BE49-F238E27FC236}">
                  <a16:creationId xmlns:a16="http://schemas.microsoft.com/office/drawing/2014/main" id="{CE2F12F3-BFF0-4D23-8A8C-5ACD4C614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775" y="4102100"/>
              <a:ext cx="65088" cy="282575"/>
            </a:xfrm>
            <a:custGeom>
              <a:avLst/>
              <a:gdLst>
                <a:gd name="T0" fmla="*/ 16 w 60"/>
                <a:gd name="T1" fmla="*/ 255 h 255"/>
                <a:gd name="T2" fmla="*/ 8 w 60"/>
                <a:gd name="T3" fmla="*/ 252 h 255"/>
                <a:gd name="T4" fmla="*/ 4 w 60"/>
                <a:gd name="T5" fmla="*/ 233 h 255"/>
                <a:gd name="T6" fmla="*/ 32 w 60"/>
                <a:gd name="T7" fmla="*/ 129 h 255"/>
                <a:gd name="T8" fmla="*/ 4 w 60"/>
                <a:gd name="T9" fmla="*/ 24 h 255"/>
                <a:gd name="T10" fmla="*/ 8 w 60"/>
                <a:gd name="T11" fmla="*/ 5 h 255"/>
                <a:gd name="T12" fmla="*/ 28 w 60"/>
                <a:gd name="T13" fmla="*/ 9 h 255"/>
                <a:gd name="T14" fmla="*/ 60 w 60"/>
                <a:gd name="T15" fmla="*/ 129 h 255"/>
                <a:gd name="T16" fmla="*/ 28 w 60"/>
                <a:gd name="T17" fmla="*/ 248 h 255"/>
                <a:gd name="T18" fmla="*/ 16 w 60"/>
                <a:gd name="T1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55">
                  <a:moveTo>
                    <a:pt x="16" y="255"/>
                  </a:moveTo>
                  <a:cubicBezTo>
                    <a:pt x="13" y="255"/>
                    <a:pt x="11" y="254"/>
                    <a:pt x="8" y="252"/>
                  </a:cubicBezTo>
                  <a:cubicBezTo>
                    <a:pt x="2" y="248"/>
                    <a:pt x="0" y="239"/>
                    <a:pt x="4" y="233"/>
                  </a:cubicBezTo>
                  <a:cubicBezTo>
                    <a:pt x="22" y="206"/>
                    <a:pt x="32" y="168"/>
                    <a:pt x="32" y="129"/>
                  </a:cubicBezTo>
                  <a:cubicBezTo>
                    <a:pt x="32" y="89"/>
                    <a:pt x="22" y="51"/>
                    <a:pt x="4" y="24"/>
                  </a:cubicBezTo>
                  <a:cubicBezTo>
                    <a:pt x="0" y="18"/>
                    <a:pt x="2" y="9"/>
                    <a:pt x="8" y="5"/>
                  </a:cubicBezTo>
                  <a:cubicBezTo>
                    <a:pt x="15" y="0"/>
                    <a:pt x="23" y="2"/>
                    <a:pt x="28" y="9"/>
                  </a:cubicBezTo>
                  <a:cubicBezTo>
                    <a:pt x="49" y="40"/>
                    <a:pt x="60" y="83"/>
                    <a:pt x="60" y="129"/>
                  </a:cubicBezTo>
                  <a:cubicBezTo>
                    <a:pt x="60" y="174"/>
                    <a:pt x="49" y="217"/>
                    <a:pt x="28" y="248"/>
                  </a:cubicBezTo>
                  <a:cubicBezTo>
                    <a:pt x="25" y="253"/>
                    <a:pt x="21" y="255"/>
                    <a:pt x="16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2" name="Freeform 297">
              <a:extLst>
                <a:ext uri="{FF2B5EF4-FFF2-40B4-BE49-F238E27FC236}">
                  <a16:creationId xmlns:a16="http://schemas.microsoft.com/office/drawing/2014/main" id="{9EE250E6-B1F0-4244-97B9-214BEB8D6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5" y="4000500"/>
              <a:ext cx="96838" cy="485775"/>
            </a:xfrm>
            <a:custGeom>
              <a:avLst/>
              <a:gdLst>
                <a:gd name="T0" fmla="*/ 16 w 87"/>
                <a:gd name="T1" fmla="*/ 439 h 439"/>
                <a:gd name="T2" fmla="*/ 8 w 87"/>
                <a:gd name="T3" fmla="*/ 437 h 439"/>
                <a:gd name="T4" fmla="*/ 4 w 87"/>
                <a:gd name="T5" fmla="*/ 418 h 439"/>
                <a:gd name="T6" fmla="*/ 59 w 87"/>
                <a:gd name="T7" fmla="*/ 221 h 439"/>
                <a:gd name="T8" fmla="*/ 4 w 87"/>
                <a:gd name="T9" fmla="*/ 24 h 439"/>
                <a:gd name="T10" fmla="*/ 8 w 87"/>
                <a:gd name="T11" fmla="*/ 4 h 439"/>
                <a:gd name="T12" fmla="*/ 27 w 87"/>
                <a:gd name="T13" fmla="*/ 8 h 439"/>
                <a:gd name="T14" fmla="*/ 87 w 87"/>
                <a:gd name="T15" fmla="*/ 221 h 439"/>
                <a:gd name="T16" fmla="*/ 27 w 87"/>
                <a:gd name="T17" fmla="*/ 433 h 439"/>
                <a:gd name="T18" fmla="*/ 16 w 87"/>
                <a:gd name="T1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439">
                  <a:moveTo>
                    <a:pt x="16" y="439"/>
                  </a:moveTo>
                  <a:cubicBezTo>
                    <a:pt x="13" y="439"/>
                    <a:pt x="10" y="438"/>
                    <a:pt x="8" y="437"/>
                  </a:cubicBezTo>
                  <a:cubicBezTo>
                    <a:pt x="1" y="433"/>
                    <a:pt x="0" y="424"/>
                    <a:pt x="4" y="418"/>
                  </a:cubicBezTo>
                  <a:cubicBezTo>
                    <a:pt x="39" y="364"/>
                    <a:pt x="59" y="294"/>
                    <a:pt x="59" y="221"/>
                  </a:cubicBezTo>
                  <a:cubicBezTo>
                    <a:pt x="59" y="147"/>
                    <a:pt x="39" y="77"/>
                    <a:pt x="4" y="24"/>
                  </a:cubicBezTo>
                  <a:cubicBezTo>
                    <a:pt x="0" y="17"/>
                    <a:pt x="1" y="8"/>
                    <a:pt x="8" y="4"/>
                  </a:cubicBezTo>
                  <a:cubicBezTo>
                    <a:pt x="14" y="0"/>
                    <a:pt x="23" y="2"/>
                    <a:pt x="27" y="8"/>
                  </a:cubicBezTo>
                  <a:cubicBezTo>
                    <a:pt x="65" y="66"/>
                    <a:pt x="87" y="142"/>
                    <a:pt x="87" y="221"/>
                  </a:cubicBezTo>
                  <a:cubicBezTo>
                    <a:pt x="87" y="299"/>
                    <a:pt x="65" y="375"/>
                    <a:pt x="27" y="433"/>
                  </a:cubicBezTo>
                  <a:cubicBezTo>
                    <a:pt x="25" y="437"/>
                    <a:pt x="20" y="439"/>
                    <a:pt x="16" y="4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3" name="Freeform 298">
              <a:extLst>
                <a:ext uri="{FF2B5EF4-FFF2-40B4-BE49-F238E27FC236}">
                  <a16:creationId xmlns:a16="http://schemas.microsoft.com/office/drawing/2014/main" id="{CA040F0B-1701-48C0-BC07-38F9000A1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5" y="3881438"/>
              <a:ext cx="139700" cy="725488"/>
            </a:xfrm>
            <a:custGeom>
              <a:avLst/>
              <a:gdLst>
                <a:gd name="T0" fmla="*/ 16 w 126"/>
                <a:gd name="T1" fmla="*/ 655 h 655"/>
                <a:gd name="T2" fmla="*/ 8 w 126"/>
                <a:gd name="T3" fmla="*/ 653 h 655"/>
                <a:gd name="T4" fmla="*/ 4 w 126"/>
                <a:gd name="T5" fmla="*/ 633 h 655"/>
                <a:gd name="T6" fmla="*/ 98 w 126"/>
                <a:gd name="T7" fmla="*/ 329 h 655"/>
                <a:gd name="T8" fmla="*/ 4 w 126"/>
                <a:gd name="T9" fmla="*/ 24 h 655"/>
                <a:gd name="T10" fmla="*/ 8 w 126"/>
                <a:gd name="T11" fmla="*/ 4 h 655"/>
                <a:gd name="T12" fmla="*/ 27 w 126"/>
                <a:gd name="T13" fmla="*/ 7 h 655"/>
                <a:gd name="T14" fmla="*/ 126 w 126"/>
                <a:gd name="T15" fmla="*/ 329 h 655"/>
                <a:gd name="T16" fmla="*/ 27 w 126"/>
                <a:gd name="T17" fmla="*/ 650 h 655"/>
                <a:gd name="T18" fmla="*/ 16 w 126"/>
                <a:gd name="T19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655">
                  <a:moveTo>
                    <a:pt x="16" y="655"/>
                  </a:moveTo>
                  <a:cubicBezTo>
                    <a:pt x="13" y="655"/>
                    <a:pt x="10" y="655"/>
                    <a:pt x="8" y="653"/>
                  </a:cubicBezTo>
                  <a:cubicBezTo>
                    <a:pt x="1" y="648"/>
                    <a:pt x="0" y="640"/>
                    <a:pt x="4" y="633"/>
                  </a:cubicBezTo>
                  <a:cubicBezTo>
                    <a:pt x="64" y="550"/>
                    <a:pt x="98" y="442"/>
                    <a:pt x="98" y="329"/>
                  </a:cubicBezTo>
                  <a:cubicBezTo>
                    <a:pt x="98" y="215"/>
                    <a:pt x="64" y="107"/>
                    <a:pt x="4" y="24"/>
                  </a:cubicBezTo>
                  <a:cubicBezTo>
                    <a:pt x="0" y="17"/>
                    <a:pt x="1" y="9"/>
                    <a:pt x="8" y="4"/>
                  </a:cubicBezTo>
                  <a:cubicBezTo>
                    <a:pt x="14" y="0"/>
                    <a:pt x="23" y="1"/>
                    <a:pt x="27" y="7"/>
                  </a:cubicBezTo>
                  <a:cubicBezTo>
                    <a:pt x="91" y="95"/>
                    <a:pt x="126" y="209"/>
                    <a:pt x="126" y="329"/>
                  </a:cubicBezTo>
                  <a:cubicBezTo>
                    <a:pt x="126" y="448"/>
                    <a:pt x="91" y="562"/>
                    <a:pt x="27" y="650"/>
                  </a:cubicBezTo>
                  <a:cubicBezTo>
                    <a:pt x="24" y="653"/>
                    <a:pt x="20" y="655"/>
                    <a:pt x="16" y="6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224" name="그룹 223">
            <a:extLst>
              <a:ext uri="{FF2B5EF4-FFF2-40B4-BE49-F238E27FC236}">
                <a16:creationId xmlns:a16="http://schemas.microsoft.com/office/drawing/2014/main" id="{E416800E-18F2-4071-B165-4B760F251FC2}"/>
              </a:ext>
            </a:extLst>
          </p:cNvPr>
          <p:cNvGrpSpPr/>
          <p:nvPr/>
        </p:nvGrpSpPr>
        <p:grpSpPr>
          <a:xfrm>
            <a:off x="11775730" y="6190355"/>
            <a:ext cx="304600" cy="294206"/>
            <a:chOff x="4603750" y="3714750"/>
            <a:chExt cx="1069975" cy="1033463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225" name="Freeform 247">
              <a:extLst>
                <a:ext uri="{FF2B5EF4-FFF2-40B4-BE49-F238E27FC236}">
                  <a16:creationId xmlns:a16="http://schemas.microsoft.com/office/drawing/2014/main" id="{4E0553E4-4D21-4665-B493-561DEC259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3714750"/>
              <a:ext cx="912813" cy="446088"/>
            </a:xfrm>
            <a:custGeom>
              <a:avLst/>
              <a:gdLst>
                <a:gd name="T0" fmla="*/ 811 w 825"/>
                <a:gd name="T1" fmla="*/ 402 h 403"/>
                <a:gd name="T2" fmla="*/ 797 w 825"/>
                <a:gd name="T3" fmla="*/ 389 h 403"/>
                <a:gd name="T4" fmla="*/ 413 w 825"/>
                <a:gd name="T5" fmla="*/ 28 h 403"/>
                <a:gd name="T6" fmla="*/ 28 w 825"/>
                <a:gd name="T7" fmla="*/ 389 h 403"/>
                <a:gd name="T8" fmla="*/ 13 w 825"/>
                <a:gd name="T9" fmla="*/ 402 h 403"/>
                <a:gd name="T10" fmla="*/ 0 w 825"/>
                <a:gd name="T11" fmla="*/ 387 h 403"/>
                <a:gd name="T12" fmla="*/ 413 w 825"/>
                <a:gd name="T13" fmla="*/ 0 h 403"/>
                <a:gd name="T14" fmla="*/ 825 w 825"/>
                <a:gd name="T15" fmla="*/ 388 h 403"/>
                <a:gd name="T16" fmla="*/ 812 w 825"/>
                <a:gd name="T17" fmla="*/ 402 h 403"/>
                <a:gd name="T18" fmla="*/ 811 w 825"/>
                <a:gd name="T19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5" h="403">
                  <a:moveTo>
                    <a:pt x="811" y="402"/>
                  </a:moveTo>
                  <a:cubicBezTo>
                    <a:pt x="804" y="402"/>
                    <a:pt x="797" y="397"/>
                    <a:pt x="797" y="389"/>
                  </a:cubicBezTo>
                  <a:cubicBezTo>
                    <a:pt x="784" y="187"/>
                    <a:pt x="616" y="28"/>
                    <a:pt x="413" y="28"/>
                  </a:cubicBezTo>
                  <a:cubicBezTo>
                    <a:pt x="209" y="28"/>
                    <a:pt x="41" y="187"/>
                    <a:pt x="28" y="389"/>
                  </a:cubicBezTo>
                  <a:cubicBezTo>
                    <a:pt x="28" y="397"/>
                    <a:pt x="21" y="403"/>
                    <a:pt x="13" y="402"/>
                  </a:cubicBezTo>
                  <a:cubicBezTo>
                    <a:pt x="6" y="402"/>
                    <a:pt x="0" y="395"/>
                    <a:pt x="0" y="387"/>
                  </a:cubicBezTo>
                  <a:cubicBezTo>
                    <a:pt x="14" y="170"/>
                    <a:pt x="195" y="0"/>
                    <a:pt x="413" y="0"/>
                  </a:cubicBezTo>
                  <a:cubicBezTo>
                    <a:pt x="630" y="0"/>
                    <a:pt x="811" y="170"/>
                    <a:pt x="825" y="388"/>
                  </a:cubicBezTo>
                  <a:cubicBezTo>
                    <a:pt x="825" y="395"/>
                    <a:pt x="819" y="402"/>
                    <a:pt x="812" y="402"/>
                  </a:cubicBezTo>
                  <a:cubicBezTo>
                    <a:pt x="811" y="402"/>
                    <a:pt x="811" y="402"/>
                    <a:pt x="811" y="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6" name="Freeform 248">
              <a:extLst>
                <a:ext uri="{FF2B5EF4-FFF2-40B4-BE49-F238E27FC236}">
                  <a16:creationId xmlns:a16="http://schemas.microsoft.com/office/drawing/2014/main" id="{0E6AD85C-7282-427B-BCF9-7F395D1E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3811588"/>
              <a:ext cx="709613" cy="311150"/>
            </a:xfrm>
            <a:custGeom>
              <a:avLst/>
              <a:gdLst>
                <a:gd name="T0" fmla="*/ 15 w 641"/>
                <a:gd name="T1" fmla="*/ 281 h 281"/>
                <a:gd name="T2" fmla="*/ 12 w 641"/>
                <a:gd name="T3" fmla="*/ 280 h 281"/>
                <a:gd name="T4" fmla="*/ 1 w 641"/>
                <a:gd name="T5" fmla="*/ 264 h 281"/>
                <a:gd name="T6" fmla="*/ 321 w 641"/>
                <a:gd name="T7" fmla="*/ 0 h 281"/>
                <a:gd name="T8" fmla="*/ 639 w 641"/>
                <a:gd name="T9" fmla="*/ 260 h 281"/>
                <a:gd name="T10" fmla="*/ 628 w 641"/>
                <a:gd name="T11" fmla="*/ 276 h 281"/>
                <a:gd name="T12" fmla="*/ 612 w 641"/>
                <a:gd name="T13" fmla="*/ 265 h 281"/>
                <a:gd name="T14" fmla="*/ 321 w 641"/>
                <a:gd name="T15" fmla="*/ 28 h 281"/>
                <a:gd name="T16" fmla="*/ 29 w 641"/>
                <a:gd name="T17" fmla="*/ 269 h 281"/>
                <a:gd name="T18" fmla="*/ 15 w 641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1" h="281">
                  <a:moveTo>
                    <a:pt x="15" y="281"/>
                  </a:moveTo>
                  <a:cubicBezTo>
                    <a:pt x="14" y="281"/>
                    <a:pt x="13" y="281"/>
                    <a:pt x="12" y="280"/>
                  </a:cubicBezTo>
                  <a:cubicBezTo>
                    <a:pt x="5" y="279"/>
                    <a:pt x="0" y="272"/>
                    <a:pt x="1" y="264"/>
                  </a:cubicBezTo>
                  <a:cubicBezTo>
                    <a:pt x="30" y="111"/>
                    <a:pt x="165" y="0"/>
                    <a:pt x="321" y="0"/>
                  </a:cubicBezTo>
                  <a:cubicBezTo>
                    <a:pt x="474" y="0"/>
                    <a:pt x="608" y="109"/>
                    <a:pt x="639" y="260"/>
                  </a:cubicBezTo>
                  <a:cubicBezTo>
                    <a:pt x="641" y="267"/>
                    <a:pt x="636" y="275"/>
                    <a:pt x="628" y="276"/>
                  </a:cubicBezTo>
                  <a:cubicBezTo>
                    <a:pt x="621" y="278"/>
                    <a:pt x="613" y="273"/>
                    <a:pt x="612" y="265"/>
                  </a:cubicBezTo>
                  <a:cubicBezTo>
                    <a:pt x="583" y="128"/>
                    <a:pt x="461" y="28"/>
                    <a:pt x="321" y="28"/>
                  </a:cubicBezTo>
                  <a:cubicBezTo>
                    <a:pt x="178" y="28"/>
                    <a:pt x="55" y="129"/>
                    <a:pt x="29" y="269"/>
                  </a:cubicBezTo>
                  <a:cubicBezTo>
                    <a:pt x="27" y="276"/>
                    <a:pt x="21" y="281"/>
                    <a:pt x="15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7" name="Freeform 299">
              <a:extLst>
                <a:ext uri="{FF2B5EF4-FFF2-40B4-BE49-F238E27FC236}">
                  <a16:creationId xmlns:a16="http://schemas.microsoft.com/office/drawing/2014/main" id="{6C4A74F4-DD7C-486E-ABCC-331BD4BE1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750" y="4149725"/>
              <a:ext cx="203200" cy="530225"/>
            </a:xfrm>
            <a:custGeom>
              <a:avLst/>
              <a:gdLst>
                <a:gd name="T0" fmla="*/ 167 w 183"/>
                <a:gd name="T1" fmla="*/ 480 h 480"/>
                <a:gd name="T2" fmla="*/ 161 w 183"/>
                <a:gd name="T3" fmla="*/ 479 h 480"/>
                <a:gd name="T4" fmla="*/ 0 w 183"/>
                <a:gd name="T5" fmla="*/ 241 h 480"/>
                <a:gd name="T6" fmla="*/ 161 w 183"/>
                <a:gd name="T7" fmla="*/ 3 h 480"/>
                <a:gd name="T8" fmla="*/ 179 w 183"/>
                <a:gd name="T9" fmla="*/ 11 h 480"/>
                <a:gd name="T10" fmla="*/ 171 w 183"/>
                <a:gd name="T11" fmla="*/ 29 h 480"/>
                <a:gd name="T12" fmla="*/ 28 w 183"/>
                <a:gd name="T13" fmla="*/ 241 h 480"/>
                <a:gd name="T14" fmla="*/ 172 w 183"/>
                <a:gd name="T15" fmla="*/ 453 h 480"/>
                <a:gd name="T16" fmla="*/ 180 w 183"/>
                <a:gd name="T17" fmla="*/ 472 h 480"/>
                <a:gd name="T18" fmla="*/ 167 w 183"/>
                <a:gd name="T1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480">
                  <a:moveTo>
                    <a:pt x="167" y="480"/>
                  </a:moveTo>
                  <a:cubicBezTo>
                    <a:pt x="165" y="480"/>
                    <a:pt x="163" y="480"/>
                    <a:pt x="161" y="479"/>
                  </a:cubicBezTo>
                  <a:cubicBezTo>
                    <a:pt x="64" y="440"/>
                    <a:pt x="0" y="347"/>
                    <a:pt x="0" y="241"/>
                  </a:cubicBezTo>
                  <a:cubicBezTo>
                    <a:pt x="0" y="136"/>
                    <a:pt x="63" y="43"/>
                    <a:pt x="161" y="3"/>
                  </a:cubicBezTo>
                  <a:cubicBezTo>
                    <a:pt x="168" y="0"/>
                    <a:pt x="176" y="4"/>
                    <a:pt x="179" y="11"/>
                  </a:cubicBezTo>
                  <a:cubicBezTo>
                    <a:pt x="182" y="18"/>
                    <a:pt x="179" y="26"/>
                    <a:pt x="171" y="29"/>
                  </a:cubicBezTo>
                  <a:cubicBezTo>
                    <a:pt x="85" y="64"/>
                    <a:pt x="28" y="148"/>
                    <a:pt x="28" y="241"/>
                  </a:cubicBezTo>
                  <a:cubicBezTo>
                    <a:pt x="28" y="335"/>
                    <a:pt x="85" y="418"/>
                    <a:pt x="172" y="453"/>
                  </a:cubicBezTo>
                  <a:cubicBezTo>
                    <a:pt x="179" y="456"/>
                    <a:pt x="183" y="464"/>
                    <a:pt x="180" y="472"/>
                  </a:cubicBezTo>
                  <a:cubicBezTo>
                    <a:pt x="177" y="477"/>
                    <a:pt x="172" y="480"/>
                    <a:pt x="167" y="4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8" name="Freeform 300">
              <a:extLst>
                <a:ext uri="{FF2B5EF4-FFF2-40B4-BE49-F238E27FC236}">
                  <a16:creationId xmlns:a16="http://schemas.microsoft.com/office/drawing/2014/main" id="{B1555363-BBF3-4854-B48A-B0E92D4BA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5" y="4151313"/>
              <a:ext cx="196850" cy="525463"/>
            </a:xfrm>
            <a:custGeom>
              <a:avLst/>
              <a:gdLst>
                <a:gd name="T0" fmla="*/ 19 w 178"/>
                <a:gd name="T1" fmla="*/ 475 h 475"/>
                <a:gd name="T2" fmla="*/ 6 w 178"/>
                <a:gd name="T3" fmla="*/ 467 h 475"/>
                <a:gd name="T4" fmla="*/ 13 w 178"/>
                <a:gd name="T5" fmla="*/ 448 h 475"/>
                <a:gd name="T6" fmla="*/ 150 w 178"/>
                <a:gd name="T7" fmla="*/ 239 h 475"/>
                <a:gd name="T8" fmla="*/ 10 w 178"/>
                <a:gd name="T9" fmla="*/ 29 h 475"/>
                <a:gd name="T10" fmla="*/ 3 w 178"/>
                <a:gd name="T11" fmla="*/ 10 h 475"/>
                <a:gd name="T12" fmla="*/ 21 w 178"/>
                <a:gd name="T13" fmla="*/ 3 h 475"/>
                <a:gd name="T14" fmla="*/ 178 w 178"/>
                <a:gd name="T15" fmla="*/ 239 h 475"/>
                <a:gd name="T16" fmla="*/ 25 w 178"/>
                <a:gd name="T17" fmla="*/ 474 h 475"/>
                <a:gd name="T18" fmla="*/ 19 w 178"/>
                <a:gd name="T19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475">
                  <a:moveTo>
                    <a:pt x="19" y="475"/>
                  </a:moveTo>
                  <a:cubicBezTo>
                    <a:pt x="14" y="475"/>
                    <a:pt x="9" y="472"/>
                    <a:pt x="6" y="467"/>
                  </a:cubicBezTo>
                  <a:cubicBezTo>
                    <a:pt x="3" y="460"/>
                    <a:pt x="6" y="451"/>
                    <a:pt x="13" y="448"/>
                  </a:cubicBezTo>
                  <a:cubicBezTo>
                    <a:pt x="96" y="412"/>
                    <a:pt x="150" y="330"/>
                    <a:pt x="150" y="239"/>
                  </a:cubicBezTo>
                  <a:cubicBezTo>
                    <a:pt x="150" y="147"/>
                    <a:pt x="95" y="65"/>
                    <a:pt x="10" y="29"/>
                  </a:cubicBezTo>
                  <a:cubicBezTo>
                    <a:pt x="3" y="26"/>
                    <a:pt x="0" y="17"/>
                    <a:pt x="3" y="10"/>
                  </a:cubicBezTo>
                  <a:cubicBezTo>
                    <a:pt x="6" y="3"/>
                    <a:pt x="14" y="0"/>
                    <a:pt x="21" y="3"/>
                  </a:cubicBezTo>
                  <a:cubicBezTo>
                    <a:pt x="116" y="43"/>
                    <a:pt x="178" y="136"/>
                    <a:pt x="178" y="239"/>
                  </a:cubicBezTo>
                  <a:cubicBezTo>
                    <a:pt x="178" y="341"/>
                    <a:pt x="118" y="433"/>
                    <a:pt x="25" y="474"/>
                  </a:cubicBezTo>
                  <a:cubicBezTo>
                    <a:pt x="23" y="475"/>
                    <a:pt x="21" y="475"/>
                    <a:pt x="19" y="4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9" name="Freeform 301">
              <a:extLst>
                <a:ext uri="{FF2B5EF4-FFF2-40B4-BE49-F238E27FC236}">
                  <a16:creationId xmlns:a16="http://schemas.microsoft.com/office/drawing/2014/main" id="{CFF516B2-20C7-4291-AE91-45C13F143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4950" y="4084638"/>
              <a:ext cx="149225" cy="663575"/>
            </a:xfrm>
            <a:custGeom>
              <a:avLst/>
              <a:gdLst>
                <a:gd name="T0" fmla="*/ 67 w 134"/>
                <a:gd name="T1" fmla="*/ 599 h 599"/>
                <a:gd name="T2" fmla="*/ 0 w 134"/>
                <a:gd name="T3" fmla="*/ 534 h 599"/>
                <a:gd name="T4" fmla="*/ 0 w 134"/>
                <a:gd name="T5" fmla="*/ 64 h 599"/>
                <a:gd name="T6" fmla="*/ 67 w 134"/>
                <a:gd name="T7" fmla="*/ 0 h 599"/>
                <a:gd name="T8" fmla="*/ 134 w 134"/>
                <a:gd name="T9" fmla="*/ 64 h 599"/>
                <a:gd name="T10" fmla="*/ 134 w 134"/>
                <a:gd name="T11" fmla="*/ 534 h 599"/>
                <a:gd name="T12" fmla="*/ 67 w 134"/>
                <a:gd name="T13" fmla="*/ 599 h 599"/>
                <a:gd name="T14" fmla="*/ 67 w 134"/>
                <a:gd name="T15" fmla="*/ 28 h 599"/>
                <a:gd name="T16" fmla="*/ 28 w 134"/>
                <a:gd name="T17" fmla="*/ 64 h 599"/>
                <a:gd name="T18" fmla="*/ 28 w 134"/>
                <a:gd name="T19" fmla="*/ 534 h 599"/>
                <a:gd name="T20" fmla="*/ 67 w 134"/>
                <a:gd name="T21" fmla="*/ 571 h 599"/>
                <a:gd name="T22" fmla="*/ 106 w 134"/>
                <a:gd name="T23" fmla="*/ 534 h 599"/>
                <a:gd name="T24" fmla="*/ 106 w 134"/>
                <a:gd name="T25" fmla="*/ 64 h 599"/>
                <a:gd name="T26" fmla="*/ 67 w 134"/>
                <a:gd name="T27" fmla="*/ 2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599">
                  <a:moveTo>
                    <a:pt x="67" y="599"/>
                  </a:moveTo>
                  <a:cubicBezTo>
                    <a:pt x="30" y="599"/>
                    <a:pt x="0" y="570"/>
                    <a:pt x="0" y="53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30" y="0"/>
                    <a:pt x="67" y="0"/>
                  </a:cubicBezTo>
                  <a:cubicBezTo>
                    <a:pt x="104" y="0"/>
                    <a:pt x="134" y="29"/>
                    <a:pt x="134" y="64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4" y="570"/>
                    <a:pt x="104" y="599"/>
                    <a:pt x="67" y="599"/>
                  </a:cubicBezTo>
                  <a:close/>
                  <a:moveTo>
                    <a:pt x="67" y="28"/>
                  </a:moveTo>
                  <a:cubicBezTo>
                    <a:pt x="45" y="28"/>
                    <a:pt x="28" y="44"/>
                    <a:pt x="28" y="64"/>
                  </a:cubicBezTo>
                  <a:cubicBezTo>
                    <a:pt x="28" y="534"/>
                    <a:pt x="28" y="534"/>
                    <a:pt x="28" y="534"/>
                  </a:cubicBezTo>
                  <a:cubicBezTo>
                    <a:pt x="28" y="554"/>
                    <a:pt x="45" y="571"/>
                    <a:pt x="67" y="571"/>
                  </a:cubicBezTo>
                  <a:cubicBezTo>
                    <a:pt x="89" y="571"/>
                    <a:pt x="106" y="554"/>
                    <a:pt x="106" y="53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44"/>
                    <a:pt x="89" y="28"/>
                    <a:pt x="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30" name="Freeform 302">
              <a:extLst>
                <a:ext uri="{FF2B5EF4-FFF2-40B4-BE49-F238E27FC236}">
                  <a16:creationId xmlns:a16="http://schemas.microsoft.com/office/drawing/2014/main" id="{97C7C1D3-9598-4055-AA6D-0400B3DCDB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9650" y="4084638"/>
              <a:ext cx="147638" cy="663575"/>
            </a:xfrm>
            <a:custGeom>
              <a:avLst/>
              <a:gdLst>
                <a:gd name="T0" fmla="*/ 67 w 134"/>
                <a:gd name="T1" fmla="*/ 599 h 599"/>
                <a:gd name="T2" fmla="*/ 0 w 134"/>
                <a:gd name="T3" fmla="*/ 534 h 599"/>
                <a:gd name="T4" fmla="*/ 0 w 134"/>
                <a:gd name="T5" fmla="*/ 64 h 599"/>
                <a:gd name="T6" fmla="*/ 67 w 134"/>
                <a:gd name="T7" fmla="*/ 0 h 599"/>
                <a:gd name="T8" fmla="*/ 134 w 134"/>
                <a:gd name="T9" fmla="*/ 64 h 599"/>
                <a:gd name="T10" fmla="*/ 134 w 134"/>
                <a:gd name="T11" fmla="*/ 534 h 599"/>
                <a:gd name="T12" fmla="*/ 67 w 134"/>
                <a:gd name="T13" fmla="*/ 599 h 599"/>
                <a:gd name="T14" fmla="*/ 67 w 134"/>
                <a:gd name="T15" fmla="*/ 28 h 599"/>
                <a:gd name="T16" fmla="*/ 28 w 134"/>
                <a:gd name="T17" fmla="*/ 64 h 599"/>
                <a:gd name="T18" fmla="*/ 28 w 134"/>
                <a:gd name="T19" fmla="*/ 534 h 599"/>
                <a:gd name="T20" fmla="*/ 67 w 134"/>
                <a:gd name="T21" fmla="*/ 571 h 599"/>
                <a:gd name="T22" fmla="*/ 106 w 134"/>
                <a:gd name="T23" fmla="*/ 534 h 599"/>
                <a:gd name="T24" fmla="*/ 106 w 134"/>
                <a:gd name="T25" fmla="*/ 64 h 599"/>
                <a:gd name="T26" fmla="*/ 67 w 134"/>
                <a:gd name="T27" fmla="*/ 2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599">
                  <a:moveTo>
                    <a:pt x="67" y="599"/>
                  </a:moveTo>
                  <a:cubicBezTo>
                    <a:pt x="30" y="599"/>
                    <a:pt x="0" y="570"/>
                    <a:pt x="0" y="53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30" y="0"/>
                    <a:pt x="67" y="0"/>
                  </a:cubicBezTo>
                  <a:cubicBezTo>
                    <a:pt x="104" y="0"/>
                    <a:pt x="134" y="29"/>
                    <a:pt x="134" y="64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4" y="570"/>
                    <a:pt x="104" y="599"/>
                    <a:pt x="67" y="599"/>
                  </a:cubicBezTo>
                  <a:close/>
                  <a:moveTo>
                    <a:pt x="67" y="28"/>
                  </a:moveTo>
                  <a:cubicBezTo>
                    <a:pt x="45" y="28"/>
                    <a:pt x="28" y="44"/>
                    <a:pt x="28" y="64"/>
                  </a:cubicBezTo>
                  <a:cubicBezTo>
                    <a:pt x="28" y="534"/>
                    <a:pt x="28" y="534"/>
                    <a:pt x="28" y="534"/>
                  </a:cubicBezTo>
                  <a:cubicBezTo>
                    <a:pt x="28" y="554"/>
                    <a:pt x="45" y="571"/>
                    <a:pt x="67" y="571"/>
                  </a:cubicBezTo>
                  <a:cubicBezTo>
                    <a:pt x="89" y="571"/>
                    <a:pt x="106" y="554"/>
                    <a:pt x="106" y="53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44"/>
                    <a:pt x="89" y="28"/>
                    <a:pt x="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4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Fantasy of the artist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3279" r="2446" b="5611"/>
          <a:stretch>
            <a:fillRect/>
          </a:stretch>
        </p:blipFill>
        <p:spPr bwMode="auto">
          <a:xfrm>
            <a:off x="-296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Fantasy of the ar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t="53622" r="52635" b="18645"/>
          <a:stretch>
            <a:fillRect/>
          </a:stretch>
        </p:blipFill>
        <p:spPr bwMode="auto">
          <a:xfrm>
            <a:off x="941922" y="3789363"/>
            <a:ext cx="3348038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Fantasy of the ar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3279" r="2446" b="5611"/>
          <a:stretch>
            <a:fillRect/>
          </a:stretch>
        </p:blipFill>
        <p:spPr bwMode="auto">
          <a:xfrm>
            <a:off x="-296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773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75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3821AA1-103C-4F13-B048-66A7E081BD8B}"/>
              </a:ext>
            </a:extLst>
          </p:cNvPr>
          <p:cNvSpPr txBox="1"/>
          <p:nvPr/>
        </p:nvSpPr>
        <p:spPr>
          <a:xfrm>
            <a:off x="307328" y="830791"/>
            <a:ext cx="7048969" cy="575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영상의 소비방식이 바뀌고 있듯이 영상의 제작방식도 변화가 필요합니다</a:t>
            </a:r>
            <a:r>
              <a:rPr lang="en-US" altLang="ko-KR" sz="1400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3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통합적 스토리와 세계관 구축이 가능한 핵심 콘텐츠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IP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를 기반으로 비즈니스 확대가 가능합니다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sz="12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Iron Kids, Dream </a:t>
            </a:r>
            <a:r>
              <a:rPr lang="en-US" altLang="ko-KR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Kix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이상 디자인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스톰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),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콩순이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(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영실업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), Sofia(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디즈니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)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등의 흥행작품을 기획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연출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제작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기술 개발 경험을  바탕으로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Full 3D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애니메이션의 독보적인 노하우를 가지고 있으며  현재는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언리얼엔진을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이용한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Real-time Performance Animation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을 준비 중 입니다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sz="12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주로 게임에서 사용하고 있던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언리얼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엔진을 영상제작에 도입하여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버추얼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프러덕션과 결합하여 실시간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랜더링이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가능한 영상 정합기술을 보유하고 있으며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2021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년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5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월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9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월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NHK, SBS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에서 각각 방영예정인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‘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아머드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사우루스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‘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영상제작의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99%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이상을 로케이션이 필요 없는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버추얼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프로덕션 환경에서 제작한 아시아 최고의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버츄얼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프로덕션 기술을 보유하고 있습니다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sz="12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언리얼엔진을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이용한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On-set Visual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영상 기술은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에픽게임즈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넷플릭스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CJ E&amp;M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등 국내외 영상관련 기업의 현장확인을 통하여 최고의 기술력을 인정받고 있으며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이러한 기술력을 바탕으로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넷플릭스와는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다양한 협력 관계를 진행하고 있으며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버츄얼프로덕션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 관련해서는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넷플릭스의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전담팀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구성을 </a:t>
            </a:r>
            <a:r>
              <a:rPr lang="ko-KR" altLang="en-US" sz="12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요청받아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2021</a:t>
            </a:r>
            <a:r>
              <a:rPr lang="ko-KR" altLang="en-US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년 하반기부터 비즈니스 파트너로서 협력을 진행할 예정입니다</a:t>
            </a:r>
            <a:r>
              <a:rPr lang="en-US" altLang="ko-KR" sz="12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EA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스튜디오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A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 이온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은 자체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IP,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언리얼엔진을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 활용한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버츄얼프로덕션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 기술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글로벌 기업과의 협업을 통하여 한 걸음 진화된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5FF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글로벌 콘텐츠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를 제작하고 있습니다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 Light" panose="020F0302020204030204" pitchFamily="34" charset="0"/>
              </a:rPr>
              <a:t>.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5B97E93-77F6-4A19-AE00-F3DBB5AF4DCD}"/>
              </a:ext>
            </a:extLst>
          </p:cNvPr>
          <p:cNvGrpSpPr/>
          <p:nvPr/>
        </p:nvGrpSpPr>
        <p:grpSpPr>
          <a:xfrm>
            <a:off x="307329" y="87645"/>
            <a:ext cx="4071239" cy="671851"/>
            <a:chOff x="307329" y="87645"/>
            <a:chExt cx="5095558" cy="6718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C38BB9-8DBB-4360-892B-B934F5582240}"/>
                </a:ext>
              </a:extLst>
            </p:cNvPr>
            <p:cNvSpPr txBox="1"/>
            <p:nvPr/>
          </p:nvSpPr>
          <p:spPr>
            <a:xfrm>
              <a:off x="307329" y="87645"/>
              <a:ext cx="5095558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800" spc="300" dirty="0">
                  <a:solidFill>
                    <a:srgbClr val="00B050"/>
                  </a:solidFill>
                  <a:latin typeface="+mn-ea"/>
                  <a:cs typeface="Calibri Light" panose="020F0302020204030204" pitchFamily="34" charset="0"/>
                </a:rPr>
                <a:t>Executive </a:t>
              </a:r>
              <a:r>
                <a:rPr lang="en-US" altLang="ko-KR" sz="2800" spc="300" dirty="0">
                  <a:solidFill>
                    <a:schemeClr val="accent3"/>
                  </a:solidFill>
                  <a:latin typeface="+mn-ea"/>
                  <a:cs typeface="Calibri Light" panose="020F0302020204030204" pitchFamily="34" charset="0"/>
                </a:rPr>
                <a:t>Summary</a:t>
              </a:r>
              <a:endParaRPr lang="ko-KR" altLang="en-US" sz="2800" b="1" spc="300" dirty="0">
                <a:solidFill>
                  <a:schemeClr val="accent3"/>
                </a:solidFill>
                <a:latin typeface="+mn-ea"/>
                <a:cs typeface="Calibri Light" panose="020F0302020204030204" pitchFamily="34" charset="0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CDBF2F77-BFCA-4EA0-BE98-ABF8C4926E1E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467415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16">
            <a:extLst>
              <a:ext uri="{FF2B5EF4-FFF2-40B4-BE49-F238E27FC236}">
                <a16:creationId xmlns:a16="http://schemas.microsoft.com/office/drawing/2014/main" id="{10530586-29F4-42E2-8ACD-FAA308331E3F}"/>
              </a:ext>
            </a:extLst>
          </p:cNvPr>
          <p:cNvSpPr/>
          <p:nvPr/>
        </p:nvSpPr>
        <p:spPr>
          <a:xfrm>
            <a:off x="5463806" y="1563329"/>
            <a:ext cx="6728194" cy="373134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1781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1755706 w 12192000"/>
              <a:gd name="connsiteY1" fmla="*/ 0 h 6858000"/>
              <a:gd name="connsiteX2" fmla="*/ 12192000 w 12192000"/>
              <a:gd name="connsiteY2" fmla="*/ 6858000 h 6858000"/>
              <a:gd name="connsiteX3" fmla="*/ 4291781 w 12192000"/>
              <a:gd name="connsiteY3" fmla="*/ 6858000 h 6858000"/>
              <a:gd name="connsiteX4" fmla="*/ 0 w 12192000"/>
              <a:gd name="connsiteY4" fmla="*/ 0 h 6858000"/>
              <a:gd name="connsiteX0" fmla="*/ 0 w 11755706"/>
              <a:gd name="connsiteY0" fmla="*/ 0 h 6858000"/>
              <a:gd name="connsiteX1" fmla="*/ 11755706 w 11755706"/>
              <a:gd name="connsiteY1" fmla="*/ 0 h 6858000"/>
              <a:gd name="connsiteX2" fmla="*/ 11714803 w 11755706"/>
              <a:gd name="connsiteY2" fmla="*/ 6858000 h 6858000"/>
              <a:gd name="connsiteX3" fmla="*/ 4291781 w 11755706"/>
              <a:gd name="connsiteY3" fmla="*/ 6858000 h 6858000"/>
              <a:gd name="connsiteX4" fmla="*/ 0 w 11755706"/>
              <a:gd name="connsiteY4" fmla="*/ 0 h 6858000"/>
              <a:gd name="connsiteX0" fmla="*/ 0 w 11742070"/>
              <a:gd name="connsiteY0" fmla="*/ 0 h 6858000"/>
              <a:gd name="connsiteX1" fmla="*/ 11742070 w 11742070"/>
              <a:gd name="connsiteY1" fmla="*/ 0 h 6858000"/>
              <a:gd name="connsiteX2" fmla="*/ 11714803 w 11742070"/>
              <a:gd name="connsiteY2" fmla="*/ 6858000 h 6858000"/>
              <a:gd name="connsiteX3" fmla="*/ 4291781 w 11742070"/>
              <a:gd name="connsiteY3" fmla="*/ 6858000 h 6858000"/>
              <a:gd name="connsiteX4" fmla="*/ 0 w 11742070"/>
              <a:gd name="connsiteY4" fmla="*/ 0 h 6858000"/>
              <a:gd name="connsiteX0" fmla="*/ 0 w 11720250"/>
              <a:gd name="connsiteY0" fmla="*/ 0 h 6858000"/>
              <a:gd name="connsiteX1" fmla="*/ 11720250 w 11720250"/>
              <a:gd name="connsiteY1" fmla="*/ 0 h 6858000"/>
              <a:gd name="connsiteX2" fmla="*/ 11714803 w 11720250"/>
              <a:gd name="connsiteY2" fmla="*/ 6858000 h 6858000"/>
              <a:gd name="connsiteX3" fmla="*/ 4291781 w 11720250"/>
              <a:gd name="connsiteY3" fmla="*/ 6858000 h 6858000"/>
              <a:gd name="connsiteX4" fmla="*/ 0 w 117202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250" h="6858000">
                <a:moveTo>
                  <a:pt x="0" y="0"/>
                </a:moveTo>
                <a:lnTo>
                  <a:pt x="11720250" y="0"/>
                </a:lnTo>
                <a:cubicBezTo>
                  <a:pt x="11718434" y="2286000"/>
                  <a:pt x="11716619" y="4572000"/>
                  <a:pt x="11714803" y="6858000"/>
                </a:cubicBezTo>
                <a:lnTo>
                  <a:pt x="4291781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33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0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83F23DAA-9761-4AB2-B01F-D569C1511A35}"/>
              </a:ext>
            </a:extLst>
          </p:cNvPr>
          <p:cNvSpPr/>
          <p:nvPr/>
        </p:nvSpPr>
        <p:spPr>
          <a:xfrm>
            <a:off x="4144604" y="795614"/>
            <a:ext cx="8020261" cy="6003984"/>
          </a:xfrm>
          <a:custGeom>
            <a:avLst/>
            <a:gdLst>
              <a:gd name="connsiteX0" fmla="*/ 3054079 w 8106525"/>
              <a:gd name="connsiteY0" fmla="*/ 0 h 6858000"/>
              <a:gd name="connsiteX1" fmla="*/ 8106525 w 8106525"/>
              <a:gd name="connsiteY1" fmla="*/ 0 h 6858000"/>
              <a:gd name="connsiteX2" fmla="*/ 8106525 w 8106525"/>
              <a:gd name="connsiteY2" fmla="*/ 6858000 h 6858000"/>
              <a:gd name="connsiteX3" fmla="*/ 0 w 81065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6525" h="6858000">
                <a:moveTo>
                  <a:pt x="3054079" y="0"/>
                </a:moveTo>
                <a:lnTo>
                  <a:pt x="8106525" y="0"/>
                </a:lnTo>
                <a:lnTo>
                  <a:pt x="810652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BFF9C675-DBBC-4EB0-8DD1-F1DF2B68392B}"/>
              </a:ext>
            </a:extLst>
          </p:cNvPr>
          <p:cNvGrpSpPr/>
          <p:nvPr/>
        </p:nvGrpSpPr>
        <p:grpSpPr>
          <a:xfrm>
            <a:off x="307329" y="87645"/>
            <a:ext cx="3319353" cy="668388"/>
            <a:chOff x="307329" y="87645"/>
            <a:chExt cx="4154498" cy="6683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13B6FE-1C6E-44D0-B258-6EA99072B955}"/>
                </a:ext>
              </a:extLst>
            </p:cNvPr>
            <p:cNvSpPr txBox="1"/>
            <p:nvPr/>
          </p:nvSpPr>
          <p:spPr>
            <a:xfrm>
              <a:off x="307329" y="87645"/>
              <a:ext cx="4154498" cy="66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spc="300" dirty="0">
                  <a:solidFill>
                    <a:srgbClr val="00B050"/>
                  </a:solidFill>
                  <a:ea typeface="맑은 고딕" panose="020B0503020000020004" pitchFamily="50" charset="-127"/>
                  <a:cs typeface="Calibri Light" panose="020F0302020204030204" pitchFamily="34" charset="0"/>
                </a:rPr>
                <a:t>회사</a:t>
              </a:r>
              <a:r>
                <a:rPr lang="ko-KR" altLang="en-US" sz="2800" spc="300" dirty="0">
                  <a:solidFill>
                    <a:schemeClr val="accent3"/>
                  </a:solidFill>
                  <a:ea typeface="맑은 고딕" panose="020B0503020000020004" pitchFamily="50" charset="-127"/>
                  <a:cs typeface="Calibri Light" panose="020F0302020204030204" pitchFamily="34" charset="0"/>
                </a:rPr>
                <a:t> 개요</a:t>
              </a:r>
              <a:endParaRPr lang="ko-KR" altLang="en-US" sz="2800" b="1" spc="300" dirty="0">
                <a:solidFill>
                  <a:schemeClr val="accent3"/>
                </a:solidFill>
                <a:ea typeface="맑은 고딕" panose="020B0503020000020004" pitchFamily="50" charset="-127"/>
                <a:cs typeface="Calibri Light" panose="020F0302020204030204" pitchFamily="34" charset="0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6A0A3883-F32F-43A8-A2B9-515B86993B62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19551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3EC419D6-F31F-4D6B-AD59-A5CD7B41176E}"/>
              </a:ext>
            </a:extLst>
          </p:cNvPr>
          <p:cNvGrpSpPr/>
          <p:nvPr/>
        </p:nvGrpSpPr>
        <p:grpSpPr>
          <a:xfrm>
            <a:off x="3982562" y="2002144"/>
            <a:ext cx="3578225" cy="3667124"/>
            <a:chOff x="4379913" y="2116138"/>
            <a:chExt cx="3578225" cy="3667124"/>
          </a:xfrm>
        </p:grpSpPr>
        <p:sp>
          <p:nvSpPr>
            <p:cNvPr id="131" name="Freeform 5">
              <a:extLst>
                <a:ext uri="{FF2B5EF4-FFF2-40B4-BE49-F238E27FC236}">
                  <a16:creationId xmlns:a16="http://schemas.microsoft.com/office/drawing/2014/main" id="{17C80DEC-35FF-4F39-A453-8521141A6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2209800"/>
              <a:ext cx="1684338" cy="3532187"/>
            </a:xfrm>
            <a:custGeom>
              <a:avLst/>
              <a:gdLst>
                <a:gd name="T0" fmla="*/ 1242 w 2804"/>
                <a:gd name="T1" fmla="*/ 3092 h 5885"/>
                <a:gd name="T2" fmla="*/ 2436 w 2804"/>
                <a:gd name="T3" fmla="*/ 0 h 5885"/>
                <a:gd name="T4" fmla="*/ 0 w 2804"/>
                <a:gd name="T5" fmla="*/ 2921 h 5885"/>
                <a:gd name="T6" fmla="*/ 2804 w 2804"/>
                <a:gd name="T7" fmla="*/ 5885 h 5885"/>
                <a:gd name="T8" fmla="*/ 1242 w 2804"/>
                <a:gd name="T9" fmla="*/ 3092 h 5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4" h="5885">
                  <a:moveTo>
                    <a:pt x="1242" y="3092"/>
                  </a:moveTo>
                  <a:cubicBezTo>
                    <a:pt x="1117" y="1646"/>
                    <a:pt x="1632" y="382"/>
                    <a:pt x="2436" y="0"/>
                  </a:cubicBezTo>
                  <a:cubicBezTo>
                    <a:pt x="1050" y="251"/>
                    <a:pt x="0" y="1464"/>
                    <a:pt x="0" y="2921"/>
                  </a:cubicBezTo>
                  <a:cubicBezTo>
                    <a:pt x="0" y="4505"/>
                    <a:pt x="1241" y="5800"/>
                    <a:pt x="2804" y="5885"/>
                  </a:cubicBezTo>
                  <a:cubicBezTo>
                    <a:pt x="2011" y="5565"/>
                    <a:pt x="1359" y="4457"/>
                    <a:pt x="1242" y="3092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rgbClr val="7FEDBE">
                    <a:lumMod val="75000"/>
                  </a:srgbClr>
                </a:gs>
                <a:gs pos="100000">
                  <a:srgbClr val="7FEDBE"/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219B2901-099D-4098-AE98-C31D3C994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6" y="2116138"/>
              <a:ext cx="2282825" cy="3667124"/>
            </a:xfrm>
            <a:custGeom>
              <a:avLst/>
              <a:gdLst>
                <a:gd name="T0" fmla="*/ 3719 w 3803"/>
                <a:gd name="T1" fmla="*/ 2919 h 6108"/>
                <a:gd name="T2" fmla="*/ 2409 w 3803"/>
                <a:gd name="T3" fmla="*/ 310 h 6108"/>
                <a:gd name="T4" fmla="*/ 1319 w 3803"/>
                <a:gd name="T5" fmla="*/ 154 h 6108"/>
                <a:gd name="T6" fmla="*/ 125 w 3803"/>
                <a:gd name="T7" fmla="*/ 3246 h 6108"/>
                <a:gd name="T8" fmla="*/ 1392 w 3803"/>
                <a:gd name="T9" fmla="*/ 5880 h 6108"/>
                <a:gd name="T10" fmla="*/ 1625 w 3803"/>
                <a:gd name="T11" fmla="*/ 6012 h 6108"/>
                <a:gd name="T12" fmla="*/ 2397 w 3803"/>
                <a:gd name="T13" fmla="*/ 6005 h 6108"/>
                <a:gd name="T14" fmla="*/ 2844 w 3803"/>
                <a:gd name="T15" fmla="*/ 5744 h 6108"/>
                <a:gd name="T16" fmla="*/ 3719 w 3803"/>
                <a:gd name="T17" fmla="*/ 2919 h 6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3" h="6108">
                  <a:moveTo>
                    <a:pt x="3719" y="2919"/>
                  </a:moveTo>
                  <a:cubicBezTo>
                    <a:pt x="3636" y="1959"/>
                    <a:pt x="3249" y="864"/>
                    <a:pt x="2409" y="310"/>
                  </a:cubicBezTo>
                  <a:cubicBezTo>
                    <a:pt x="2123" y="120"/>
                    <a:pt x="1643" y="0"/>
                    <a:pt x="1319" y="154"/>
                  </a:cubicBezTo>
                  <a:cubicBezTo>
                    <a:pt x="515" y="536"/>
                    <a:pt x="0" y="1800"/>
                    <a:pt x="125" y="3246"/>
                  </a:cubicBezTo>
                  <a:cubicBezTo>
                    <a:pt x="206" y="4196"/>
                    <a:pt x="564" y="5316"/>
                    <a:pt x="1392" y="5880"/>
                  </a:cubicBezTo>
                  <a:cubicBezTo>
                    <a:pt x="1466" y="5930"/>
                    <a:pt x="1544" y="5976"/>
                    <a:pt x="1625" y="6012"/>
                  </a:cubicBezTo>
                  <a:cubicBezTo>
                    <a:pt x="1842" y="6108"/>
                    <a:pt x="2178" y="6077"/>
                    <a:pt x="2397" y="6005"/>
                  </a:cubicBezTo>
                  <a:cubicBezTo>
                    <a:pt x="2564" y="5951"/>
                    <a:pt x="2713" y="5861"/>
                    <a:pt x="2844" y="5744"/>
                  </a:cubicBezTo>
                  <a:cubicBezTo>
                    <a:pt x="3603" y="5060"/>
                    <a:pt x="3803" y="3890"/>
                    <a:pt x="3719" y="291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FEDBE">
                    <a:lumMod val="50000"/>
                  </a:srgbClr>
                </a:gs>
                <a:gs pos="100000">
                  <a:srgbClr val="7FEDBE">
                    <a:lumMod val="7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D0616677-1914-40B6-8B6B-7AE009979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376613"/>
              <a:ext cx="2520950" cy="2171700"/>
            </a:xfrm>
            <a:custGeom>
              <a:avLst/>
              <a:gdLst>
                <a:gd name="T0" fmla="*/ 0 w 4199"/>
                <a:gd name="T1" fmla="*/ 2158 h 3616"/>
                <a:gd name="T2" fmla="*/ 1550 w 4199"/>
                <a:gd name="T3" fmla="*/ 3550 h 3616"/>
                <a:gd name="T4" fmla="*/ 3533 w 4199"/>
                <a:gd name="T5" fmla="*/ 2450 h 3616"/>
                <a:gd name="T6" fmla="*/ 3829 w 4199"/>
                <a:gd name="T7" fmla="*/ 0 h 3616"/>
                <a:gd name="T8" fmla="*/ 2369 w 4199"/>
                <a:gd name="T9" fmla="*/ 1377 h 3616"/>
                <a:gd name="T10" fmla="*/ 0 w 4199"/>
                <a:gd name="T11" fmla="*/ 2158 h 3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9" h="3616">
                  <a:moveTo>
                    <a:pt x="0" y="2158"/>
                  </a:moveTo>
                  <a:cubicBezTo>
                    <a:pt x="0" y="2158"/>
                    <a:pt x="133" y="3366"/>
                    <a:pt x="1550" y="3550"/>
                  </a:cubicBezTo>
                  <a:cubicBezTo>
                    <a:pt x="1550" y="3550"/>
                    <a:pt x="2641" y="3616"/>
                    <a:pt x="3533" y="2450"/>
                  </a:cubicBezTo>
                  <a:cubicBezTo>
                    <a:pt x="3533" y="2450"/>
                    <a:pt x="4199" y="1722"/>
                    <a:pt x="3829" y="0"/>
                  </a:cubicBezTo>
                  <a:cubicBezTo>
                    <a:pt x="3829" y="0"/>
                    <a:pt x="3791" y="700"/>
                    <a:pt x="2369" y="1377"/>
                  </a:cubicBezTo>
                  <a:cubicBezTo>
                    <a:pt x="947" y="2055"/>
                    <a:pt x="0" y="2158"/>
                    <a:pt x="0" y="2158"/>
                  </a:cubicBezTo>
                </a:path>
              </a:pathLst>
            </a:custGeom>
            <a:gradFill>
              <a:gsLst>
                <a:gs pos="0">
                  <a:srgbClr val="BF7BC6"/>
                </a:gs>
                <a:gs pos="67000">
                  <a:srgbClr val="BF7BC6">
                    <a:lumMod val="75000"/>
                  </a:srgbClr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932BB87B-F4BD-45E5-A14C-FDBAB24F1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151188"/>
              <a:ext cx="2336800" cy="1520825"/>
            </a:xfrm>
            <a:custGeom>
              <a:avLst/>
              <a:gdLst>
                <a:gd name="T0" fmla="*/ 248 w 3893"/>
                <a:gd name="T1" fmla="*/ 2307 h 2535"/>
                <a:gd name="T2" fmla="*/ 0 w 3893"/>
                <a:gd name="T3" fmla="*/ 2535 h 2535"/>
                <a:gd name="T4" fmla="*/ 135 w 3893"/>
                <a:gd name="T5" fmla="*/ 2524 h 2535"/>
                <a:gd name="T6" fmla="*/ 500 w 3893"/>
                <a:gd name="T7" fmla="*/ 2477 h 2535"/>
                <a:gd name="T8" fmla="*/ 3708 w 3893"/>
                <a:gd name="T9" fmla="*/ 759 h 2535"/>
                <a:gd name="T10" fmla="*/ 3741 w 3893"/>
                <a:gd name="T11" fmla="*/ 210 h 2535"/>
                <a:gd name="T12" fmla="*/ 3267 w 3893"/>
                <a:gd name="T13" fmla="*/ 0 h 2535"/>
                <a:gd name="T14" fmla="*/ 3375 w 3893"/>
                <a:gd name="T15" fmla="*/ 554 h 2535"/>
                <a:gd name="T16" fmla="*/ 2870 w 3893"/>
                <a:gd name="T17" fmla="*/ 1211 h 2535"/>
                <a:gd name="T18" fmla="*/ 248 w 3893"/>
                <a:gd name="T19" fmla="*/ 2307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93" h="2535">
                  <a:moveTo>
                    <a:pt x="248" y="2307"/>
                  </a:moveTo>
                  <a:cubicBezTo>
                    <a:pt x="248" y="2307"/>
                    <a:pt x="0" y="2535"/>
                    <a:pt x="0" y="2535"/>
                  </a:cubicBezTo>
                  <a:cubicBezTo>
                    <a:pt x="30" y="2535"/>
                    <a:pt x="112" y="2527"/>
                    <a:pt x="135" y="2524"/>
                  </a:cubicBezTo>
                  <a:cubicBezTo>
                    <a:pt x="257" y="2513"/>
                    <a:pt x="379" y="2497"/>
                    <a:pt x="500" y="2477"/>
                  </a:cubicBezTo>
                  <a:cubicBezTo>
                    <a:pt x="1659" y="2292"/>
                    <a:pt x="3037" y="1776"/>
                    <a:pt x="3708" y="759"/>
                  </a:cubicBezTo>
                  <a:cubicBezTo>
                    <a:pt x="3816" y="594"/>
                    <a:pt x="3893" y="374"/>
                    <a:pt x="3741" y="210"/>
                  </a:cubicBezTo>
                  <a:cubicBezTo>
                    <a:pt x="3741" y="210"/>
                    <a:pt x="3571" y="53"/>
                    <a:pt x="3267" y="0"/>
                  </a:cubicBezTo>
                  <a:lnTo>
                    <a:pt x="3375" y="554"/>
                  </a:lnTo>
                  <a:lnTo>
                    <a:pt x="2870" y="1211"/>
                  </a:lnTo>
                  <a:lnTo>
                    <a:pt x="248" y="2307"/>
                  </a:lnTo>
                </a:path>
              </a:pathLst>
            </a:custGeom>
            <a:gradFill>
              <a:gsLst>
                <a:gs pos="100000">
                  <a:srgbClr val="BF7BC6">
                    <a:lumMod val="50000"/>
                  </a:srgbClr>
                </a:gs>
                <a:gs pos="0">
                  <a:srgbClr val="BF7BC6">
                    <a:lumMod val="75000"/>
                  </a:srgbClr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">
              <a:extLst>
                <a:ext uri="{FF2B5EF4-FFF2-40B4-BE49-F238E27FC236}">
                  <a16:creationId xmlns:a16="http://schemas.microsoft.com/office/drawing/2014/main" id="{77157DCD-15E8-417B-8F46-FEA4315D2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1" y="2773363"/>
              <a:ext cx="1789113" cy="1762125"/>
            </a:xfrm>
            <a:custGeom>
              <a:avLst/>
              <a:gdLst>
                <a:gd name="T0" fmla="*/ 615 w 2978"/>
                <a:gd name="T1" fmla="*/ 0 h 2936"/>
                <a:gd name="T2" fmla="*/ 63 w 2978"/>
                <a:gd name="T3" fmla="*/ 1902 h 2936"/>
                <a:gd name="T4" fmla="*/ 356 w 2978"/>
                <a:gd name="T5" fmla="*/ 2936 h 2936"/>
                <a:gd name="T6" fmla="*/ 1616 w 2978"/>
                <a:gd name="T7" fmla="*/ 2656 h 2936"/>
                <a:gd name="T8" fmla="*/ 2978 w 2978"/>
                <a:gd name="T9" fmla="*/ 1840 h 2936"/>
                <a:gd name="T10" fmla="*/ 615 w 2978"/>
                <a:gd name="T11" fmla="*/ 0 h 2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8" h="2936">
                  <a:moveTo>
                    <a:pt x="615" y="0"/>
                  </a:moveTo>
                  <a:cubicBezTo>
                    <a:pt x="218" y="485"/>
                    <a:pt x="0" y="1168"/>
                    <a:pt x="63" y="1902"/>
                  </a:cubicBezTo>
                  <a:cubicBezTo>
                    <a:pt x="96" y="2278"/>
                    <a:pt x="199" y="2629"/>
                    <a:pt x="356" y="2936"/>
                  </a:cubicBezTo>
                  <a:cubicBezTo>
                    <a:pt x="766" y="2909"/>
                    <a:pt x="1193" y="2818"/>
                    <a:pt x="1616" y="2656"/>
                  </a:cubicBezTo>
                  <a:cubicBezTo>
                    <a:pt x="2137" y="2456"/>
                    <a:pt x="2611" y="2173"/>
                    <a:pt x="2978" y="1840"/>
                  </a:cubicBezTo>
                  <a:cubicBezTo>
                    <a:pt x="2737" y="800"/>
                    <a:pt x="1753" y="43"/>
                    <a:pt x="615" y="0"/>
                  </a:cubicBezTo>
                </a:path>
              </a:pathLst>
            </a:custGeom>
            <a:gradFill>
              <a:gsLst>
                <a:gs pos="23000">
                  <a:srgbClr val="FDE585">
                    <a:lumMod val="75000"/>
                  </a:srgbClr>
                </a:gs>
                <a:gs pos="100000">
                  <a:srgbClr val="FDE585"/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10">
              <a:extLst>
                <a:ext uri="{FF2B5EF4-FFF2-40B4-BE49-F238E27FC236}">
                  <a16:creationId xmlns:a16="http://schemas.microsoft.com/office/drawing/2014/main" id="{298C16D6-39FC-4A53-A898-196DCED5A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6" y="2319338"/>
              <a:ext cx="1825625" cy="1547812"/>
            </a:xfrm>
            <a:custGeom>
              <a:avLst/>
              <a:gdLst>
                <a:gd name="T0" fmla="*/ 453 w 3042"/>
                <a:gd name="T1" fmla="*/ 231 h 2576"/>
                <a:gd name="T2" fmla="*/ 0 w 3042"/>
                <a:gd name="T3" fmla="*/ 491 h 2576"/>
                <a:gd name="T4" fmla="*/ 2699 w 3042"/>
                <a:gd name="T5" fmla="*/ 2576 h 2576"/>
                <a:gd name="T6" fmla="*/ 2700 w 3042"/>
                <a:gd name="T7" fmla="*/ 2576 h 2576"/>
                <a:gd name="T8" fmla="*/ 3042 w 3042"/>
                <a:gd name="T9" fmla="*/ 1929 h 2576"/>
                <a:gd name="T10" fmla="*/ 453 w 3042"/>
                <a:gd name="T11" fmla="*/ 231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42" h="2576">
                  <a:moveTo>
                    <a:pt x="453" y="231"/>
                  </a:moveTo>
                  <a:cubicBezTo>
                    <a:pt x="70" y="342"/>
                    <a:pt x="1" y="489"/>
                    <a:pt x="0" y="491"/>
                  </a:cubicBezTo>
                  <a:cubicBezTo>
                    <a:pt x="1246" y="397"/>
                    <a:pt x="2389" y="1285"/>
                    <a:pt x="2699" y="2576"/>
                  </a:cubicBezTo>
                  <a:lnTo>
                    <a:pt x="2700" y="2576"/>
                  </a:lnTo>
                  <a:cubicBezTo>
                    <a:pt x="2700" y="2576"/>
                    <a:pt x="3039" y="2262"/>
                    <a:pt x="3042" y="1929"/>
                  </a:cubicBezTo>
                  <a:cubicBezTo>
                    <a:pt x="2692" y="744"/>
                    <a:pt x="1569" y="0"/>
                    <a:pt x="453" y="231"/>
                  </a:cubicBezTo>
                </a:path>
              </a:pathLst>
            </a:custGeom>
            <a:gradFill>
              <a:gsLst>
                <a:gs pos="0">
                  <a:srgbClr val="FFB37D">
                    <a:lumMod val="75000"/>
                  </a:srgbClr>
                </a:gs>
                <a:gs pos="100000">
                  <a:srgbClr val="FFB37D"/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4024BBB7-37EB-48A0-BC53-347E5AB57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6" y="2559050"/>
              <a:ext cx="1620838" cy="1319212"/>
            </a:xfrm>
            <a:custGeom>
              <a:avLst/>
              <a:gdLst>
                <a:gd name="T0" fmla="*/ 0 w 2699"/>
                <a:gd name="T1" fmla="*/ 93 h 2196"/>
                <a:gd name="T2" fmla="*/ 50 w 2699"/>
                <a:gd name="T3" fmla="*/ 356 h 2196"/>
                <a:gd name="T4" fmla="*/ 50 w 2699"/>
                <a:gd name="T5" fmla="*/ 357 h 2196"/>
                <a:gd name="T6" fmla="*/ 1864 w 2699"/>
                <a:gd name="T7" fmla="*/ 1190 h 2196"/>
                <a:gd name="T8" fmla="*/ 2413 w 2699"/>
                <a:gd name="T9" fmla="*/ 2196 h 2196"/>
                <a:gd name="T10" fmla="*/ 2699 w 2699"/>
                <a:gd name="T11" fmla="*/ 2178 h 2196"/>
                <a:gd name="T12" fmla="*/ 0 w 2699"/>
                <a:gd name="T13" fmla="*/ 93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9" h="2196">
                  <a:moveTo>
                    <a:pt x="0" y="93"/>
                  </a:moveTo>
                  <a:lnTo>
                    <a:pt x="50" y="356"/>
                  </a:lnTo>
                  <a:lnTo>
                    <a:pt x="50" y="357"/>
                  </a:lnTo>
                  <a:cubicBezTo>
                    <a:pt x="710" y="362"/>
                    <a:pt x="1377" y="644"/>
                    <a:pt x="1864" y="1190"/>
                  </a:cubicBezTo>
                  <a:cubicBezTo>
                    <a:pt x="2132" y="1490"/>
                    <a:pt x="2314" y="1837"/>
                    <a:pt x="2413" y="2196"/>
                  </a:cubicBezTo>
                  <a:lnTo>
                    <a:pt x="2699" y="2178"/>
                  </a:lnTo>
                  <a:cubicBezTo>
                    <a:pt x="2389" y="887"/>
                    <a:pt x="1246" y="0"/>
                    <a:pt x="0" y="93"/>
                  </a:cubicBezTo>
                </a:path>
              </a:pathLst>
            </a:custGeom>
            <a:gradFill>
              <a:gsLst>
                <a:gs pos="0">
                  <a:srgbClr val="FFB37D">
                    <a:lumMod val="50000"/>
                  </a:srgbClr>
                </a:gs>
                <a:gs pos="100000">
                  <a:srgbClr val="FFB37D">
                    <a:lumMod val="75000"/>
                  </a:srgbClr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92F6E6F2-0A2B-4183-B81F-537CAE98F67D}"/>
              </a:ext>
            </a:extLst>
          </p:cNvPr>
          <p:cNvGrpSpPr/>
          <p:nvPr/>
        </p:nvGrpSpPr>
        <p:grpSpPr>
          <a:xfrm>
            <a:off x="3619256" y="1852483"/>
            <a:ext cx="431336" cy="501553"/>
            <a:chOff x="5230813" y="2297113"/>
            <a:chExt cx="819150" cy="952500"/>
          </a:xfrm>
          <a:solidFill>
            <a:srgbClr val="FFFFFF"/>
          </a:solidFill>
        </p:grpSpPr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55B1C5B-1137-465F-AB0D-09001DF7B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915" y="2314582"/>
              <a:ext cx="558798" cy="146050"/>
            </a:xfrm>
            <a:custGeom>
              <a:avLst/>
              <a:gdLst>
                <a:gd name="T0" fmla="*/ 437 w 517"/>
                <a:gd name="T1" fmla="*/ 0 h 136"/>
                <a:gd name="T2" fmla="*/ 80 w 517"/>
                <a:gd name="T3" fmla="*/ 0 h 136"/>
                <a:gd name="T4" fmla="*/ 0 w 517"/>
                <a:gd name="T5" fmla="*/ 80 h 136"/>
                <a:gd name="T6" fmla="*/ 0 w 517"/>
                <a:gd name="T7" fmla="*/ 136 h 136"/>
                <a:gd name="T8" fmla="*/ 517 w 517"/>
                <a:gd name="T9" fmla="*/ 136 h 136"/>
                <a:gd name="T10" fmla="*/ 517 w 517"/>
                <a:gd name="T11" fmla="*/ 80 h 136"/>
                <a:gd name="T12" fmla="*/ 437 w 517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7" h="136">
                  <a:moveTo>
                    <a:pt x="437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35" y="0"/>
                    <a:pt x="0" y="36"/>
                    <a:pt x="0" y="8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517" y="136"/>
                    <a:pt x="517" y="136"/>
                    <a:pt x="517" y="136"/>
                  </a:cubicBezTo>
                  <a:cubicBezTo>
                    <a:pt x="517" y="80"/>
                    <a:pt x="517" y="80"/>
                    <a:pt x="517" y="80"/>
                  </a:cubicBezTo>
                  <a:cubicBezTo>
                    <a:pt x="517" y="36"/>
                    <a:pt x="481" y="0"/>
                    <a:pt x="437" y="0"/>
                  </a:cubicBezTo>
                  <a:close/>
                </a:path>
              </a:pathLst>
            </a:custGeom>
            <a:solidFill>
              <a:srgbClr val="7FEDBE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8D278AF9-BAED-4897-8FD3-71EB1DF9254B}"/>
                </a:ext>
              </a:extLst>
            </p:cNvPr>
            <p:cNvGrpSpPr/>
            <p:nvPr/>
          </p:nvGrpSpPr>
          <p:grpSpPr>
            <a:xfrm>
              <a:off x="5230813" y="2297113"/>
              <a:ext cx="819150" cy="952500"/>
              <a:chOff x="5230813" y="2297113"/>
              <a:chExt cx="819150" cy="952500"/>
            </a:xfrm>
            <a:grpFill/>
          </p:grpSpPr>
          <p:sp>
            <p:nvSpPr>
              <p:cNvPr id="144" name="Freeform 167">
                <a:extLst>
                  <a:ext uri="{FF2B5EF4-FFF2-40B4-BE49-F238E27FC236}">
                    <a16:creationId xmlns:a16="http://schemas.microsoft.com/office/drawing/2014/main" id="{B8EA7B36-6942-4F49-9585-3B7D4E7CC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813" y="2297113"/>
                <a:ext cx="588963" cy="952500"/>
              </a:xfrm>
              <a:custGeom>
                <a:avLst/>
                <a:gdLst>
                  <a:gd name="T0" fmla="*/ 451 w 545"/>
                  <a:gd name="T1" fmla="*/ 880 h 880"/>
                  <a:gd name="T2" fmla="*/ 94 w 545"/>
                  <a:gd name="T3" fmla="*/ 880 h 880"/>
                  <a:gd name="T4" fmla="*/ 0 w 545"/>
                  <a:gd name="T5" fmla="*/ 786 h 880"/>
                  <a:gd name="T6" fmla="*/ 0 w 545"/>
                  <a:gd name="T7" fmla="*/ 94 h 880"/>
                  <a:gd name="T8" fmla="*/ 94 w 545"/>
                  <a:gd name="T9" fmla="*/ 0 h 880"/>
                  <a:gd name="T10" fmla="*/ 451 w 545"/>
                  <a:gd name="T11" fmla="*/ 0 h 880"/>
                  <a:gd name="T12" fmla="*/ 545 w 545"/>
                  <a:gd name="T13" fmla="*/ 94 h 880"/>
                  <a:gd name="T14" fmla="*/ 545 w 545"/>
                  <a:gd name="T15" fmla="*/ 239 h 880"/>
                  <a:gd name="T16" fmla="*/ 531 w 545"/>
                  <a:gd name="T17" fmla="*/ 253 h 880"/>
                  <a:gd name="T18" fmla="*/ 517 w 545"/>
                  <a:gd name="T19" fmla="*/ 239 h 880"/>
                  <a:gd name="T20" fmla="*/ 517 w 545"/>
                  <a:gd name="T21" fmla="*/ 94 h 880"/>
                  <a:gd name="T22" fmla="*/ 451 w 545"/>
                  <a:gd name="T23" fmla="*/ 28 h 880"/>
                  <a:gd name="T24" fmla="*/ 94 w 545"/>
                  <a:gd name="T25" fmla="*/ 28 h 880"/>
                  <a:gd name="T26" fmla="*/ 28 w 545"/>
                  <a:gd name="T27" fmla="*/ 94 h 880"/>
                  <a:gd name="T28" fmla="*/ 28 w 545"/>
                  <a:gd name="T29" fmla="*/ 786 h 880"/>
                  <a:gd name="T30" fmla="*/ 94 w 545"/>
                  <a:gd name="T31" fmla="*/ 852 h 880"/>
                  <a:gd name="T32" fmla="*/ 451 w 545"/>
                  <a:gd name="T33" fmla="*/ 852 h 880"/>
                  <a:gd name="T34" fmla="*/ 517 w 545"/>
                  <a:gd name="T35" fmla="*/ 786 h 880"/>
                  <a:gd name="T36" fmla="*/ 517 w 545"/>
                  <a:gd name="T37" fmla="*/ 683 h 880"/>
                  <a:gd name="T38" fmla="*/ 531 w 545"/>
                  <a:gd name="T39" fmla="*/ 669 h 880"/>
                  <a:gd name="T40" fmla="*/ 545 w 545"/>
                  <a:gd name="T41" fmla="*/ 683 h 880"/>
                  <a:gd name="T42" fmla="*/ 545 w 545"/>
                  <a:gd name="T43" fmla="*/ 786 h 880"/>
                  <a:gd name="T44" fmla="*/ 451 w 545"/>
                  <a:gd name="T45" fmla="*/ 88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5" h="880">
                    <a:moveTo>
                      <a:pt x="451" y="880"/>
                    </a:moveTo>
                    <a:cubicBezTo>
                      <a:pt x="94" y="880"/>
                      <a:pt x="94" y="880"/>
                      <a:pt x="94" y="880"/>
                    </a:cubicBezTo>
                    <a:cubicBezTo>
                      <a:pt x="42" y="880"/>
                      <a:pt x="0" y="838"/>
                      <a:pt x="0" y="786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42"/>
                      <a:pt x="42" y="0"/>
                      <a:pt x="94" y="0"/>
                    </a:cubicBezTo>
                    <a:cubicBezTo>
                      <a:pt x="451" y="0"/>
                      <a:pt x="451" y="0"/>
                      <a:pt x="451" y="0"/>
                    </a:cubicBezTo>
                    <a:cubicBezTo>
                      <a:pt x="503" y="0"/>
                      <a:pt x="545" y="42"/>
                      <a:pt x="545" y="94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5" y="247"/>
                      <a:pt x="539" y="253"/>
                      <a:pt x="531" y="253"/>
                    </a:cubicBezTo>
                    <a:cubicBezTo>
                      <a:pt x="523" y="253"/>
                      <a:pt x="517" y="247"/>
                      <a:pt x="517" y="239"/>
                    </a:cubicBezTo>
                    <a:cubicBezTo>
                      <a:pt x="517" y="94"/>
                      <a:pt x="517" y="94"/>
                      <a:pt x="517" y="94"/>
                    </a:cubicBezTo>
                    <a:cubicBezTo>
                      <a:pt x="517" y="58"/>
                      <a:pt x="487" y="28"/>
                      <a:pt x="451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58" y="28"/>
                      <a:pt x="28" y="58"/>
                      <a:pt x="28" y="94"/>
                    </a:cubicBezTo>
                    <a:cubicBezTo>
                      <a:pt x="28" y="786"/>
                      <a:pt x="28" y="786"/>
                      <a:pt x="28" y="786"/>
                    </a:cubicBezTo>
                    <a:cubicBezTo>
                      <a:pt x="28" y="823"/>
                      <a:pt x="58" y="852"/>
                      <a:pt x="94" y="852"/>
                    </a:cubicBezTo>
                    <a:cubicBezTo>
                      <a:pt x="451" y="852"/>
                      <a:pt x="451" y="852"/>
                      <a:pt x="451" y="852"/>
                    </a:cubicBezTo>
                    <a:cubicBezTo>
                      <a:pt x="487" y="852"/>
                      <a:pt x="517" y="823"/>
                      <a:pt x="517" y="786"/>
                    </a:cubicBezTo>
                    <a:cubicBezTo>
                      <a:pt x="517" y="683"/>
                      <a:pt x="517" y="683"/>
                      <a:pt x="517" y="683"/>
                    </a:cubicBezTo>
                    <a:cubicBezTo>
                      <a:pt x="517" y="675"/>
                      <a:pt x="523" y="669"/>
                      <a:pt x="531" y="669"/>
                    </a:cubicBezTo>
                    <a:cubicBezTo>
                      <a:pt x="539" y="669"/>
                      <a:pt x="545" y="675"/>
                      <a:pt x="545" y="683"/>
                    </a:cubicBezTo>
                    <a:cubicBezTo>
                      <a:pt x="545" y="786"/>
                      <a:pt x="545" y="786"/>
                      <a:pt x="545" y="786"/>
                    </a:cubicBezTo>
                    <a:cubicBezTo>
                      <a:pt x="545" y="838"/>
                      <a:pt x="503" y="880"/>
                      <a:pt x="451" y="8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168">
                <a:extLst>
                  <a:ext uri="{FF2B5EF4-FFF2-40B4-BE49-F238E27FC236}">
                    <a16:creationId xmlns:a16="http://schemas.microsoft.com/office/drawing/2014/main" id="{90F571BE-62CC-4582-B2FF-6AC8178CA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3988" y="2438400"/>
                <a:ext cx="582613" cy="30162"/>
              </a:xfrm>
              <a:custGeom>
                <a:avLst/>
                <a:gdLst>
                  <a:gd name="T0" fmla="*/ 526 w 540"/>
                  <a:gd name="T1" fmla="*/ 28 h 28"/>
                  <a:gd name="T2" fmla="*/ 14 w 540"/>
                  <a:gd name="T3" fmla="*/ 28 h 28"/>
                  <a:gd name="T4" fmla="*/ 0 w 540"/>
                  <a:gd name="T5" fmla="*/ 14 h 28"/>
                  <a:gd name="T6" fmla="*/ 14 w 540"/>
                  <a:gd name="T7" fmla="*/ 0 h 28"/>
                  <a:gd name="T8" fmla="*/ 526 w 540"/>
                  <a:gd name="T9" fmla="*/ 0 h 28"/>
                  <a:gd name="T10" fmla="*/ 540 w 540"/>
                  <a:gd name="T11" fmla="*/ 14 h 28"/>
                  <a:gd name="T12" fmla="*/ 526 w 540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8">
                    <a:moveTo>
                      <a:pt x="526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26" y="0"/>
                      <a:pt x="526" y="0"/>
                      <a:pt x="526" y="0"/>
                    </a:cubicBezTo>
                    <a:cubicBezTo>
                      <a:pt x="534" y="0"/>
                      <a:pt x="540" y="6"/>
                      <a:pt x="540" y="14"/>
                    </a:cubicBezTo>
                    <a:cubicBezTo>
                      <a:pt x="540" y="22"/>
                      <a:pt x="534" y="28"/>
                      <a:pt x="52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Freeform 169">
                <a:extLst>
                  <a:ext uri="{FF2B5EF4-FFF2-40B4-BE49-F238E27FC236}">
                    <a16:creationId xmlns:a16="http://schemas.microsoft.com/office/drawing/2014/main" id="{7EE28B46-C4D1-4060-AFAE-69449CEB9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3988" y="3057525"/>
                <a:ext cx="582613" cy="30162"/>
              </a:xfrm>
              <a:custGeom>
                <a:avLst/>
                <a:gdLst>
                  <a:gd name="T0" fmla="*/ 526 w 540"/>
                  <a:gd name="T1" fmla="*/ 28 h 28"/>
                  <a:gd name="T2" fmla="*/ 14 w 540"/>
                  <a:gd name="T3" fmla="*/ 28 h 28"/>
                  <a:gd name="T4" fmla="*/ 0 w 540"/>
                  <a:gd name="T5" fmla="*/ 14 h 28"/>
                  <a:gd name="T6" fmla="*/ 14 w 540"/>
                  <a:gd name="T7" fmla="*/ 0 h 28"/>
                  <a:gd name="T8" fmla="*/ 526 w 540"/>
                  <a:gd name="T9" fmla="*/ 0 h 28"/>
                  <a:gd name="T10" fmla="*/ 540 w 540"/>
                  <a:gd name="T11" fmla="*/ 14 h 28"/>
                  <a:gd name="T12" fmla="*/ 526 w 540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8">
                    <a:moveTo>
                      <a:pt x="526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26" y="0"/>
                      <a:pt x="526" y="0"/>
                      <a:pt x="526" y="0"/>
                    </a:cubicBezTo>
                    <a:cubicBezTo>
                      <a:pt x="534" y="0"/>
                      <a:pt x="540" y="6"/>
                      <a:pt x="540" y="14"/>
                    </a:cubicBezTo>
                    <a:cubicBezTo>
                      <a:pt x="540" y="22"/>
                      <a:pt x="534" y="28"/>
                      <a:pt x="52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Oval 170">
                <a:extLst>
                  <a:ext uri="{FF2B5EF4-FFF2-40B4-BE49-F238E27FC236}">
                    <a16:creationId xmlns:a16="http://schemas.microsoft.com/office/drawing/2014/main" id="{8219614D-6141-4392-8F65-BBCD4D37A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5925" y="3124200"/>
                <a:ext cx="57150" cy="555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 171">
                <a:extLst>
                  <a:ext uri="{FF2B5EF4-FFF2-40B4-BE49-F238E27FC236}">
                    <a16:creationId xmlns:a16="http://schemas.microsoft.com/office/drawing/2014/main" id="{4E3990CB-8D6F-49B4-B6F6-97D274F02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125" y="2584450"/>
                <a:ext cx="142875" cy="115887"/>
              </a:xfrm>
              <a:custGeom>
                <a:avLst/>
                <a:gdLst>
                  <a:gd name="T0" fmla="*/ 70 w 132"/>
                  <a:gd name="T1" fmla="*/ 107 h 107"/>
                  <a:gd name="T2" fmla="*/ 60 w 132"/>
                  <a:gd name="T3" fmla="*/ 103 h 107"/>
                  <a:gd name="T4" fmla="*/ 60 w 132"/>
                  <a:gd name="T5" fmla="*/ 83 h 107"/>
                  <a:gd name="T6" fmla="*/ 101 w 132"/>
                  <a:gd name="T7" fmla="*/ 42 h 107"/>
                  <a:gd name="T8" fmla="*/ 104 w 132"/>
                  <a:gd name="T9" fmla="*/ 36 h 107"/>
                  <a:gd name="T10" fmla="*/ 102 w 132"/>
                  <a:gd name="T11" fmla="*/ 32 h 107"/>
                  <a:gd name="T12" fmla="*/ 101 w 132"/>
                  <a:gd name="T13" fmla="*/ 30 h 107"/>
                  <a:gd name="T14" fmla="*/ 96 w 132"/>
                  <a:gd name="T15" fmla="*/ 28 h 107"/>
                  <a:gd name="T16" fmla="*/ 90 w 132"/>
                  <a:gd name="T17" fmla="*/ 31 h 107"/>
                  <a:gd name="T18" fmla="*/ 25 w 132"/>
                  <a:gd name="T19" fmla="*/ 96 h 107"/>
                  <a:gd name="T20" fmla="*/ 5 w 132"/>
                  <a:gd name="T21" fmla="*/ 96 h 107"/>
                  <a:gd name="T22" fmla="*/ 5 w 132"/>
                  <a:gd name="T23" fmla="*/ 76 h 107"/>
                  <a:gd name="T24" fmla="*/ 70 w 132"/>
                  <a:gd name="T25" fmla="*/ 11 h 107"/>
                  <a:gd name="T26" fmla="*/ 97 w 132"/>
                  <a:gd name="T27" fmla="*/ 0 h 107"/>
                  <a:gd name="T28" fmla="*/ 121 w 132"/>
                  <a:gd name="T29" fmla="*/ 11 h 107"/>
                  <a:gd name="T30" fmla="*/ 132 w 132"/>
                  <a:gd name="T31" fmla="*/ 35 h 107"/>
                  <a:gd name="T32" fmla="*/ 121 w 132"/>
                  <a:gd name="T33" fmla="*/ 62 h 107"/>
                  <a:gd name="T34" fmla="*/ 80 w 132"/>
                  <a:gd name="T35" fmla="*/ 103 h 107"/>
                  <a:gd name="T36" fmla="*/ 70 w 132"/>
                  <a:gd name="T3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07">
                    <a:moveTo>
                      <a:pt x="70" y="107"/>
                    </a:moveTo>
                    <a:cubicBezTo>
                      <a:pt x="66" y="107"/>
                      <a:pt x="63" y="106"/>
                      <a:pt x="60" y="103"/>
                    </a:cubicBezTo>
                    <a:cubicBezTo>
                      <a:pt x="55" y="98"/>
                      <a:pt x="55" y="89"/>
                      <a:pt x="60" y="8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0"/>
                      <a:pt x="104" y="38"/>
                      <a:pt x="104" y="36"/>
                    </a:cubicBezTo>
                    <a:cubicBezTo>
                      <a:pt x="104" y="35"/>
                      <a:pt x="103" y="33"/>
                      <a:pt x="102" y="32"/>
                    </a:cubicBezTo>
                    <a:cubicBezTo>
                      <a:pt x="101" y="31"/>
                      <a:pt x="101" y="31"/>
                      <a:pt x="101" y="30"/>
                    </a:cubicBezTo>
                    <a:cubicBezTo>
                      <a:pt x="99" y="29"/>
                      <a:pt x="97" y="28"/>
                      <a:pt x="96" y="28"/>
                    </a:cubicBezTo>
                    <a:cubicBezTo>
                      <a:pt x="94" y="28"/>
                      <a:pt x="92" y="29"/>
                      <a:pt x="90" y="31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19" y="102"/>
                      <a:pt x="11" y="102"/>
                      <a:pt x="5" y="96"/>
                    </a:cubicBezTo>
                    <a:cubicBezTo>
                      <a:pt x="0" y="91"/>
                      <a:pt x="0" y="82"/>
                      <a:pt x="5" y="76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7" y="4"/>
                      <a:pt x="87" y="0"/>
                      <a:pt x="97" y="0"/>
                    </a:cubicBezTo>
                    <a:cubicBezTo>
                      <a:pt x="106" y="1"/>
                      <a:pt x="115" y="5"/>
                      <a:pt x="121" y="11"/>
                    </a:cubicBezTo>
                    <a:cubicBezTo>
                      <a:pt x="128" y="18"/>
                      <a:pt x="131" y="26"/>
                      <a:pt x="132" y="35"/>
                    </a:cubicBezTo>
                    <a:cubicBezTo>
                      <a:pt x="132" y="45"/>
                      <a:pt x="128" y="55"/>
                      <a:pt x="121" y="62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77" y="106"/>
                      <a:pt x="74" y="107"/>
                      <a:pt x="70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 172">
                <a:extLst>
                  <a:ext uri="{FF2B5EF4-FFF2-40B4-BE49-F238E27FC236}">
                    <a16:creationId xmlns:a16="http://schemas.microsoft.com/office/drawing/2014/main" id="{7C37FBC6-2AFE-4780-819D-36940956D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0" y="2584450"/>
                <a:ext cx="142875" cy="109537"/>
              </a:xfrm>
              <a:custGeom>
                <a:avLst/>
                <a:gdLst>
                  <a:gd name="T0" fmla="*/ 57 w 132"/>
                  <a:gd name="T1" fmla="*/ 102 h 102"/>
                  <a:gd name="T2" fmla="*/ 47 w 132"/>
                  <a:gd name="T3" fmla="*/ 98 h 102"/>
                  <a:gd name="T4" fmla="*/ 11 w 132"/>
                  <a:gd name="T5" fmla="*/ 62 h 102"/>
                  <a:gd name="T6" fmla="*/ 0 w 132"/>
                  <a:gd name="T7" fmla="*/ 35 h 102"/>
                  <a:gd name="T8" fmla="*/ 11 w 132"/>
                  <a:gd name="T9" fmla="*/ 11 h 102"/>
                  <a:gd name="T10" fmla="*/ 35 w 132"/>
                  <a:gd name="T11" fmla="*/ 0 h 102"/>
                  <a:gd name="T12" fmla="*/ 62 w 132"/>
                  <a:gd name="T13" fmla="*/ 11 h 102"/>
                  <a:gd name="T14" fmla="*/ 127 w 132"/>
                  <a:gd name="T15" fmla="*/ 76 h 102"/>
                  <a:gd name="T16" fmla="*/ 127 w 132"/>
                  <a:gd name="T17" fmla="*/ 96 h 102"/>
                  <a:gd name="T18" fmla="*/ 107 w 132"/>
                  <a:gd name="T19" fmla="*/ 96 h 102"/>
                  <a:gd name="T20" fmla="*/ 42 w 132"/>
                  <a:gd name="T21" fmla="*/ 31 h 102"/>
                  <a:gd name="T22" fmla="*/ 36 w 132"/>
                  <a:gd name="T23" fmla="*/ 28 h 102"/>
                  <a:gd name="T24" fmla="*/ 31 w 132"/>
                  <a:gd name="T25" fmla="*/ 30 h 102"/>
                  <a:gd name="T26" fmla="*/ 30 w 132"/>
                  <a:gd name="T27" fmla="*/ 32 h 102"/>
                  <a:gd name="T28" fmla="*/ 28 w 132"/>
                  <a:gd name="T29" fmla="*/ 36 h 102"/>
                  <a:gd name="T30" fmla="*/ 31 w 132"/>
                  <a:gd name="T31" fmla="*/ 42 h 102"/>
                  <a:gd name="T32" fmla="*/ 67 w 132"/>
                  <a:gd name="T33" fmla="*/ 78 h 102"/>
                  <a:gd name="T34" fmla="*/ 67 w 132"/>
                  <a:gd name="T35" fmla="*/ 98 h 102"/>
                  <a:gd name="T36" fmla="*/ 57 w 132"/>
                  <a:gd name="T3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02">
                    <a:moveTo>
                      <a:pt x="57" y="102"/>
                    </a:moveTo>
                    <a:cubicBezTo>
                      <a:pt x="53" y="102"/>
                      <a:pt x="50" y="101"/>
                      <a:pt x="47" y="98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4" y="55"/>
                      <a:pt x="0" y="45"/>
                      <a:pt x="0" y="35"/>
                    </a:cubicBezTo>
                    <a:cubicBezTo>
                      <a:pt x="1" y="26"/>
                      <a:pt x="4" y="18"/>
                      <a:pt x="11" y="11"/>
                    </a:cubicBezTo>
                    <a:cubicBezTo>
                      <a:pt x="17" y="5"/>
                      <a:pt x="26" y="1"/>
                      <a:pt x="35" y="0"/>
                    </a:cubicBezTo>
                    <a:cubicBezTo>
                      <a:pt x="45" y="0"/>
                      <a:pt x="55" y="4"/>
                      <a:pt x="62" y="11"/>
                    </a:cubicBezTo>
                    <a:cubicBezTo>
                      <a:pt x="127" y="76"/>
                      <a:pt x="127" y="76"/>
                      <a:pt x="127" y="76"/>
                    </a:cubicBezTo>
                    <a:cubicBezTo>
                      <a:pt x="132" y="82"/>
                      <a:pt x="132" y="91"/>
                      <a:pt x="127" y="96"/>
                    </a:cubicBezTo>
                    <a:cubicBezTo>
                      <a:pt x="121" y="102"/>
                      <a:pt x="113" y="102"/>
                      <a:pt x="107" y="96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0" y="29"/>
                      <a:pt x="38" y="28"/>
                      <a:pt x="36" y="28"/>
                    </a:cubicBezTo>
                    <a:cubicBezTo>
                      <a:pt x="35" y="28"/>
                      <a:pt x="33" y="29"/>
                      <a:pt x="31" y="30"/>
                    </a:cubicBezTo>
                    <a:cubicBezTo>
                      <a:pt x="31" y="31"/>
                      <a:pt x="31" y="31"/>
                      <a:pt x="30" y="32"/>
                    </a:cubicBezTo>
                    <a:cubicBezTo>
                      <a:pt x="29" y="33"/>
                      <a:pt x="28" y="35"/>
                      <a:pt x="28" y="36"/>
                    </a:cubicBezTo>
                    <a:cubicBezTo>
                      <a:pt x="28" y="38"/>
                      <a:pt x="29" y="40"/>
                      <a:pt x="31" y="42"/>
                    </a:cubicBezTo>
                    <a:cubicBezTo>
                      <a:pt x="67" y="78"/>
                      <a:pt x="67" y="78"/>
                      <a:pt x="67" y="78"/>
                    </a:cubicBezTo>
                    <a:cubicBezTo>
                      <a:pt x="72" y="84"/>
                      <a:pt x="72" y="93"/>
                      <a:pt x="67" y="98"/>
                    </a:cubicBezTo>
                    <a:cubicBezTo>
                      <a:pt x="64" y="101"/>
                      <a:pt x="61" y="102"/>
                      <a:pt x="57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173">
                <a:extLst>
                  <a:ext uri="{FF2B5EF4-FFF2-40B4-BE49-F238E27FC236}">
                    <a16:creationId xmlns:a16="http://schemas.microsoft.com/office/drawing/2014/main" id="{4844E228-5E8F-48B1-B27B-BD4B6E2C9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5163" y="2814638"/>
                <a:ext cx="30163" cy="144462"/>
              </a:xfrm>
              <a:custGeom>
                <a:avLst/>
                <a:gdLst>
                  <a:gd name="T0" fmla="*/ 14 w 28"/>
                  <a:gd name="T1" fmla="*/ 134 h 134"/>
                  <a:gd name="T2" fmla="*/ 0 w 28"/>
                  <a:gd name="T3" fmla="*/ 120 h 134"/>
                  <a:gd name="T4" fmla="*/ 0 w 28"/>
                  <a:gd name="T5" fmla="*/ 14 h 134"/>
                  <a:gd name="T6" fmla="*/ 14 w 28"/>
                  <a:gd name="T7" fmla="*/ 0 h 134"/>
                  <a:gd name="T8" fmla="*/ 28 w 28"/>
                  <a:gd name="T9" fmla="*/ 14 h 134"/>
                  <a:gd name="T10" fmla="*/ 28 w 28"/>
                  <a:gd name="T11" fmla="*/ 120 h 134"/>
                  <a:gd name="T12" fmla="*/ 14 w 2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34">
                    <a:moveTo>
                      <a:pt x="14" y="134"/>
                    </a:moveTo>
                    <a:cubicBezTo>
                      <a:pt x="6" y="134"/>
                      <a:pt x="0" y="128"/>
                      <a:pt x="0" y="1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8"/>
                      <a:pt x="22" y="134"/>
                      <a:pt x="14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Freeform 174">
                <a:extLst>
                  <a:ext uri="{FF2B5EF4-FFF2-40B4-BE49-F238E27FC236}">
                    <a16:creationId xmlns:a16="http://schemas.microsoft.com/office/drawing/2014/main" id="{0C512AB1-EDFD-4B83-A9CE-7CE42B8CB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1363" y="2814638"/>
                <a:ext cx="30163" cy="144462"/>
              </a:xfrm>
              <a:custGeom>
                <a:avLst/>
                <a:gdLst>
                  <a:gd name="T0" fmla="*/ 14 w 28"/>
                  <a:gd name="T1" fmla="*/ 134 h 134"/>
                  <a:gd name="T2" fmla="*/ 0 w 28"/>
                  <a:gd name="T3" fmla="*/ 120 h 134"/>
                  <a:gd name="T4" fmla="*/ 0 w 28"/>
                  <a:gd name="T5" fmla="*/ 14 h 134"/>
                  <a:gd name="T6" fmla="*/ 14 w 28"/>
                  <a:gd name="T7" fmla="*/ 0 h 134"/>
                  <a:gd name="T8" fmla="*/ 28 w 28"/>
                  <a:gd name="T9" fmla="*/ 14 h 134"/>
                  <a:gd name="T10" fmla="*/ 28 w 28"/>
                  <a:gd name="T11" fmla="*/ 120 h 134"/>
                  <a:gd name="T12" fmla="*/ 14 w 2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34">
                    <a:moveTo>
                      <a:pt x="14" y="134"/>
                    </a:moveTo>
                    <a:cubicBezTo>
                      <a:pt x="6" y="134"/>
                      <a:pt x="0" y="128"/>
                      <a:pt x="0" y="1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8"/>
                      <a:pt x="22" y="134"/>
                      <a:pt x="14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Freeform 175">
                <a:extLst>
                  <a:ext uri="{FF2B5EF4-FFF2-40B4-BE49-F238E27FC236}">
                    <a16:creationId xmlns:a16="http://schemas.microsoft.com/office/drawing/2014/main" id="{6FDA5958-3F32-470E-A0EF-659EED7A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2814638"/>
                <a:ext cx="30163" cy="144462"/>
              </a:xfrm>
              <a:custGeom>
                <a:avLst/>
                <a:gdLst>
                  <a:gd name="T0" fmla="*/ 14 w 28"/>
                  <a:gd name="T1" fmla="*/ 134 h 134"/>
                  <a:gd name="T2" fmla="*/ 0 w 28"/>
                  <a:gd name="T3" fmla="*/ 120 h 134"/>
                  <a:gd name="T4" fmla="*/ 0 w 28"/>
                  <a:gd name="T5" fmla="*/ 14 h 134"/>
                  <a:gd name="T6" fmla="*/ 14 w 28"/>
                  <a:gd name="T7" fmla="*/ 0 h 134"/>
                  <a:gd name="T8" fmla="*/ 28 w 28"/>
                  <a:gd name="T9" fmla="*/ 14 h 134"/>
                  <a:gd name="T10" fmla="*/ 28 w 28"/>
                  <a:gd name="T11" fmla="*/ 120 h 134"/>
                  <a:gd name="T12" fmla="*/ 14 w 28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34">
                    <a:moveTo>
                      <a:pt x="14" y="134"/>
                    </a:moveTo>
                    <a:cubicBezTo>
                      <a:pt x="6" y="134"/>
                      <a:pt x="0" y="128"/>
                      <a:pt x="0" y="1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8"/>
                      <a:pt x="22" y="134"/>
                      <a:pt x="14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Freeform 176">
                <a:extLst>
                  <a:ext uri="{FF2B5EF4-FFF2-40B4-BE49-F238E27FC236}">
                    <a16:creationId xmlns:a16="http://schemas.microsoft.com/office/drawing/2014/main" id="{6D41F90B-3332-4AE7-BC23-8064180347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1338" y="2706688"/>
                <a:ext cx="428625" cy="304800"/>
              </a:xfrm>
              <a:custGeom>
                <a:avLst/>
                <a:gdLst>
                  <a:gd name="T0" fmla="*/ 382 w 396"/>
                  <a:gd name="T1" fmla="*/ 0 h 283"/>
                  <a:gd name="T2" fmla="*/ 14 w 396"/>
                  <a:gd name="T3" fmla="*/ 0 h 283"/>
                  <a:gd name="T4" fmla="*/ 0 w 396"/>
                  <a:gd name="T5" fmla="*/ 14 h 283"/>
                  <a:gd name="T6" fmla="*/ 0 w 396"/>
                  <a:gd name="T7" fmla="*/ 73 h 283"/>
                  <a:gd name="T8" fmla="*/ 14 w 396"/>
                  <a:gd name="T9" fmla="*/ 87 h 283"/>
                  <a:gd name="T10" fmla="*/ 28 w 396"/>
                  <a:gd name="T11" fmla="*/ 87 h 283"/>
                  <a:gd name="T12" fmla="*/ 36 w 396"/>
                  <a:gd name="T13" fmla="*/ 87 h 283"/>
                  <a:gd name="T14" fmla="*/ 344 w 396"/>
                  <a:gd name="T15" fmla="*/ 87 h 283"/>
                  <a:gd name="T16" fmla="*/ 325 w 396"/>
                  <a:gd name="T17" fmla="*/ 255 h 283"/>
                  <a:gd name="T18" fmla="*/ 70 w 396"/>
                  <a:gd name="T19" fmla="*/ 255 h 283"/>
                  <a:gd name="T20" fmla="*/ 53 w 396"/>
                  <a:gd name="T21" fmla="*/ 109 h 283"/>
                  <a:gd name="T22" fmla="*/ 37 w 396"/>
                  <a:gd name="T23" fmla="*/ 97 h 283"/>
                  <a:gd name="T24" fmla="*/ 25 w 396"/>
                  <a:gd name="T25" fmla="*/ 113 h 283"/>
                  <a:gd name="T26" fmla="*/ 44 w 396"/>
                  <a:gd name="T27" fmla="*/ 271 h 283"/>
                  <a:gd name="T28" fmla="*/ 58 w 396"/>
                  <a:gd name="T29" fmla="*/ 283 h 283"/>
                  <a:gd name="T30" fmla="*/ 338 w 396"/>
                  <a:gd name="T31" fmla="*/ 283 h 283"/>
                  <a:gd name="T32" fmla="*/ 352 w 396"/>
                  <a:gd name="T33" fmla="*/ 271 h 283"/>
                  <a:gd name="T34" fmla="*/ 373 w 396"/>
                  <a:gd name="T35" fmla="*/ 87 h 283"/>
                  <a:gd name="T36" fmla="*/ 382 w 396"/>
                  <a:gd name="T37" fmla="*/ 87 h 283"/>
                  <a:gd name="T38" fmla="*/ 396 w 396"/>
                  <a:gd name="T39" fmla="*/ 73 h 283"/>
                  <a:gd name="T40" fmla="*/ 396 w 396"/>
                  <a:gd name="T41" fmla="*/ 14 h 283"/>
                  <a:gd name="T42" fmla="*/ 382 w 396"/>
                  <a:gd name="T43" fmla="*/ 0 h 283"/>
                  <a:gd name="T44" fmla="*/ 28 w 396"/>
                  <a:gd name="T45" fmla="*/ 59 h 283"/>
                  <a:gd name="T46" fmla="*/ 28 w 396"/>
                  <a:gd name="T47" fmla="*/ 28 h 283"/>
                  <a:gd name="T48" fmla="*/ 368 w 396"/>
                  <a:gd name="T49" fmla="*/ 28 h 283"/>
                  <a:gd name="T50" fmla="*/ 368 w 396"/>
                  <a:gd name="T51" fmla="*/ 59 h 283"/>
                  <a:gd name="T52" fmla="*/ 360 w 396"/>
                  <a:gd name="T53" fmla="*/ 59 h 283"/>
                  <a:gd name="T54" fmla="*/ 36 w 396"/>
                  <a:gd name="T55" fmla="*/ 59 h 283"/>
                  <a:gd name="T56" fmla="*/ 28 w 396"/>
                  <a:gd name="T57" fmla="*/ 5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283">
                    <a:moveTo>
                      <a:pt x="382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81"/>
                      <a:pt x="6" y="87"/>
                      <a:pt x="14" y="87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44" y="87"/>
                      <a:pt x="344" y="87"/>
                      <a:pt x="344" y="87"/>
                    </a:cubicBezTo>
                    <a:cubicBezTo>
                      <a:pt x="325" y="255"/>
                      <a:pt x="325" y="255"/>
                      <a:pt x="325" y="255"/>
                    </a:cubicBezTo>
                    <a:cubicBezTo>
                      <a:pt x="70" y="255"/>
                      <a:pt x="70" y="255"/>
                      <a:pt x="70" y="255"/>
                    </a:cubicBezTo>
                    <a:cubicBezTo>
                      <a:pt x="53" y="109"/>
                      <a:pt x="53" y="109"/>
                      <a:pt x="53" y="109"/>
                    </a:cubicBezTo>
                    <a:cubicBezTo>
                      <a:pt x="52" y="102"/>
                      <a:pt x="45" y="96"/>
                      <a:pt x="37" y="97"/>
                    </a:cubicBezTo>
                    <a:cubicBezTo>
                      <a:pt x="30" y="98"/>
                      <a:pt x="24" y="105"/>
                      <a:pt x="25" y="113"/>
                    </a:cubicBezTo>
                    <a:cubicBezTo>
                      <a:pt x="44" y="271"/>
                      <a:pt x="44" y="271"/>
                      <a:pt x="44" y="271"/>
                    </a:cubicBezTo>
                    <a:cubicBezTo>
                      <a:pt x="45" y="278"/>
                      <a:pt x="51" y="283"/>
                      <a:pt x="58" y="283"/>
                    </a:cubicBezTo>
                    <a:cubicBezTo>
                      <a:pt x="338" y="283"/>
                      <a:pt x="338" y="283"/>
                      <a:pt x="338" y="283"/>
                    </a:cubicBezTo>
                    <a:cubicBezTo>
                      <a:pt x="345" y="283"/>
                      <a:pt x="351" y="278"/>
                      <a:pt x="352" y="271"/>
                    </a:cubicBezTo>
                    <a:cubicBezTo>
                      <a:pt x="373" y="87"/>
                      <a:pt x="373" y="87"/>
                      <a:pt x="373" y="87"/>
                    </a:cubicBezTo>
                    <a:cubicBezTo>
                      <a:pt x="382" y="87"/>
                      <a:pt x="382" y="87"/>
                      <a:pt x="382" y="87"/>
                    </a:cubicBezTo>
                    <a:cubicBezTo>
                      <a:pt x="390" y="87"/>
                      <a:pt x="396" y="81"/>
                      <a:pt x="396" y="73"/>
                    </a:cubicBezTo>
                    <a:cubicBezTo>
                      <a:pt x="396" y="14"/>
                      <a:pt x="396" y="14"/>
                      <a:pt x="396" y="14"/>
                    </a:cubicBezTo>
                    <a:cubicBezTo>
                      <a:pt x="396" y="6"/>
                      <a:pt x="390" y="0"/>
                      <a:pt x="382" y="0"/>
                    </a:cubicBezTo>
                    <a:close/>
                    <a:moveTo>
                      <a:pt x="28" y="59"/>
                    </a:moveTo>
                    <a:cubicBezTo>
                      <a:pt x="28" y="28"/>
                      <a:pt x="28" y="28"/>
                      <a:pt x="28" y="28"/>
                    </a:cubicBezTo>
                    <a:cubicBezTo>
                      <a:pt x="368" y="28"/>
                      <a:pt x="368" y="28"/>
                      <a:pt x="368" y="28"/>
                    </a:cubicBezTo>
                    <a:cubicBezTo>
                      <a:pt x="368" y="59"/>
                      <a:pt x="368" y="59"/>
                      <a:pt x="368" y="59"/>
                    </a:cubicBezTo>
                    <a:cubicBezTo>
                      <a:pt x="360" y="59"/>
                      <a:pt x="360" y="59"/>
                      <a:pt x="360" y="59"/>
                    </a:cubicBezTo>
                    <a:cubicBezTo>
                      <a:pt x="36" y="59"/>
                      <a:pt x="36" y="59"/>
                      <a:pt x="36" y="59"/>
                    </a:cubicBezTo>
                    <a:lnTo>
                      <a:pt x="28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688AAC5C-77D7-42EB-8EAE-5BE7D6D2A19F}"/>
              </a:ext>
            </a:extLst>
          </p:cNvPr>
          <p:cNvGrpSpPr/>
          <p:nvPr/>
        </p:nvGrpSpPr>
        <p:grpSpPr>
          <a:xfrm>
            <a:off x="3649884" y="4926237"/>
            <a:ext cx="426832" cy="380609"/>
            <a:chOff x="1658938" y="2338388"/>
            <a:chExt cx="938213" cy="836612"/>
          </a:xfrm>
          <a:solidFill>
            <a:srgbClr val="FFFFFF"/>
          </a:solidFill>
        </p:grpSpPr>
        <p:sp>
          <p:nvSpPr>
            <p:cNvPr id="158" name="Freeform 251">
              <a:extLst>
                <a:ext uri="{FF2B5EF4-FFF2-40B4-BE49-F238E27FC236}">
                  <a16:creationId xmlns:a16="http://schemas.microsoft.com/office/drawing/2014/main" id="{DC730318-3098-4468-8E2C-36FE3E0DE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692" y="2916238"/>
              <a:ext cx="173038" cy="246063"/>
            </a:xfrm>
            <a:custGeom>
              <a:avLst/>
              <a:gdLst>
                <a:gd name="T0" fmla="*/ 109 w 109"/>
                <a:gd name="T1" fmla="*/ 155 h 155"/>
                <a:gd name="T2" fmla="*/ 0 w 109"/>
                <a:gd name="T3" fmla="*/ 155 h 155"/>
                <a:gd name="T4" fmla="*/ 0 w 109"/>
                <a:gd name="T5" fmla="*/ 0 h 155"/>
                <a:gd name="T6" fmla="*/ 109 w 109"/>
                <a:gd name="T7" fmla="*/ 0 h 155"/>
                <a:gd name="T8" fmla="*/ 109 w 109"/>
                <a:gd name="T9" fmla="*/ 155 h 155"/>
                <a:gd name="T10" fmla="*/ 109 w 10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5">
                  <a:moveTo>
                    <a:pt x="109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155"/>
                  </a:lnTo>
                  <a:lnTo>
                    <a:pt x="109" y="155"/>
                  </a:lnTo>
                  <a:close/>
                </a:path>
              </a:pathLst>
            </a:custGeom>
            <a:solidFill>
              <a:srgbClr val="FDE58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10E7416B-E957-4F44-B507-15D895C33255}"/>
                </a:ext>
              </a:extLst>
            </p:cNvPr>
            <p:cNvGrpSpPr/>
            <p:nvPr/>
          </p:nvGrpSpPr>
          <p:grpSpPr>
            <a:xfrm>
              <a:off x="1658938" y="2338388"/>
              <a:ext cx="938213" cy="836612"/>
              <a:chOff x="1658938" y="2338388"/>
              <a:chExt cx="938213" cy="836612"/>
            </a:xfrm>
            <a:grpFill/>
          </p:grpSpPr>
          <p:sp>
            <p:nvSpPr>
              <p:cNvPr id="160" name="Freeform 398">
                <a:extLst>
                  <a:ext uri="{FF2B5EF4-FFF2-40B4-BE49-F238E27FC236}">
                    <a16:creationId xmlns:a16="http://schemas.microsoft.com/office/drawing/2014/main" id="{0E08C5CF-33D6-4384-9FEE-70B209F2CE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7238" y="2898775"/>
                <a:ext cx="204788" cy="276225"/>
              </a:xfrm>
              <a:custGeom>
                <a:avLst/>
                <a:gdLst>
                  <a:gd name="T0" fmla="*/ 169 w 183"/>
                  <a:gd name="T1" fmla="*/ 247 h 247"/>
                  <a:gd name="T2" fmla="*/ 14 w 183"/>
                  <a:gd name="T3" fmla="*/ 247 h 247"/>
                  <a:gd name="T4" fmla="*/ 0 w 183"/>
                  <a:gd name="T5" fmla="*/ 233 h 247"/>
                  <a:gd name="T6" fmla="*/ 0 w 183"/>
                  <a:gd name="T7" fmla="*/ 14 h 247"/>
                  <a:gd name="T8" fmla="*/ 14 w 183"/>
                  <a:gd name="T9" fmla="*/ 0 h 247"/>
                  <a:gd name="T10" fmla="*/ 169 w 183"/>
                  <a:gd name="T11" fmla="*/ 0 h 247"/>
                  <a:gd name="T12" fmla="*/ 183 w 183"/>
                  <a:gd name="T13" fmla="*/ 14 h 247"/>
                  <a:gd name="T14" fmla="*/ 183 w 183"/>
                  <a:gd name="T15" fmla="*/ 233 h 247"/>
                  <a:gd name="T16" fmla="*/ 169 w 183"/>
                  <a:gd name="T17" fmla="*/ 247 h 247"/>
                  <a:gd name="T18" fmla="*/ 28 w 183"/>
                  <a:gd name="T19" fmla="*/ 219 h 247"/>
                  <a:gd name="T20" fmla="*/ 155 w 183"/>
                  <a:gd name="T21" fmla="*/ 219 h 247"/>
                  <a:gd name="T22" fmla="*/ 155 w 183"/>
                  <a:gd name="T23" fmla="*/ 28 h 247"/>
                  <a:gd name="T24" fmla="*/ 28 w 183"/>
                  <a:gd name="T25" fmla="*/ 28 h 247"/>
                  <a:gd name="T26" fmla="*/ 28 w 183"/>
                  <a:gd name="T27" fmla="*/ 219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" h="247">
                    <a:moveTo>
                      <a:pt x="169" y="247"/>
                    </a:moveTo>
                    <a:cubicBezTo>
                      <a:pt x="14" y="247"/>
                      <a:pt x="14" y="247"/>
                      <a:pt x="14" y="247"/>
                    </a:cubicBezTo>
                    <a:cubicBezTo>
                      <a:pt x="6" y="247"/>
                      <a:pt x="0" y="241"/>
                      <a:pt x="0" y="23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77" y="0"/>
                      <a:pt x="183" y="6"/>
                      <a:pt x="183" y="14"/>
                    </a:cubicBezTo>
                    <a:cubicBezTo>
                      <a:pt x="183" y="233"/>
                      <a:pt x="183" y="233"/>
                      <a:pt x="183" y="233"/>
                    </a:cubicBezTo>
                    <a:cubicBezTo>
                      <a:pt x="183" y="241"/>
                      <a:pt x="177" y="247"/>
                      <a:pt x="169" y="247"/>
                    </a:cubicBezTo>
                    <a:close/>
                    <a:moveTo>
                      <a:pt x="28" y="219"/>
                    </a:moveTo>
                    <a:cubicBezTo>
                      <a:pt x="155" y="219"/>
                      <a:pt x="155" y="219"/>
                      <a:pt x="155" y="219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28" y="28"/>
                      <a:pt x="28" y="28"/>
                      <a:pt x="28" y="28"/>
                    </a:cubicBezTo>
                    <a:lnTo>
                      <a:pt x="28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Freeform 399">
                <a:extLst>
                  <a:ext uri="{FF2B5EF4-FFF2-40B4-BE49-F238E27FC236}">
                    <a16:creationId xmlns:a16="http://schemas.microsoft.com/office/drawing/2014/main" id="{B309AADD-D399-46E5-8C2C-498F9A1B0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875" y="2849563"/>
                <a:ext cx="669925" cy="325437"/>
              </a:xfrm>
              <a:custGeom>
                <a:avLst/>
                <a:gdLst>
                  <a:gd name="T0" fmla="*/ 585 w 599"/>
                  <a:gd name="T1" fmla="*/ 290 h 290"/>
                  <a:gd name="T2" fmla="*/ 14 w 599"/>
                  <a:gd name="T3" fmla="*/ 290 h 290"/>
                  <a:gd name="T4" fmla="*/ 0 w 599"/>
                  <a:gd name="T5" fmla="*/ 276 h 290"/>
                  <a:gd name="T6" fmla="*/ 0 w 599"/>
                  <a:gd name="T7" fmla="*/ 14 h 290"/>
                  <a:gd name="T8" fmla="*/ 14 w 599"/>
                  <a:gd name="T9" fmla="*/ 0 h 290"/>
                  <a:gd name="T10" fmla="*/ 28 w 599"/>
                  <a:gd name="T11" fmla="*/ 14 h 290"/>
                  <a:gd name="T12" fmla="*/ 28 w 599"/>
                  <a:gd name="T13" fmla="*/ 262 h 290"/>
                  <a:gd name="T14" fmla="*/ 571 w 599"/>
                  <a:gd name="T15" fmla="*/ 262 h 290"/>
                  <a:gd name="T16" fmla="*/ 571 w 599"/>
                  <a:gd name="T17" fmla="*/ 15 h 290"/>
                  <a:gd name="T18" fmla="*/ 585 w 599"/>
                  <a:gd name="T19" fmla="*/ 1 h 290"/>
                  <a:gd name="T20" fmla="*/ 599 w 599"/>
                  <a:gd name="T21" fmla="*/ 15 h 290"/>
                  <a:gd name="T22" fmla="*/ 599 w 599"/>
                  <a:gd name="T23" fmla="*/ 276 h 290"/>
                  <a:gd name="T24" fmla="*/ 585 w 599"/>
                  <a:gd name="T25" fmla="*/ 2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290">
                    <a:moveTo>
                      <a:pt x="585" y="290"/>
                    </a:moveTo>
                    <a:cubicBezTo>
                      <a:pt x="14" y="290"/>
                      <a:pt x="14" y="290"/>
                      <a:pt x="14" y="290"/>
                    </a:cubicBezTo>
                    <a:cubicBezTo>
                      <a:pt x="6" y="290"/>
                      <a:pt x="0" y="284"/>
                      <a:pt x="0" y="27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262"/>
                      <a:pt x="28" y="262"/>
                      <a:pt x="28" y="262"/>
                    </a:cubicBezTo>
                    <a:cubicBezTo>
                      <a:pt x="571" y="262"/>
                      <a:pt x="571" y="262"/>
                      <a:pt x="571" y="262"/>
                    </a:cubicBezTo>
                    <a:cubicBezTo>
                      <a:pt x="571" y="15"/>
                      <a:pt x="571" y="15"/>
                      <a:pt x="571" y="15"/>
                    </a:cubicBezTo>
                    <a:cubicBezTo>
                      <a:pt x="571" y="7"/>
                      <a:pt x="577" y="1"/>
                      <a:pt x="585" y="1"/>
                    </a:cubicBezTo>
                    <a:cubicBezTo>
                      <a:pt x="593" y="1"/>
                      <a:pt x="599" y="7"/>
                      <a:pt x="599" y="15"/>
                    </a:cubicBezTo>
                    <a:cubicBezTo>
                      <a:pt x="599" y="276"/>
                      <a:pt x="599" y="276"/>
                      <a:pt x="599" y="276"/>
                    </a:cubicBezTo>
                    <a:cubicBezTo>
                      <a:pt x="599" y="284"/>
                      <a:pt x="593" y="290"/>
                      <a:pt x="585" y="2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Freeform 420">
                <a:extLst>
                  <a:ext uri="{FF2B5EF4-FFF2-40B4-BE49-F238E27FC236}">
                    <a16:creationId xmlns:a16="http://schemas.microsoft.com/office/drawing/2014/main" id="{1FB7EFEC-3DC7-45E9-AC19-9312991CD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2338388"/>
                <a:ext cx="938213" cy="495300"/>
              </a:xfrm>
              <a:custGeom>
                <a:avLst/>
                <a:gdLst>
                  <a:gd name="T0" fmla="*/ 745 w 841"/>
                  <a:gd name="T1" fmla="*/ 443 h 443"/>
                  <a:gd name="T2" fmla="*/ 664 w 841"/>
                  <a:gd name="T3" fmla="*/ 399 h 443"/>
                  <a:gd name="T4" fmla="*/ 583 w 841"/>
                  <a:gd name="T5" fmla="*/ 443 h 443"/>
                  <a:gd name="T6" fmla="*/ 502 w 841"/>
                  <a:gd name="T7" fmla="*/ 399 h 443"/>
                  <a:gd name="T8" fmla="*/ 421 w 841"/>
                  <a:gd name="T9" fmla="*/ 443 h 443"/>
                  <a:gd name="T10" fmla="*/ 340 w 841"/>
                  <a:gd name="T11" fmla="*/ 399 h 443"/>
                  <a:gd name="T12" fmla="*/ 259 w 841"/>
                  <a:gd name="T13" fmla="*/ 443 h 443"/>
                  <a:gd name="T14" fmla="*/ 178 w 841"/>
                  <a:gd name="T15" fmla="*/ 399 h 443"/>
                  <a:gd name="T16" fmla="*/ 97 w 841"/>
                  <a:gd name="T17" fmla="*/ 443 h 443"/>
                  <a:gd name="T18" fmla="*/ 0 w 841"/>
                  <a:gd name="T19" fmla="*/ 347 h 443"/>
                  <a:gd name="T20" fmla="*/ 41 w 841"/>
                  <a:gd name="T21" fmla="*/ 12 h 443"/>
                  <a:gd name="T22" fmla="*/ 55 w 841"/>
                  <a:gd name="T23" fmla="*/ 0 h 443"/>
                  <a:gd name="T24" fmla="*/ 787 w 841"/>
                  <a:gd name="T25" fmla="*/ 0 h 443"/>
                  <a:gd name="T26" fmla="*/ 801 w 841"/>
                  <a:gd name="T27" fmla="*/ 12 h 443"/>
                  <a:gd name="T28" fmla="*/ 841 w 841"/>
                  <a:gd name="T29" fmla="*/ 346 h 443"/>
                  <a:gd name="T30" fmla="*/ 841 w 841"/>
                  <a:gd name="T31" fmla="*/ 347 h 443"/>
                  <a:gd name="T32" fmla="*/ 745 w 841"/>
                  <a:gd name="T33" fmla="*/ 443 h 443"/>
                  <a:gd name="T34" fmla="*/ 664 w 841"/>
                  <a:gd name="T35" fmla="*/ 348 h 443"/>
                  <a:gd name="T36" fmla="*/ 678 w 841"/>
                  <a:gd name="T37" fmla="*/ 359 h 443"/>
                  <a:gd name="T38" fmla="*/ 745 w 841"/>
                  <a:gd name="T39" fmla="*/ 415 h 443"/>
                  <a:gd name="T40" fmla="*/ 813 w 841"/>
                  <a:gd name="T41" fmla="*/ 347 h 443"/>
                  <a:gd name="T42" fmla="*/ 813 w 841"/>
                  <a:gd name="T43" fmla="*/ 346 h 443"/>
                  <a:gd name="T44" fmla="*/ 775 w 841"/>
                  <a:gd name="T45" fmla="*/ 28 h 443"/>
                  <a:gd name="T46" fmla="*/ 67 w 841"/>
                  <a:gd name="T47" fmla="*/ 28 h 443"/>
                  <a:gd name="T48" fmla="*/ 28 w 841"/>
                  <a:gd name="T49" fmla="*/ 347 h 443"/>
                  <a:gd name="T50" fmla="*/ 97 w 841"/>
                  <a:gd name="T51" fmla="*/ 415 h 443"/>
                  <a:gd name="T52" fmla="*/ 164 w 841"/>
                  <a:gd name="T53" fmla="*/ 359 h 443"/>
                  <a:gd name="T54" fmla="*/ 178 w 841"/>
                  <a:gd name="T55" fmla="*/ 348 h 443"/>
                  <a:gd name="T56" fmla="*/ 192 w 841"/>
                  <a:gd name="T57" fmla="*/ 359 h 443"/>
                  <a:gd name="T58" fmla="*/ 259 w 841"/>
                  <a:gd name="T59" fmla="*/ 415 h 443"/>
                  <a:gd name="T60" fmla="*/ 326 w 841"/>
                  <a:gd name="T61" fmla="*/ 359 h 443"/>
                  <a:gd name="T62" fmla="*/ 340 w 841"/>
                  <a:gd name="T63" fmla="*/ 348 h 443"/>
                  <a:gd name="T64" fmla="*/ 354 w 841"/>
                  <a:gd name="T65" fmla="*/ 359 h 443"/>
                  <a:gd name="T66" fmla="*/ 421 w 841"/>
                  <a:gd name="T67" fmla="*/ 415 h 443"/>
                  <a:gd name="T68" fmla="*/ 488 w 841"/>
                  <a:gd name="T69" fmla="*/ 359 h 443"/>
                  <a:gd name="T70" fmla="*/ 502 w 841"/>
                  <a:gd name="T71" fmla="*/ 348 h 443"/>
                  <a:gd name="T72" fmla="*/ 516 w 841"/>
                  <a:gd name="T73" fmla="*/ 359 h 443"/>
                  <a:gd name="T74" fmla="*/ 583 w 841"/>
                  <a:gd name="T75" fmla="*/ 415 h 443"/>
                  <a:gd name="T76" fmla="*/ 650 w 841"/>
                  <a:gd name="T77" fmla="*/ 359 h 443"/>
                  <a:gd name="T78" fmla="*/ 664 w 841"/>
                  <a:gd name="T79" fmla="*/ 348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1" h="443">
                    <a:moveTo>
                      <a:pt x="745" y="443"/>
                    </a:moveTo>
                    <a:cubicBezTo>
                      <a:pt x="711" y="443"/>
                      <a:pt x="681" y="426"/>
                      <a:pt x="664" y="399"/>
                    </a:cubicBezTo>
                    <a:cubicBezTo>
                      <a:pt x="647" y="426"/>
                      <a:pt x="617" y="443"/>
                      <a:pt x="583" y="443"/>
                    </a:cubicBezTo>
                    <a:cubicBezTo>
                      <a:pt x="549" y="443"/>
                      <a:pt x="519" y="426"/>
                      <a:pt x="502" y="399"/>
                    </a:cubicBezTo>
                    <a:cubicBezTo>
                      <a:pt x="485" y="426"/>
                      <a:pt x="455" y="443"/>
                      <a:pt x="421" y="443"/>
                    </a:cubicBezTo>
                    <a:cubicBezTo>
                      <a:pt x="387" y="443"/>
                      <a:pt x="357" y="426"/>
                      <a:pt x="340" y="399"/>
                    </a:cubicBezTo>
                    <a:cubicBezTo>
                      <a:pt x="323" y="426"/>
                      <a:pt x="293" y="443"/>
                      <a:pt x="259" y="443"/>
                    </a:cubicBezTo>
                    <a:cubicBezTo>
                      <a:pt x="225" y="443"/>
                      <a:pt x="195" y="426"/>
                      <a:pt x="178" y="399"/>
                    </a:cubicBezTo>
                    <a:cubicBezTo>
                      <a:pt x="161" y="426"/>
                      <a:pt x="131" y="443"/>
                      <a:pt x="97" y="443"/>
                    </a:cubicBezTo>
                    <a:cubicBezTo>
                      <a:pt x="44" y="443"/>
                      <a:pt x="0" y="400"/>
                      <a:pt x="0" y="347"/>
                    </a:cubicBezTo>
                    <a:cubicBezTo>
                      <a:pt x="0" y="338"/>
                      <a:pt x="31" y="88"/>
                      <a:pt x="41" y="12"/>
                    </a:cubicBezTo>
                    <a:cubicBezTo>
                      <a:pt x="42" y="5"/>
                      <a:pt x="48" y="0"/>
                      <a:pt x="55" y="0"/>
                    </a:cubicBezTo>
                    <a:cubicBezTo>
                      <a:pt x="787" y="0"/>
                      <a:pt x="787" y="0"/>
                      <a:pt x="787" y="0"/>
                    </a:cubicBezTo>
                    <a:cubicBezTo>
                      <a:pt x="794" y="0"/>
                      <a:pt x="800" y="5"/>
                      <a:pt x="801" y="12"/>
                    </a:cubicBezTo>
                    <a:cubicBezTo>
                      <a:pt x="816" y="134"/>
                      <a:pt x="841" y="340"/>
                      <a:pt x="841" y="346"/>
                    </a:cubicBezTo>
                    <a:cubicBezTo>
                      <a:pt x="841" y="347"/>
                      <a:pt x="841" y="347"/>
                      <a:pt x="841" y="347"/>
                    </a:cubicBezTo>
                    <a:cubicBezTo>
                      <a:pt x="841" y="400"/>
                      <a:pt x="798" y="443"/>
                      <a:pt x="745" y="443"/>
                    </a:cubicBezTo>
                    <a:close/>
                    <a:moveTo>
                      <a:pt x="664" y="348"/>
                    </a:moveTo>
                    <a:cubicBezTo>
                      <a:pt x="671" y="348"/>
                      <a:pt x="677" y="353"/>
                      <a:pt x="678" y="359"/>
                    </a:cubicBezTo>
                    <a:cubicBezTo>
                      <a:pt x="684" y="391"/>
                      <a:pt x="713" y="415"/>
                      <a:pt x="745" y="415"/>
                    </a:cubicBezTo>
                    <a:cubicBezTo>
                      <a:pt x="782" y="415"/>
                      <a:pt x="813" y="384"/>
                      <a:pt x="813" y="347"/>
                    </a:cubicBezTo>
                    <a:cubicBezTo>
                      <a:pt x="813" y="346"/>
                      <a:pt x="813" y="346"/>
                      <a:pt x="813" y="346"/>
                    </a:cubicBezTo>
                    <a:cubicBezTo>
                      <a:pt x="812" y="335"/>
                      <a:pt x="790" y="155"/>
                      <a:pt x="775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51" y="155"/>
                      <a:pt x="29" y="337"/>
                      <a:pt x="28" y="347"/>
                    </a:cubicBezTo>
                    <a:cubicBezTo>
                      <a:pt x="28" y="384"/>
                      <a:pt x="59" y="415"/>
                      <a:pt x="97" y="415"/>
                    </a:cubicBezTo>
                    <a:cubicBezTo>
                      <a:pt x="129" y="415"/>
                      <a:pt x="158" y="391"/>
                      <a:pt x="164" y="359"/>
                    </a:cubicBezTo>
                    <a:cubicBezTo>
                      <a:pt x="165" y="353"/>
                      <a:pt x="171" y="348"/>
                      <a:pt x="178" y="348"/>
                    </a:cubicBezTo>
                    <a:cubicBezTo>
                      <a:pt x="185" y="348"/>
                      <a:pt x="191" y="353"/>
                      <a:pt x="192" y="359"/>
                    </a:cubicBezTo>
                    <a:cubicBezTo>
                      <a:pt x="198" y="391"/>
                      <a:pt x="227" y="415"/>
                      <a:pt x="259" y="415"/>
                    </a:cubicBezTo>
                    <a:cubicBezTo>
                      <a:pt x="291" y="415"/>
                      <a:pt x="320" y="391"/>
                      <a:pt x="326" y="359"/>
                    </a:cubicBezTo>
                    <a:cubicBezTo>
                      <a:pt x="327" y="353"/>
                      <a:pt x="333" y="348"/>
                      <a:pt x="340" y="348"/>
                    </a:cubicBezTo>
                    <a:cubicBezTo>
                      <a:pt x="347" y="348"/>
                      <a:pt x="353" y="353"/>
                      <a:pt x="354" y="359"/>
                    </a:cubicBezTo>
                    <a:cubicBezTo>
                      <a:pt x="360" y="391"/>
                      <a:pt x="389" y="415"/>
                      <a:pt x="421" y="415"/>
                    </a:cubicBezTo>
                    <a:cubicBezTo>
                      <a:pt x="453" y="415"/>
                      <a:pt x="482" y="391"/>
                      <a:pt x="488" y="359"/>
                    </a:cubicBezTo>
                    <a:cubicBezTo>
                      <a:pt x="489" y="353"/>
                      <a:pt x="495" y="348"/>
                      <a:pt x="502" y="348"/>
                    </a:cubicBezTo>
                    <a:cubicBezTo>
                      <a:pt x="509" y="348"/>
                      <a:pt x="515" y="353"/>
                      <a:pt x="516" y="359"/>
                    </a:cubicBezTo>
                    <a:cubicBezTo>
                      <a:pt x="522" y="391"/>
                      <a:pt x="551" y="415"/>
                      <a:pt x="583" y="415"/>
                    </a:cubicBezTo>
                    <a:cubicBezTo>
                      <a:pt x="615" y="415"/>
                      <a:pt x="644" y="391"/>
                      <a:pt x="650" y="359"/>
                    </a:cubicBezTo>
                    <a:cubicBezTo>
                      <a:pt x="651" y="353"/>
                      <a:pt x="657" y="348"/>
                      <a:pt x="664" y="3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Freeform 421">
                <a:extLst>
                  <a:ext uri="{FF2B5EF4-FFF2-40B4-BE49-F238E27FC236}">
                    <a16:creationId xmlns:a16="http://schemas.microsoft.com/office/drawing/2014/main" id="{B27E5224-79D3-450D-8C23-81EEBF74B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500" y="2347913"/>
                <a:ext cx="31750" cy="411162"/>
              </a:xfrm>
              <a:custGeom>
                <a:avLst/>
                <a:gdLst>
                  <a:gd name="T0" fmla="*/ 14 w 28"/>
                  <a:gd name="T1" fmla="*/ 367 h 367"/>
                  <a:gd name="T2" fmla="*/ 0 w 28"/>
                  <a:gd name="T3" fmla="*/ 353 h 367"/>
                  <a:gd name="T4" fmla="*/ 0 w 28"/>
                  <a:gd name="T5" fmla="*/ 14 h 367"/>
                  <a:gd name="T6" fmla="*/ 14 w 28"/>
                  <a:gd name="T7" fmla="*/ 0 h 367"/>
                  <a:gd name="T8" fmla="*/ 28 w 28"/>
                  <a:gd name="T9" fmla="*/ 14 h 367"/>
                  <a:gd name="T10" fmla="*/ 28 w 28"/>
                  <a:gd name="T11" fmla="*/ 353 h 367"/>
                  <a:gd name="T12" fmla="*/ 14 w 28"/>
                  <a:gd name="T13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7">
                    <a:moveTo>
                      <a:pt x="14" y="367"/>
                    </a:moveTo>
                    <a:cubicBezTo>
                      <a:pt x="6" y="367"/>
                      <a:pt x="0" y="361"/>
                      <a:pt x="0" y="35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353"/>
                      <a:pt x="28" y="353"/>
                      <a:pt x="28" y="353"/>
                    </a:cubicBezTo>
                    <a:cubicBezTo>
                      <a:pt x="28" y="361"/>
                      <a:pt x="22" y="367"/>
                      <a:pt x="14" y="3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Freeform 422">
                <a:extLst>
                  <a:ext uri="{FF2B5EF4-FFF2-40B4-BE49-F238E27FC236}">
                    <a16:creationId xmlns:a16="http://schemas.microsoft.com/office/drawing/2014/main" id="{6210680B-6815-418B-9F1B-AF4A83D1A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475" y="2347913"/>
                <a:ext cx="31750" cy="411162"/>
              </a:xfrm>
              <a:custGeom>
                <a:avLst/>
                <a:gdLst>
                  <a:gd name="T0" fmla="*/ 14 w 28"/>
                  <a:gd name="T1" fmla="*/ 367 h 367"/>
                  <a:gd name="T2" fmla="*/ 0 w 28"/>
                  <a:gd name="T3" fmla="*/ 353 h 367"/>
                  <a:gd name="T4" fmla="*/ 0 w 28"/>
                  <a:gd name="T5" fmla="*/ 14 h 367"/>
                  <a:gd name="T6" fmla="*/ 14 w 28"/>
                  <a:gd name="T7" fmla="*/ 0 h 367"/>
                  <a:gd name="T8" fmla="*/ 28 w 28"/>
                  <a:gd name="T9" fmla="*/ 14 h 367"/>
                  <a:gd name="T10" fmla="*/ 28 w 28"/>
                  <a:gd name="T11" fmla="*/ 353 h 367"/>
                  <a:gd name="T12" fmla="*/ 14 w 28"/>
                  <a:gd name="T13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7">
                    <a:moveTo>
                      <a:pt x="14" y="367"/>
                    </a:moveTo>
                    <a:cubicBezTo>
                      <a:pt x="6" y="367"/>
                      <a:pt x="0" y="361"/>
                      <a:pt x="0" y="35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353"/>
                      <a:pt x="28" y="353"/>
                      <a:pt x="28" y="353"/>
                    </a:cubicBezTo>
                    <a:cubicBezTo>
                      <a:pt x="28" y="361"/>
                      <a:pt x="22" y="367"/>
                      <a:pt x="14" y="3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Freeform 423">
                <a:extLst>
                  <a:ext uri="{FF2B5EF4-FFF2-40B4-BE49-F238E27FC236}">
                    <a16:creationId xmlns:a16="http://schemas.microsoft.com/office/drawing/2014/main" id="{33DB237E-FAD2-4892-820D-E1E4616A3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450" y="2347913"/>
                <a:ext cx="31750" cy="411162"/>
              </a:xfrm>
              <a:custGeom>
                <a:avLst/>
                <a:gdLst>
                  <a:gd name="T0" fmla="*/ 14 w 28"/>
                  <a:gd name="T1" fmla="*/ 367 h 367"/>
                  <a:gd name="T2" fmla="*/ 0 w 28"/>
                  <a:gd name="T3" fmla="*/ 353 h 367"/>
                  <a:gd name="T4" fmla="*/ 0 w 28"/>
                  <a:gd name="T5" fmla="*/ 14 h 367"/>
                  <a:gd name="T6" fmla="*/ 14 w 28"/>
                  <a:gd name="T7" fmla="*/ 0 h 367"/>
                  <a:gd name="T8" fmla="*/ 28 w 28"/>
                  <a:gd name="T9" fmla="*/ 14 h 367"/>
                  <a:gd name="T10" fmla="*/ 28 w 28"/>
                  <a:gd name="T11" fmla="*/ 353 h 367"/>
                  <a:gd name="T12" fmla="*/ 14 w 28"/>
                  <a:gd name="T13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7">
                    <a:moveTo>
                      <a:pt x="14" y="367"/>
                    </a:moveTo>
                    <a:cubicBezTo>
                      <a:pt x="6" y="367"/>
                      <a:pt x="0" y="361"/>
                      <a:pt x="0" y="35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353"/>
                      <a:pt x="28" y="353"/>
                      <a:pt x="28" y="353"/>
                    </a:cubicBezTo>
                    <a:cubicBezTo>
                      <a:pt x="28" y="361"/>
                      <a:pt x="22" y="367"/>
                      <a:pt x="14" y="3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Freeform 424">
                <a:extLst>
                  <a:ext uri="{FF2B5EF4-FFF2-40B4-BE49-F238E27FC236}">
                    <a16:creationId xmlns:a16="http://schemas.microsoft.com/office/drawing/2014/main" id="{52334AF8-30A5-4811-805B-A373B8329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425" y="2351088"/>
                <a:ext cx="31750" cy="412750"/>
              </a:xfrm>
              <a:custGeom>
                <a:avLst/>
                <a:gdLst>
                  <a:gd name="T0" fmla="*/ 14 w 28"/>
                  <a:gd name="T1" fmla="*/ 370 h 370"/>
                  <a:gd name="T2" fmla="*/ 0 w 28"/>
                  <a:gd name="T3" fmla="*/ 356 h 370"/>
                  <a:gd name="T4" fmla="*/ 0 w 28"/>
                  <a:gd name="T5" fmla="*/ 14 h 370"/>
                  <a:gd name="T6" fmla="*/ 14 w 28"/>
                  <a:gd name="T7" fmla="*/ 0 h 370"/>
                  <a:gd name="T8" fmla="*/ 28 w 28"/>
                  <a:gd name="T9" fmla="*/ 14 h 370"/>
                  <a:gd name="T10" fmla="*/ 28 w 28"/>
                  <a:gd name="T11" fmla="*/ 356 h 370"/>
                  <a:gd name="T12" fmla="*/ 14 w 28"/>
                  <a:gd name="T13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70">
                    <a:moveTo>
                      <a:pt x="14" y="370"/>
                    </a:moveTo>
                    <a:cubicBezTo>
                      <a:pt x="6" y="370"/>
                      <a:pt x="0" y="364"/>
                      <a:pt x="0" y="35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356"/>
                      <a:pt x="28" y="356"/>
                      <a:pt x="28" y="356"/>
                    </a:cubicBezTo>
                    <a:cubicBezTo>
                      <a:pt x="28" y="364"/>
                      <a:pt x="22" y="370"/>
                      <a:pt x="14" y="3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6" name="그룹 185">
            <a:extLst>
              <a:ext uri="{FF2B5EF4-FFF2-40B4-BE49-F238E27FC236}">
                <a16:creationId xmlns:a16="http://schemas.microsoft.com/office/drawing/2014/main" id="{DD9F8555-11BA-4302-975B-8106E3D2DA4E}"/>
              </a:ext>
            </a:extLst>
          </p:cNvPr>
          <p:cNvGrpSpPr/>
          <p:nvPr/>
        </p:nvGrpSpPr>
        <p:grpSpPr>
          <a:xfrm>
            <a:off x="6955085" y="4886272"/>
            <a:ext cx="495702" cy="460469"/>
            <a:chOff x="5023349" y="5270500"/>
            <a:chExt cx="941388" cy="874478"/>
          </a:xfrm>
          <a:solidFill>
            <a:srgbClr val="FFFFFF"/>
          </a:solidFill>
        </p:grpSpPr>
        <p:sp>
          <p:nvSpPr>
            <p:cNvPr id="187" name="Freeform 594">
              <a:extLst>
                <a:ext uri="{FF2B5EF4-FFF2-40B4-BE49-F238E27FC236}">
                  <a16:creationId xmlns:a16="http://schemas.microsoft.com/office/drawing/2014/main" id="{0646C17E-295D-4587-ACFD-0B24FCD2A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411" y="5479675"/>
              <a:ext cx="601663" cy="85725"/>
            </a:xfrm>
            <a:custGeom>
              <a:avLst/>
              <a:gdLst>
                <a:gd name="T0" fmla="*/ 379 w 379"/>
                <a:gd name="T1" fmla="*/ 54 h 54"/>
                <a:gd name="T2" fmla="*/ 0 w 379"/>
                <a:gd name="T3" fmla="*/ 54 h 54"/>
                <a:gd name="T4" fmla="*/ 0 w 379"/>
                <a:gd name="T5" fmla="*/ 0 h 54"/>
                <a:gd name="T6" fmla="*/ 379 w 379"/>
                <a:gd name="T7" fmla="*/ 0 h 54"/>
                <a:gd name="T8" fmla="*/ 379 w 379"/>
                <a:gd name="T9" fmla="*/ 54 h 54"/>
                <a:gd name="T10" fmla="*/ 379 w 379"/>
                <a:gd name="T11" fmla="*/ 54 h 54"/>
                <a:gd name="T12" fmla="*/ 379 w 37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9" h="54">
                  <a:moveTo>
                    <a:pt x="379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379" y="0"/>
                  </a:lnTo>
                  <a:lnTo>
                    <a:pt x="379" y="54"/>
                  </a:lnTo>
                  <a:lnTo>
                    <a:pt x="379" y="54"/>
                  </a:lnTo>
                  <a:lnTo>
                    <a:pt x="379" y="54"/>
                  </a:lnTo>
                  <a:close/>
                </a:path>
              </a:pathLst>
            </a:custGeom>
            <a:solidFill>
              <a:srgbClr val="BF7B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88" name="그룹 187">
              <a:extLst>
                <a:ext uri="{FF2B5EF4-FFF2-40B4-BE49-F238E27FC236}">
                  <a16:creationId xmlns:a16="http://schemas.microsoft.com/office/drawing/2014/main" id="{2055647E-C0B1-4E24-9F32-36A8C721F61E}"/>
                </a:ext>
              </a:extLst>
            </p:cNvPr>
            <p:cNvGrpSpPr/>
            <p:nvPr/>
          </p:nvGrpSpPr>
          <p:grpSpPr>
            <a:xfrm>
              <a:off x="5023349" y="5270500"/>
              <a:ext cx="941388" cy="874478"/>
              <a:chOff x="5023349" y="5270500"/>
              <a:chExt cx="941388" cy="874478"/>
            </a:xfrm>
            <a:grpFill/>
          </p:grpSpPr>
          <p:sp>
            <p:nvSpPr>
              <p:cNvPr id="189" name="Freeform 396">
                <a:extLst>
                  <a:ext uri="{FF2B5EF4-FFF2-40B4-BE49-F238E27FC236}">
                    <a16:creationId xmlns:a16="http://schemas.microsoft.com/office/drawing/2014/main" id="{1538ED43-90F0-43DB-A228-D20A1B966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3212" y="5270500"/>
                <a:ext cx="771525" cy="554037"/>
              </a:xfrm>
              <a:custGeom>
                <a:avLst/>
                <a:gdLst>
                  <a:gd name="T0" fmla="*/ 636 w 690"/>
                  <a:gd name="T1" fmla="*/ 496 h 496"/>
                  <a:gd name="T2" fmla="*/ 164 w 690"/>
                  <a:gd name="T3" fmla="*/ 496 h 496"/>
                  <a:gd name="T4" fmla="*/ 150 w 690"/>
                  <a:gd name="T5" fmla="*/ 482 h 496"/>
                  <a:gd name="T6" fmla="*/ 164 w 690"/>
                  <a:gd name="T7" fmla="*/ 468 h 496"/>
                  <a:gd name="T8" fmla="*/ 636 w 690"/>
                  <a:gd name="T9" fmla="*/ 468 h 496"/>
                  <a:gd name="T10" fmla="*/ 662 w 690"/>
                  <a:gd name="T11" fmla="*/ 442 h 496"/>
                  <a:gd name="T12" fmla="*/ 662 w 690"/>
                  <a:gd name="T13" fmla="*/ 54 h 496"/>
                  <a:gd name="T14" fmla="*/ 636 w 690"/>
                  <a:gd name="T15" fmla="*/ 28 h 496"/>
                  <a:gd name="T16" fmla="*/ 54 w 690"/>
                  <a:gd name="T17" fmla="*/ 28 h 496"/>
                  <a:gd name="T18" fmla="*/ 28 w 690"/>
                  <a:gd name="T19" fmla="*/ 54 h 496"/>
                  <a:gd name="T20" fmla="*/ 28 w 690"/>
                  <a:gd name="T21" fmla="*/ 247 h 496"/>
                  <a:gd name="T22" fmla="*/ 14 w 690"/>
                  <a:gd name="T23" fmla="*/ 261 h 496"/>
                  <a:gd name="T24" fmla="*/ 0 w 690"/>
                  <a:gd name="T25" fmla="*/ 247 h 496"/>
                  <a:gd name="T26" fmla="*/ 0 w 690"/>
                  <a:gd name="T27" fmla="*/ 54 h 496"/>
                  <a:gd name="T28" fmla="*/ 54 w 690"/>
                  <a:gd name="T29" fmla="*/ 0 h 496"/>
                  <a:gd name="T30" fmla="*/ 636 w 690"/>
                  <a:gd name="T31" fmla="*/ 0 h 496"/>
                  <a:gd name="T32" fmla="*/ 690 w 690"/>
                  <a:gd name="T33" fmla="*/ 54 h 496"/>
                  <a:gd name="T34" fmla="*/ 690 w 690"/>
                  <a:gd name="T35" fmla="*/ 442 h 496"/>
                  <a:gd name="T36" fmla="*/ 636 w 690"/>
                  <a:gd name="T3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90" h="496">
                    <a:moveTo>
                      <a:pt x="636" y="496"/>
                    </a:moveTo>
                    <a:cubicBezTo>
                      <a:pt x="164" y="496"/>
                      <a:pt x="164" y="496"/>
                      <a:pt x="164" y="496"/>
                    </a:cubicBezTo>
                    <a:cubicBezTo>
                      <a:pt x="156" y="496"/>
                      <a:pt x="150" y="490"/>
                      <a:pt x="150" y="482"/>
                    </a:cubicBezTo>
                    <a:cubicBezTo>
                      <a:pt x="150" y="474"/>
                      <a:pt x="156" y="468"/>
                      <a:pt x="164" y="468"/>
                    </a:cubicBezTo>
                    <a:cubicBezTo>
                      <a:pt x="636" y="468"/>
                      <a:pt x="636" y="468"/>
                      <a:pt x="636" y="468"/>
                    </a:cubicBezTo>
                    <a:cubicBezTo>
                      <a:pt x="650" y="468"/>
                      <a:pt x="662" y="456"/>
                      <a:pt x="662" y="442"/>
                    </a:cubicBezTo>
                    <a:cubicBezTo>
                      <a:pt x="662" y="54"/>
                      <a:pt x="662" y="54"/>
                      <a:pt x="662" y="54"/>
                    </a:cubicBezTo>
                    <a:cubicBezTo>
                      <a:pt x="662" y="40"/>
                      <a:pt x="650" y="28"/>
                      <a:pt x="636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40" y="28"/>
                      <a:pt x="28" y="40"/>
                      <a:pt x="28" y="54"/>
                    </a:cubicBezTo>
                    <a:cubicBezTo>
                      <a:pt x="28" y="247"/>
                      <a:pt x="28" y="247"/>
                      <a:pt x="28" y="247"/>
                    </a:cubicBezTo>
                    <a:cubicBezTo>
                      <a:pt x="28" y="255"/>
                      <a:pt x="22" y="261"/>
                      <a:pt x="14" y="261"/>
                    </a:cubicBezTo>
                    <a:cubicBezTo>
                      <a:pt x="6" y="261"/>
                      <a:pt x="0" y="255"/>
                      <a:pt x="0" y="2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24"/>
                      <a:pt x="24" y="0"/>
                      <a:pt x="54" y="0"/>
                    </a:cubicBezTo>
                    <a:cubicBezTo>
                      <a:pt x="636" y="0"/>
                      <a:pt x="636" y="0"/>
                      <a:pt x="636" y="0"/>
                    </a:cubicBezTo>
                    <a:cubicBezTo>
                      <a:pt x="666" y="0"/>
                      <a:pt x="690" y="24"/>
                      <a:pt x="690" y="54"/>
                    </a:cubicBezTo>
                    <a:cubicBezTo>
                      <a:pt x="690" y="442"/>
                      <a:pt x="690" y="442"/>
                      <a:pt x="690" y="442"/>
                    </a:cubicBezTo>
                    <a:cubicBezTo>
                      <a:pt x="690" y="472"/>
                      <a:pt x="666" y="496"/>
                      <a:pt x="636" y="4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Freeform 464">
                <a:extLst>
                  <a:ext uri="{FF2B5EF4-FFF2-40B4-BE49-F238E27FC236}">
                    <a16:creationId xmlns:a16="http://schemas.microsoft.com/office/drawing/2014/main" id="{DB87D3EF-BC64-4C8D-94FB-C3BDEC865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387" y="5391150"/>
                <a:ext cx="762000" cy="31750"/>
              </a:xfrm>
              <a:custGeom>
                <a:avLst/>
                <a:gdLst>
                  <a:gd name="T0" fmla="*/ 668 w 682"/>
                  <a:gd name="T1" fmla="*/ 28 h 28"/>
                  <a:gd name="T2" fmla="*/ 14 w 682"/>
                  <a:gd name="T3" fmla="*/ 28 h 28"/>
                  <a:gd name="T4" fmla="*/ 0 w 682"/>
                  <a:gd name="T5" fmla="*/ 14 h 28"/>
                  <a:gd name="T6" fmla="*/ 14 w 682"/>
                  <a:gd name="T7" fmla="*/ 0 h 28"/>
                  <a:gd name="T8" fmla="*/ 668 w 682"/>
                  <a:gd name="T9" fmla="*/ 0 h 28"/>
                  <a:gd name="T10" fmla="*/ 682 w 682"/>
                  <a:gd name="T11" fmla="*/ 14 h 28"/>
                  <a:gd name="T12" fmla="*/ 668 w 682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2" h="28">
                    <a:moveTo>
                      <a:pt x="668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668" y="0"/>
                      <a:pt x="668" y="0"/>
                      <a:pt x="668" y="0"/>
                    </a:cubicBezTo>
                    <a:cubicBezTo>
                      <a:pt x="676" y="0"/>
                      <a:pt x="682" y="6"/>
                      <a:pt x="682" y="14"/>
                    </a:cubicBezTo>
                    <a:cubicBezTo>
                      <a:pt x="682" y="22"/>
                      <a:pt x="676" y="28"/>
                      <a:pt x="66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Freeform 465">
                <a:extLst>
                  <a:ext uri="{FF2B5EF4-FFF2-40B4-BE49-F238E27FC236}">
                    <a16:creationId xmlns:a16="http://schemas.microsoft.com/office/drawing/2014/main" id="{C0A13B4E-E55F-4978-876D-1D4CD0B3D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999" y="5654675"/>
                <a:ext cx="469900" cy="31750"/>
              </a:xfrm>
              <a:custGeom>
                <a:avLst/>
                <a:gdLst>
                  <a:gd name="T0" fmla="*/ 408 w 422"/>
                  <a:gd name="T1" fmla="*/ 28 h 28"/>
                  <a:gd name="T2" fmla="*/ 14 w 422"/>
                  <a:gd name="T3" fmla="*/ 28 h 28"/>
                  <a:gd name="T4" fmla="*/ 0 w 422"/>
                  <a:gd name="T5" fmla="*/ 14 h 28"/>
                  <a:gd name="T6" fmla="*/ 14 w 422"/>
                  <a:gd name="T7" fmla="*/ 0 h 28"/>
                  <a:gd name="T8" fmla="*/ 408 w 422"/>
                  <a:gd name="T9" fmla="*/ 0 h 28"/>
                  <a:gd name="T10" fmla="*/ 422 w 422"/>
                  <a:gd name="T11" fmla="*/ 14 h 28"/>
                  <a:gd name="T12" fmla="*/ 408 w 422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2" h="28">
                    <a:moveTo>
                      <a:pt x="408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408" y="0"/>
                      <a:pt x="408" y="0"/>
                      <a:pt x="408" y="0"/>
                    </a:cubicBezTo>
                    <a:cubicBezTo>
                      <a:pt x="416" y="0"/>
                      <a:pt x="422" y="6"/>
                      <a:pt x="422" y="14"/>
                    </a:cubicBezTo>
                    <a:cubicBezTo>
                      <a:pt x="422" y="22"/>
                      <a:pt x="416" y="28"/>
                      <a:pt x="40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Freeform 480">
                <a:extLst>
                  <a:ext uri="{FF2B5EF4-FFF2-40B4-BE49-F238E27FC236}">
                    <a16:creationId xmlns:a16="http://schemas.microsoft.com/office/drawing/2014/main" id="{619904D2-4D5C-4A0A-AE26-1A3889654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3349" y="5983053"/>
                <a:ext cx="312738" cy="161925"/>
              </a:xfrm>
              <a:custGeom>
                <a:avLst/>
                <a:gdLst>
                  <a:gd name="T0" fmla="*/ 140 w 280"/>
                  <a:gd name="T1" fmla="*/ 145 h 145"/>
                  <a:gd name="T2" fmla="*/ 0 w 280"/>
                  <a:gd name="T3" fmla="*/ 70 h 145"/>
                  <a:gd name="T4" fmla="*/ 0 w 280"/>
                  <a:gd name="T5" fmla="*/ 38 h 145"/>
                  <a:gd name="T6" fmla="*/ 9 w 280"/>
                  <a:gd name="T7" fmla="*/ 10 h 145"/>
                  <a:gd name="T8" fmla="*/ 29 w 280"/>
                  <a:gd name="T9" fmla="*/ 6 h 145"/>
                  <a:gd name="T10" fmla="*/ 33 w 280"/>
                  <a:gd name="T11" fmla="*/ 26 h 145"/>
                  <a:gd name="T12" fmla="*/ 28 w 280"/>
                  <a:gd name="T13" fmla="*/ 38 h 145"/>
                  <a:gd name="T14" fmla="*/ 28 w 280"/>
                  <a:gd name="T15" fmla="*/ 70 h 145"/>
                  <a:gd name="T16" fmla="*/ 140 w 280"/>
                  <a:gd name="T17" fmla="*/ 117 h 145"/>
                  <a:gd name="T18" fmla="*/ 252 w 280"/>
                  <a:gd name="T19" fmla="*/ 70 h 145"/>
                  <a:gd name="T20" fmla="*/ 252 w 280"/>
                  <a:gd name="T21" fmla="*/ 38 h 145"/>
                  <a:gd name="T22" fmla="*/ 247 w 280"/>
                  <a:gd name="T23" fmla="*/ 24 h 145"/>
                  <a:gd name="T24" fmla="*/ 250 w 280"/>
                  <a:gd name="T25" fmla="*/ 5 h 145"/>
                  <a:gd name="T26" fmla="*/ 269 w 280"/>
                  <a:gd name="T27" fmla="*/ 8 h 145"/>
                  <a:gd name="T28" fmla="*/ 280 w 280"/>
                  <a:gd name="T29" fmla="*/ 38 h 145"/>
                  <a:gd name="T30" fmla="*/ 280 w 280"/>
                  <a:gd name="T31" fmla="*/ 70 h 145"/>
                  <a:gd name="T32" fmla="*/ 140 w 280"/>
                  <a:gd name="T3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0" h="145">
                    <a:moveTo>
                      <a:pt x="140" y="145"/>
                    </a:moveTo>
                    <a:cubicBezTo>
                      <a:pt x="60" y="145"/>
                      <a:pt x="0" y="113"/>
                      <a:pt x="0" y="7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29"/>
                      <a:pt x="3" y="19"/>
                      <a:pt x="9" y="10"/>
                    </a:cubicBezTo>
                    <a:cubicBezTo>
                      <a:pt x="14" y="4"/>
                      <a:pt x="22" y="2"/>
                      <a:pt x="29" y="6"/>
                    </a:cubicBezTo>
                    <a:cubicBezTo>
                      <a:pt x="35" y="11"/>
                      <a:pt x="37" y="19"/>
                      <a:pt x="33" y="26"/>
                    </a:cubicBezTo>
                    <a:cubicBezTo>
                      <a:pt x="30" y="30"/>
                      <a:pt x="28" y="35"/>
                      <a:pt x="28" y="38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92"/>
                      <a:pt x="76" y="117"/>
                      <a:pt x="140" y="117"/>
                    </a:cubicBezTo>
                    <a:cubicBezTo>
                      <a:pt x="206" y="117"/>
                      <a:pt x="252" y="92"/>
                      <a:pt x="252" y="70"/>
                    </a:cubicBezTo>
                    <a:cubicBezTo>
                      <a:pt x="252" y="38"/>
                      <a:pt x="252" y="38"/>
                      <a:pt x="252" y="38"/>
                    </a:cubicBezTo>
                    <a:cubicBezTo>
                      <a:pt x="252" y="34"/>
                      <a:pt x="250" y="29"/>
                      <a:pt x="247" y="24"/>
                    </a:cubicBezTo>
                    <a:cubicBezTo>
                      <a:pt x="242" y="18"/>
                      <a:pt x="244" y="9"/>
                      <a:pt x="250" y="5"/>
                    </a:cubicBezTo>
                    <a:cubicBezTo>
                      <a:pt x="256" y="0"/>
                      <a:pt x="265" y="2"/>
                      <a:pt x="269" y="8"/>
                    </a:cubicBezTo>
                    <a:cubicBezTo>
                      <a:pt x="277" y="18"/>
                      <a:pt x="280" y="28"/>
                      <a:pt x="280" y="38"/>
                    </a:cubicBezTo>
                    <a:cubicBezTo>
                      <a:pt x="280" y="70"/>
                      <a:pt x="280" y="70"/>
                      <a:pt x="280" y="70"/>
                    </a:cubicBezTo>
                    <a:cubicBezTo>
                      <a:pt x="280" y="113"/>
                      <a:pt x="220" y="145"/>
                      <a:pt x="140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Freeform 481">
                <a:extLst>
                  <a:ext uri="{FF2B5EF4-FFF2-40B4-BE49-F238E27FC236}">
                    <a16:creationId xmlns:a16="http://schemas.microsoft.com/office/drawing/2014/main" id="{BB919B7B-EB00-441C-A818-FA211814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3349" y="5888038"/>
                <a:ext cx="312738" cy="160337"/>
              </a:xfrm>
              <a:custGeom>
                <a:avLst/>
                <a:gdLst>
                  <a:gd name="T0" fmla="*/ 140 w 280"/>
                  <a:gd name="T1" fmla="*/ 144 h 144"/>
                  <a:gd name="T2" fmla="*/ 0 w 280"/>
                  <a:gd name="T3" fmla="*/ 68 h 144"/>
                  <a:gd name="T4" fmla="*/ 0 w 280"/>
                  <a:gd name="T5" fmla="*/ 36 h 144"/>
                  <a:gd name="T6" fmla="*/ 9 w 280"/>
                  <a:gd name="T7" fmla="*/ 8 h 144"/>
                  <a:gd name="T8" fmla="*/ 29 w 280"/>
                  <a:gd name="T9" fmla="*/ 4 h 144"/>
                  <a:gd name="T10" fmla="*/ 33 w 280"/>
                  <a:gd name="T11" fmla="*/ 24 h 144"/>
                  <a:gd name="T12" fmla="*/ 28 w 280"/>
                  <a:gd name="T13" fmla="*/ 36 h 144"/>
                  <a:gd name="T14" fmla="*/ 28 w 280"/>
                  <a:gd name="T15" fmla="*/ 68 h 144"/>
                  <a:gd name="T16" fmla="*/ 140 w 280"/>
                  <a:gd name="T17" fmla="*/ 116 h 144"/>
                  <a:gd name="T18" fmla="*/ 252 w 280"/>
                  <a:gd name="T19" fmla="*/ 68 h 144"/>
                  <a:gd name="T20" fmla="*/ 252 w 280"/>
                  <a:gd name="T21" fmla="*/ 36 h 144"/>
                  <a:gd name="T22" fmla="*/ 248 w 280"/>
                  <a:gd name="T23" fmla="*/ 25 h 144"/>
                  <a:gd name="T24" fmla="*/ 250 w 280"/>
                  <a:gd name="T25" fmla="*/ 5 h 144"/>
                  <a:gd name="T26" fmla="*/ 270 w 280"/>
                  <a:gd name="T27" fmla="*/ 7 h 144"/>
                  <a:gd name="T28" fmla="*/ 280 w 280"/>
                  <a:gd name="T29" fmla="*/ 36 h 144"/>
                  <a:gd name="T30" fmla="*/ 280 w 280"/>
                  <a:gd name="T31" fmla="*/ 68 h 144"/>
                  <a:gd name="T32" fmla="*/ 140 w 280"/>
                  <a:gd name="T3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0" h="144">
                    <a:moveTo>
                      <a:pt x="140" y="144"/>
                    </a:moveTo>
                    <a:cubicBezTo>
                      <a:pt x="61" y="144"/>
                      <a:pt x="0" y="111"/>
                      <a:pt x="0" y="6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7"/>
                      <a:pt x="3" y="17"/>
                      <a:pt x="9" y="8"/>
                    </a:cubicBezTo>
                    <a:cubicBezTo>
                      <a:pt x="14" y="2"/>
                      <a:pt x="22" y="0"/>
                      <a:pt x="29" y="4"/>
                    </a:cubicBezTo>
                    <a:cubicBezTo>
                      <a:pt x="35" y="9"/>
                      <a:pt x="37" y="17"/>
                      <a:pt x="33" y="24"/>
                    </a:cubicBezTo>
                    <a:cubicBezTo>
                      <a:pt x="30" y="28"/>
                      <a:pt x="28" y="33"/>
                      <a:pt x="28" y="3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91"/>
                      <a:pt x="76" y="116"/>
                      <a:pt x="140" y="116"/>
                    </a:cubicBezTo>
                    <a:cubicBezTo>
                      <a:pt x="204" y="116"/>
                      <a:pt x="252" y="91"/>
                      <a:pt x="252" y="68"/>
                    </a:cubicBezTo>
                    <a:cubicBezTo>
                      <a:pt x="252" y="36"/>
                      <a:pt x="252" y="36"/>
                      <a:pt x="252" y="36"/>
                    </a:cubicBezTo>
                    <a:cubicBezTo>
                      <a:pt x="252" y="32"/>
                      <a:pt x="251" y="28"/>
                      <a:pt x="248" y="25"/>
                    </a:cubicBezTo>
                    <a:cubicBezTo>
                      <a:pt x="243" y="19"/>
                      <a:pt x="244" y="10"/>
                      <a:pt x="250" y="5"/>
                    </a:cubicBezTo>
                    <a:cubicBezTo>
                      <a:pt x="256" y="0"/>
                      <a:pt x="265" y="1"/>
                      <a:pt x="270" y="7"/>
                    </a:cubicBezTo>
                    <a:cubicBezTo>
                      <a:pt x="276" y="15"/>
                      <a:pt x="280" y="25"/>
                      <a:pt x="280" y="36"/>
                    </a:cubicBezTo>
                    <a:cubicBezTo>
                      <a:pt x="280" y="68"/>
                      <a:pt x="280" y="68"/>
                      <a:pt x="280" y="68"/>
                    </a:cubicBezTo>
                    <a:cubicBezTo>
                      <a:pt x="280" y="111"/>
                      <a:pt x="220" y="144"/>
                      <a:pt x="140" y="1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Freeform 482">
                <a:extLst>
                  <a:ext uri="{FF2B5EF4-FFF2-40B4-BE49-F238E27FC236}">
                    <a16:creationId xmlns:a16="http://schemas.microsoft.com/office/drawing/2014/main" id="{1D10C288-1834-4DC5-8DB5-BD1FDF286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3349" y="5799138"/>
                <a:ext cx="312738" cy="161925"/>
              </a:xfrm>
              <a:custGeom>
                <a:avLst/>
                <a:gdLst>
                  <a:gd name="T0" fmla="*/ 140 w 280"/>
                  <a:gd name="T1" fmla="*/ 145 h 145"/>
                  <a:gd name="T2" fmla="*/ 0 w 280"/>
                  <a:gd name="T3" fmla="*/ 69 h 145"/>
                  <a:gd name="T4" fmla="*/ 0 w 280"/>
                  <a:gd name="T5" fmla="*/ 37 h 145"/>
                  <a:gd name="T6" fmla="*/ 11 w 280"/>
                  <a:gd name="T7" fmla="*/ 8 h 145"/>
                  <a:gd name="T8" fmla="*/ 30 w 280"/>
                  <a:gd name="T9" fmla="*/ 5 h 145"/>
                  <a:gd name="T10" fmla="*/ 33 w 280"/>
                  <a:gd name="T11" fmla="*/ 24 h 145"/>
                  <a:gd name="T12" fmla="*/ 28 w 280"/>
                  <a:gd name="T13" fmla="*/ 37 h 145"/>
                  <a:gd name="T14" fmla="*/ 28 w 280"/>
                  <a:gd name="T15" fmla="*/ 69 h 145"/>
                  <a:gd name="T16" fmla="*/ 140 w 280"/>
                  <a:gd name="T17" fmla="*/ 117 h 145"/>
                  <a:gd name="T18" fmla="*/ 252 w 280"/>
                  <a:gd name="T19" fmla="*/ 69 h 145"/>
                  <a:gd name="T20" fmla="*/ 252 w 280"/>
                  <a:gd name="T21" fmla="*/ 37 h 145"/>
                  <a:gd name="T22" fmla="*/ 249 w 280"/>
                  <a:gd name="T23" fmla="*/ 27 h 145"/>
                  <a:gd name="T24" fmla="*/ 254 w 280"/>
                  <a:gd name="T25" fmla="*/ 8 h 145"/>
                  <a:gd name="T26" fmla="*/ 273 w 280"/>
                  <a:gd name="T27" fmla="*/ 13 h 145"/>
                  <a:gd name="T28" fmla="*/ 280 w 280"/>
                  <a:gd name="T29" fmla="*/ 37 h 145"/>
                  <a:gd name="T30" fmla="*/ 280 w 280"/>
                  <a:gd name="T31" fmla="*/ 69 h 145"/>
                  <a:gd name="T32" fmla="*/ 140 w 280"/>
                  <a:gd name="T3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0" h="145">
                    <a:moveTo>
                      <a:pt x="140" y="145"/>
                    </a:moveTo>
                    <a:cubicBezTo>
                      <a:pt x="61" y="145"/>
                      <a:pt x="0" y="112"/>
                      <a:pt x="0" y="6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7"/>
                      <a:pt x="3" y="18"/>
                      <a:pt x="11" y="8"/>
                    </a:cubicBezTo>
                    <a:cubicBezTo>
                      <a:pt x="15" y="2"/>
                      <a:pt x="24" y="0"/>
                      <a:pt x="30" y="5"/>
                    </a:cubicBezTo>
                    <a:cubicBezTo>
                      <a:pt x="36" y="9"/>
                      <a:pt x="38" y="18"/>
                      <a:pt x="33" y="24"/>
                    </a:cubicBezTo>
                    <a:cubicBezTo>
                      <a:pt x="30" y="29"/>
                      <a:pt x="28" y="33"/>
                      <a:pt x="28" y="37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92"/>
                      <a:pt x="76" y="117"/>
                      <a:pt x="140" y="117"/>
                    </a:cubicBezTo>
                    <a:cubicBezTo>
                      <a:pt x="204" y="117"/>
                      <a:pt x="252" y="92"/>
                      <a:pt x="252" y="69"/>
                    </a:cubicBezTo>
                    <a:cubicBezTo>
                      <a:pt x="252" y="37"/>
                      <a:pt x="252" y="37"/>
                      <a:pt x="252" y="37"/>
                    </a:cubicBezTo>
                    <a:cubicBezTo>
                      <a:pt x="252" y="34"/>
                      <a:pt x="251" y="30"/>
                      <a:pt x="249" y="27"/>
                    </a:cubicBezTo>
                    <a:cubicBezTo>
                      <a:pt x="245" y="21"/>
                      <a:pt x="247" y="12"/>
                      <a:pt x="254" y="8"/>
                    </a:cubicBezTo>
                    <a:cubicBezTo>
                      <a:pt x="260" y="4"/>
                      <a:pt x="269" y="6"/>
                      <a:pt x="273" y="13"/>
                    </a:cubicBezTo>
                    <a:cubicBezTo>
                      <a:pt x="276" y="18"/>
                      <a:pt x="280" y="27"/>
                      <a:pt x="280" y="37"/>
                    </a:cubicBezTo>
                    <a:cubicBezTo>
                      <a:pt x="280" y="69"/>
                      <a:pt x="280" y="69"/>
                      <a:pt x="280" y="69"/>
                    </a:cubicBezTo>
                    <a:cubicBezTo>
                      <a:pt x="280" y="112"/>
                      <a:pt x="220" y="145"/>
                      <a:pt x="140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Freeform 483">
                <a:extLst>
                  <a:ext uri="{FF2B5EF4-FFF2-40B4-BE49-F238E27FC236}">
                    <a16:creationId xmlns:a16="http://schemas.microsoft.com/office/drawing/2014/main" id="{5FF5B256-FDA5-4319-A65A-4FE6856A2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3349" y="5715000"/>
                <a:ext cx="312738" cy="158750"/>
              </a:xfrm>
              <a:custGeom>
                <a:avLst/>
                <a:gdLst>
                  <a:gd name="T0" fmla="*/ 140 w 280"/>
                  <a:gd name="T1" fmla="*/ 143 h 143"/>
                  <a:gd name="T2" fmla="*/ 0 w 280"/>
                  <a:gd name="T3" fmla="*/ 68 h 143"/>
                  <a:gd name="T4" fmla="*/ 0 w 280"/>
                  <a:gd name="T5" fmla="*/ 36 h 143"/>
                  <a:gd name="T6" fmla="*/ 9 w 280"/>
                  <a:gd name="T7" fmla="*/ 8 h 143"/>
                  <a:gd name="T8" fmla="*/ 29 w 280"/>
                  <a:gd name="T9" fmla="*/ 4 h 143"/>
                  <a:gd name="T10" fmla="*/ 33 w 280"/>
                  <a:gd name="T11" fmla="*/ 24 h 143"/>
                  <a:gd name="T12" fmla="*/ 28 w 280"/>
                  <a:gd name="T13" fmla="*/ 36 h 143"/>
                  <a:gd name="T14" fmla="*/ 28 w 280"/>
                  <a:gd name="T15" fmla="*/ 68 h 143"/>
                  <a:gd name="T16" fmla="*/ 140 w 280"/>
                  <a:gd name="T17" fmla="*/ 115 h 143"/>
                  <a:gd name="T18" fmla="*/ 252 w 280"/>
                  <a:gd name="T19" fmla="*/ 68 h 143"/>
                  <a:gd name="T20" fmla="*/ 252 w 280"/>
                  <a:gd name="T21" fmla="*/ 36 h 143"/>
                  <a:gd name="T22" fmla="*/ 248 w 280"/>
                  <a:gd name="T23" fmla="*/ 26 h 143"/>
                  <a:gd name="T24" fmla="*/ 252 w 280"/>
                  <a:gd name="T25" fmla="*/ 6 h 143"/>
                  <a:gd name="T26" fmla="*/ 272 w 280"/>
                  <a:gd name="T27" fmla="*/ 10 h 143"/>
                  <a:gd name="T28" fmla="*/ 280 w 280"/>
                  <a:gd name="T29" fmla="*/ 36 h 143"/>
                  <a:gd name="T30" fmla="*/ 280 w 280"/>
                  <a:gd name="T31" fmla="*/ 68 h 143"/>
                  <a:gd name="T32" fmla="*/ 140 w 280"/>
                  <a:gd name="T33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0" h="143">
                    <a:moveTo>
                      <a:pt x="140" y="143"/>
                    </a:moveTo>
                    <a:cubicBezTo>
                      <a:pt x="60" y="143"/>
                      <a:pt x="0" y="111"/>
                      <a:pt x="0" y="6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7"/>
                      <a:pt x="3" y="17"/>
                      <a:pt x="9" y="8"/>
                    </a:cubicBezTo>
                    <a:cubicBezTo>
                      <a:pt x="14" y="2"/>
                      <a:pt x="22" y="0"/>
                      <a:pt x="29" y="4"/>
                    </a:cubicBezTo>
                    <a:cubicBezTo>
                      <a:pt x="35" y="9"/>
                      <a:pt x="37" y="17"/>
                      <a:pt x="33" y="24"/>
                    </a:cubicBezTo>
                    <a:cubicBezTo>
                      <a:pt x="30" y="28"/>
                      <a:pt x="28" y="33"/>
                      <a:pt x="28" y="3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90"/>
                      <a:pt x="76" y="115"/>
                      <a:pt x="140" y="115"/>
                    </a:cubicBezTo>
                    <a:cubicBezTo>
                      <a:pt x="206" y="115"/>
                      <a:pt x="252" y="90"/>
                      <a:pt x="252" y="68"/>
                    </a:cubicBezTo>
                    <a:cubicBezTo>
                      <a:pt x="252" y="36"/>
                      <a:pt x="252" y="36"/>
                      <a:pt x="252" y="36"/>
                    </a:cubicBezTo>
                    <a:cubicBezTo>
                      <a:pt x="252" y="33"/>
                      <a:pt x="251" y="29"/>
                      <a:pt x="248" y="26"/>
                    </a:cubicBezTo>
                    <a:cubicBezTo>
                      <a:pt x="244" y="19"/>
                      <a:pt x="246" y="11"/>
                      <a:pt x="252" y="6"/>
                    </a:cubicBezTo>
                    <a:cubicBezTo>
                      <a:pt x="259" y="2"/>
                      <a:pt x="267" y="4"/>
                      <a:pt x="272" y="10"/>
                    </a:cubicBezTo>
                    <a:cubicBezTo>
                      <a:pt x="277" y="19"/>
                      <a:pt x="280" y="27"/>
                      <a:pt x="280" y="36"/>
                    </a:cubicBezTo>
                    <a:cubicBezTo>
                      <a:pt x="280" y="68"/>
                      <a:pt x="280" y="68"/>
                      <a:pt x="280" y="68"/>
                    </a:cubicBezTo>
                    <a:cubicBezTo>
                      <a:pt x="280" y="111"/>
                      <a:pt x="220" y="143"/>
                      <a:pt x="140" y="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Freeform 484">
                <a:extLst>
                  <a:ext uri="{FF2B5EF4-FFF2-40B4-BE49-F238E27FC236}">
                    <a16:creationId xmlns:a16="http://schemas.microsoft.com/office/drawing/2014/main" id="{D7B7F674-23C6-4DD9-9AA2-3CDAB7764F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23349" y="5581650"/>
                <a:ext cx="312738" cy="206375"/>
              </a:xfrm>
              <a:custGeom>
                <a:avLst/>
                <a:gdLst>
                  <a:gd name="T0" fmla="*/ 140 w 280"/>
                  <a:gd name="T1" fmla="*/ 184 h 184"/>
                  <a:gd name="T2" fmla="*/ 0 w 280"/>
                  <a:gd name="T3" fmla="*/ 108 h 184"/>
                  <a:gd name="T4" fmla="*/ 0 w 280"/>
                  <a:gd name="T5" fmla="*/ 76 h 184"/>
                  <a:gd name="T6" fmla="*/ 140 w 280"/>
                  <a:gd name="T7" fmla="*/ 0 h 184"/>
                  <a:gd name="T8" fmla="*/ 280 w 280"/>
                  <a:gd name="T9" fmla="*/ 76 h 184"/>
                  <a:gd name="T10" fmla="*/ 280 w 280"/>
                  <a:gd name="T11" fmla="*/ 108 h 184"/>
                  <a:gd name="T12" fmla="*/ 140 w 280"/>
                  <a:gd name="T13" fmla="*/ 184 h 184"/>
                  <a:gd name="T14" fmla="*/ 140 w 280"/>
                  <a:gd name="T15" fmla="*/ 28 h 184"/>
                  <a:gd name="T16" fmla="*/ 28 w 280"/>
                  <a:gd name="T17" fmla="*/ 76 h 184"/>
                  <a:gd name="T18" fmla="*/ 28 w 280"/>
                  <a:gd name="T19" fmla="*/ 108 h 184"/>
                  <a:gd name="T20" fmla="*/ 140 w 280"/>
                  <a:gd name="T21" fmla="*/ 156 h 184"/>
                  <a:gd name="T22" fmla="*/ 252 w 280"/>
                  <a:gd name="T23" fmla="*/ 108 h 184"/>
                  <a:gd name="T24" fmla="*/ 252 w 280"/>
                  <a:gd name="T25" fmla="*/ 76 h 184"/>
                  <a:gd name="T26" fmla="*/ 140 w 280"/>
                  <a:gd name="T27" fmla="*/ 2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0" h="184">
                    <a:moveTo>
                      <a:pt x="140" y="184"/>
                    </a:moveTo>
                    <a:cubicBezTo>
                      <a:pt x="61" y="184"/>
                      <a:pt x="0" y="151"/>
                      <a:pt x="0" y="10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33"/>
                      <a:pt x="61" y="0"/>
                      <a:pt x="140" y="0"/>
                    </a:cubicBezTo>
                    <a:cubicBezTo>
                      <a:pt x="220" y="0"/>
                      <a:pt x="280" y="33"/>
                      <a:pt x="280" y="76"/>
                    </a:cubicBezTo>
                    <a:cubicBezTo>
                      <a:pt x="280" y="108"/>
                      <a:pt x="280" y="108"/>
                      <a:pt x="280" y="108"/>
                    </a:cubicBezTo>
                    <a:cubicBezTo>
                      <a:pt x="280" y="151"/>
                      <a:pt x="220" y="184"/>
                      <a:pt x="140" y="184"/>
                    </a:cubicBezTo>
                    <a:close/>
                    <a:moveTo>
                      <a:pt x="140" y="28"/>
                    </a:moveTo>
                    <a:cubicBezTo>
                      <a:pt x="76" y="28"/>
                      <a:pt x="28" y="53"/>
                      <a:pt x="28" y="76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8" y="131"/>
                      <a:pt x="76" y="156"/>
                      <a:pt x="140" y="156"/>
                    </a:cubicBezTo>
                    <a:cubicBezTo>
                      <a:pt x="204" y="156"/>
                      <a:pt x="252" y="131"/>
                      <a:pt x="252" y="108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52" y="53"/>
                      <a:pt x="204" y="28"/>
                      <a:pt x="14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5" name="직사각형 22">
            <a:extLst>
              <a:ext uri="{FF2B5EF4-FFF2-40B4-BE49-F238E27FC236}">
                <a16:creationId xmlns:a16="http://schemas.microsoft.com/office/drawing/2014/main" id="{FAF5657D-2C69-4947-AE1B-6EB0EE0FD1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89462" y="5589240"/>
            <a:ext cx="3532070" cy="836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ts val="1964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31190" algn="l"/>
              </a:tabLst>
              <a:defRPr/>
            </a:pP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위	치</a:t>
            </a: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  </a:t>
            </a:r>
            <a:r>
              <a:rPr kumimoji="0" lang="ko-KR" altLang="en-US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서울특별시 마포구 상암동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  <a:p>
            <a:pPr marL="12700" marR="0" lvl="0" indent="0" algn="l" defTabSz="914400" rtl="0" eaLnBrk="1" fontAlgn="auto" latinLnBrk="1" hangingPunct="1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8850" algn="l"/>
              </a:tabLst>
              <a:defRPr/>
            </a:pPr>
            <a:r>
              <a:rPr kumimoji="0" lang="ko-KR" alt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주요  업무</a:t>
            </a:r>
            <a:r>
              <a:rPr kumimoji="0" lang="ko-KR" alt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	</a:t>
            </a:r>
            <a:r>
              <a:rPr kumimoji="0" lang="ko-KR" altLang="en-US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영상제작 파이프라인</a:t>
            </a:r>
            <a:r>
              <a:rPr kumimoji="0" lang="ko-KR" altLang="en-US" sz="1400" b="0" i="0" u="none" strike="noStrike" kern="1200" cap="none" spc="-17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 </a:t>
            </a:r>
            <a:r>
              <a:rPr kumimoji="0" lang="ko-KR" altLang="en-US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연구개발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  <a:p>
            <a:pPr marL="12700" marR="0" lvl="0" indent="0" algn="l" defTabSz="914400" rtl="0" eaLnBrk="1" fontAlgn="auto" latinLnBrk="1" hangingPunct="1">
              <a:lnSpc>
                <a:spcPts val="1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1190" algn="l"/>
              </a:tabLst>
              <a:defRPr/>
            </a:pP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인	원</a:t>
            </a:r>
            <a:r>
              <a:rPr kumimoji="0" lang="ko-KR" altLang="en-US" sz="1400" b="1" i="0" u="none" strike="noStrike" kern="1200" cap="none" spc="295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 </a:t>
            </a:r>
            <a:r>
              <a:rPr kumimoji="0" lang="en-US" altLang="ko-KR" sz="1400" b="1" i="0" u="none" strike="noStrike" kern="1200" cap="none" spc="295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29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명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</p:txBody>
      </p:sp>
      <p:sp>
        <p:nvSpPr>
          <p:cNvPr id="11" name="직사각형 22">
            <a:extLst>
              <a:ext uri="{FF2B5EF4-FFF2-40B4-BE49-F238E27FC236}">
                <a16:creationId xmlns:a16="http://schemas.microsoft.com/office/drawing/2014/main" id="{4A62D26F-06D6-4241-894F-343638B876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54239" y="5456384"/>
            <a:ext cx="3845160" cy="836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ts val="1964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31190" algn="l"/>
              </a:tabLst>
              <a:defRPr/>
            </a:pP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위	치</a:t>
            </a: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  </a:t>
            </a:r>
            <a:r>
              <a:rPr kumimoji="0" lang="ko-KR" altLang="en-US" sz="1400" b="0" i="0" u="none" strike="noStrike" kern="1200" cap="none" spc="-10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버나비</a:t>
            </a:r>
            <a:r>
              <a:rPr kumimoji="0" lang="ko-KR" altLang="en-US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실버 스트링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  <a:p>
            <a:pPr marL="12700" marR="0" lvl="0" indent="0" algn="l" defTabSz="914400" rtl="0" eaLnBrk="1" fontAlgn="auto" latinLnBrk="1" hangingPunct="1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8850" algn="l"/>
              </a:tabLst>
              <a:defRPr/>
            </a:pPr>
            <a:r>
              <a:rPr kumimoji="0" lang="ko-KR" alt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주요  업무</a:t>
            </a:r>
            <a:r>
              <a:rPr kumimoji="0" lang="ko-KR" alt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	</a:t>
            </a:r>
            <a:r>
              <a:rPr kumimoji="0" lang="en-US" altLang="ko-KR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CGI</a:t>
            </a:r>
            <a:r>
              <a:rPr kumimoji="0" lang="ko-KR" altLang="en-US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제작 및 애니메이션 디렉터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  <a:p>
            <a:pPr marL="12700" marR="0" lvl="0" indent="0" algn="l" defTabSz="914400" rtl="0" eaLnBrk="1" fontAlgn="auto" latinLnBrk="1" hangingPunct="1">
              <a:lnSpc>
                <a:spcPts val="1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1190" algn="l"/>
              </a:tabLst>
              <a:defRPr/>
            </a:pP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인	원</a:t>
            </a:r>
            <a:r>
              <a:rPr kumimoji="0" lang="ko-KR" altLang="en-US" sz="1400" b="1" i="0" u="none" strike="noStrike" kern="1200" cap="none" spc="295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 </a:t>
            </a:r>
            <a:r>
              <a:rPr kumimoji="0" lang="en-US" altLang="ko-KR" sz="1400" b="1" i="0" u="none" strike="noStrike" kern="1200" cap="none" spc="295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3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명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A4820-13E5-4924-A66E-8AA5E8E9BE77}"/>
              </a:ext>
            </a:extLst>
          </p:cNvPr>
          <p:cNvSpPr txBox="1"/>
          <p:nvPr/>
        </p:nvSpPr>
        <p:spPr>
          <a:xfrm>
            <a:off x="348192" y="2461214"/>
            <a:ext cx="4079347" cy="134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l" defTabSz="914400" rtl="0" eaLnBrk="1" fontAlgn="auto" latinLnBrk="1" hangingPunct="1">
              <a:lnSpc>
                <a:spcPts val="1964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631190" algn="l"/>
              </a:tabLst>
              <a:defRPr/>
            </a:pP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위	치</a:t>
            </a: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  </a:t>
            </a:r>
            <a:r>
              <a:rPr kumimoji="0" lang="ko-KR" altLang="en-US" sz="1400" b="0" i="0" u="none" strike="noStrike" kern="1200" cap="none" spc="-10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서울특별시 마포구 상암동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  <a:p>
            <a:pPr marL="12700" marR="0" lvl="0" indent="0" algn="l" defTabSz="914400" rtl="0" eaLnBrk="1" fontAlgn="auto" latinLnBrk="1" hangingPunct="1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8850" algn="l"/>
              </a:tabLst>
              <a:defRPr/>
            </a:pPr>
            <a:r>
              <a:rPr kumimoji="0" lang="ko-KR" alt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주요  업무</a:t>
            </a:r>
            <a:r>
              <a:rPr kumimoji="0" lang="ko-KR" alt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	</a:t>
            </a:r>
            <a:r>
              <a:rPr kumimoji="0" lang="ko-KR" altLang="en-US" sz="1400" b="0" i="0" u="none" strike="noStrike" kern="1200" cap="none" spc="-4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영화 및 드라마 기획제작</a:t>
            </a:r>
            <a:r>
              <a:rPr kumimoji="0" lang="en-US" altLang="ko-KR" sz="1400" b="0" i="0" u="none" strike="noStrike" kern="1200" cap="none" spc="-4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, </a:t>
            </a:r>
          </a:p>
          <a:p>
            <a:pPr marL="12700" marR="0" lvl="0" indent="0" algn="l" defTabSz="914400" rtl="0" eaLnBrk="1" fontAlgn="auto" latinLnBrk="1" hangingPunct="1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8850" algn="l"/>
              </a:tabLst>
              <a:defRPr/>
            </a:pPr>
            <a:r>
              <a:rPr lang="en-US" altLang="ko-KR" sz="1400" spc="-40" dirty="0">
                <a:solidFill>
                  <a:srgbClr val="DDDDDD"/>
                </a:solidFill>
                <a:latin typeface="맑은 고딕"/>
                <a:ea typeface="맑은 고딕"/>
                <a:cs typeface="Malgun Gothic"/>
              </a:rPr>
              <a:t>                 </a:t>
            </a:r>
            <a:r>
              <a:rPr kumimoji="0" lang="ko-KR" altLang="en-US" sz="1400" b="0" i="0" u="none" strike="noStrike" kern="1200" cap="none" spc="-4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애니메이션 기획제작</a:t>
            </a:r>
            <a:endParaRPr kumimoji="0" lang="en-US" altLang="ko-KR" sz="1400" b="0" i="0" u="none" strike="noStrike" kern="1200" cap="none" spc="-4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맑은 고딕"/>
              <a:ea typeface="맑은 고딕"/>
              <a:cs typeface="Malgun Gothic"/>
            </a:endParaRPr>
          </a:p>
          <a:p>
            <a:pPr marL="12700" marR="0" lvl="0" indent="0" algn="l" defTabSz="914400" rtl="0" eaLnBrk="1" fontAlgn="auto" latinLnBrk="1" hangingPunct="1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8850" algn="l"/>
              </a:tabLst>
              <a:defRPr/>
            </a:pPr>
            <a:r>
              <a:rPr lang="en-US" altLang="ko-KR" sz="1400" spc="-40" dirty="0">
                <a:solidFill>
                  <a:srgbClr val="DDDDDD"/>
                </a:solidFill>
                <a:latin typeface="맑은 고딕"/>
                <a:ea typeface="맑은 고딕"/>
                <a:cs typeface="Gulim"/>
              </a:rPr>
              <a:t>                 </a:t>
            </a:r>
            <a:r>
              <a:rPr lang="ko-KR" altLang="en-US" sz="1400" spc="-40" dirty="0" err="1">
                <a:solidFill>
                  <a:srgbClr val="DDDDDD"/>
                </a:solidFill>
                <a:latin typeface="맑은 고딕"/>
                <a:ea typeface="맑은 고딕"/>
                <a:cs typeface="Gulim"/>
              </a:rPr>
              <a:t>언리얼엔진</a:t>
            </a:r>
            <a:r>
              <a:rPr lang="ko-KR" altLang="en-US" sz="1400" spc="-40" dirty="0">
                <a:solidFill>
                  <a:srgbClr val="DDDDDD"/>
                </a:solidFill>
                <a:latin typeface="맑은 고딕"/>
                <a:ea typeface="맑은 고딕"/>
                <a:cs typeface="Gulim"/>
              </a:rPr>
              <a:t> 개발 </a:t>
            </a:r>
            <a:r>
              <a:rPr lang="en-US" altLang="ko-KR" sz="1400" spc="-40" dirty="0">
                <a:solidFill>
                  <a:srgbClr val="DDDDDD"/>
                </a:solidFill>
                <a:latin typeface="맑은 고딕"/>
                <a:ea typeface="맑은 고딕"/>
                <a:cs typeface="Gulim"/>
              </a:rPr>
              <a:t>/ </a:t>
            </a:r>
            <a:r>
              <a:rPr lang="ko-KR" altLang="en-US" sz="1400" spc="-40" dirty="0">
                <a:solidFill>
                  <a:srgbClr val="DDDDDD"/>
                </a:solidFill>
                <a:latin typeface="맑은 고딕"/>
                <a:ea typeface="맑은 고딕"/>
                <a:cs typeface="Gulim"/>
              </a:rPr>
              <a:t>연구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  <a:p>
            <a:pPr marL="12700" marR="0" lvl="0" indent="0" algn="l" defTabSz="914400" rtl="0" eaLnBrk="1" fontAlgn="auto" latinLnBrk="1" hangingPunct="1">
              <a:lnSpc>
                <a:spcPts val="19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1190" algn="l"/>
              </a:tabLst>
              <a:defRPr/>
            </a:pPr>
            <a:r>
              <a:rPr kumimoji="0" lang="ko-KR" altLang="en-US" sz="1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인	원</a:t>
            </a:r>
            <a:r>
              <a:rPr kumimoji="0" lang="ko-KR" altLang="en-US" sz="1400" b="1" i="0" u="none" strike="noStrike" kern="1200" cap="none" spc="295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  </a:t>
            </a:r>
            <a:r>
              <a:rPr kumimoji="0" lang="en-US" altLang="ko-KR" sz="1400" b="1" i="0" u="none" strike="noStrike" kern="1200" cap="none" spc="295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Malgun Gothic"/>
              </a:rPr>
              <a:t>40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맑은 고딕"/>
                <a:ea typeface="맑은 고딕"/>
                <a:cs typeface="Gulim"/>
              </a:rPr>
              <a:t>명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Gulim"/>
            </a:endParaRPr>
          </a:p>
        </p:txBody>
      </p:sp>
      <p:sp>
        <p:nvSpPr>
          <p:cNvPr id="202" name="직사각형 201">
            <a:extLst>
              <a:ext uri="{FF2B5EF4-FFF2-40B4-BE49-F238E27FC236}">
                <a16:creationId xmlns:a16="http://schemas.microsoft.com/office/drawing/2014/main" id="{5CE6EC26-ECF8-45DD-B340-4C2E069AE4D3}"/>
              </a:ext>
            </a:extLst>
          </p:cNvPr>
          <p:cNvSpPr/>
          <p:nvPr/>
        </p:nvSpPr>
        <p:spPr>
          <a:xfrm>
            <a:off x="1612773" y="4783802"/>
            <a:ext cx="1743134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/>
                <a:cs typeface="Calibri" panose="020F0502020204030204" pitchFamily="34" charset="0"/>
              </a:rPr>
              <a:t>자회사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맑은 고딕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맑은 고딕"/>
                <a:cs typeface="Calibri" panose="020F0502020204030204" pitchFamily="34" charset="0"/>
              </a:rPr>
              <a:t>채널이온</a:t>
            </a:r>
          </a:p>
        </p:txBody>
      </p:sp>
      <p:sp>
        <p:nvSpPr>
          <p:cNvPr id="203" name="직사각형 202">
            <a:extLst>
              <a:ext uri="{FF2B5EF4-FFF2-40B4-BE49-F238E27FC236}">
                <a16:creationId xmlns:a16="http://schemas.microsoft.com/office/drawing/2014/main" id="{2DFD2199-0587-4264-9AD7-491B3CF581EA}"/>
              </a:ext>
            </a:extLst>
          </p:cNvPr>
          <p:cNvSpPr/>
          <p:nvPr/>
        </p:nvSpPr>
        <p:spPr>
          <a:xfrm>
            <a:off x="7735332" y="4833938"/>
            <a:ext cx="203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/>
                <a:cs typeface="Calibri" panose="020F0502020204030204" pitchFamily="34" charset="0"/>
              </a:rPr>
              <a:t>벤큐버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/>
                <a:cs typeface="Calibri" panose="020F0502020204030204" pitchFamily="34" charset="0"/>
              </a:rPr>
              <a:t> 스튜디오</a:t>
            </a:r>
          </a:p>
        </p:txBody>
      </p:sp>
      <p:sp>
        <p:nvSpPr>
          <p:cNvPr id="204" name="직사각형 203">
            <a:extLst>
              <a:ext uri="{FF2B5EF4-FFF2-40B4-BE49-F238E27FC236}">
                <a16:creationId xmlns:a16="http://schemas.microsoft.com/office/drawing/2014/main" id="{957B0F8D-4FCC-4969-9797-7ED5D803BE5E}"/>
              </a:ext>
            </a:extLst>
          </p:cNvPr>
          <p:cNvSpPr/>
          <p:nvPr/>
        </p:nvSpPr>
        <p:spPr>
          <a:xfrm>
            <a:off x="1406667" y="1872426"/>
            <a:ext cx="2194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맑은 고딕"/>
                <a:cs typeface="Calibri" panose="020F0502020204030204" pitchFamily="34" charset="0"/>
              </a:rPr>
              <a:t>상암동 본사</a:t>
            </a:r>
          </a:p>
        </p:txBody>
      </p:sp>
      <p:sp>
        <p:nvSpPr>
          <p:cNvPr id="74" name="사각형: 둥근 모서리 68">
            <a:extLst>
              <a:ext uri="{FF2B5EF4-FFF2-40B4-BE49-F238E27FC236}">
                <a16:creationId xmlns:a16="http://schemas.microsoft.com/office/drawing/2014/main" id="{03893AAB-A02E-4FEA-98FD-AB5BA1978A8D}"/>
              </a:ext>
            </a:extLst>
          </p:cNvPr>
          <p:cNvSpPr/>
          <p:nvPr/>
        </p:nvSpPr>
        <p:spPr>
          <a:xfrm>
            <a:off x="7514359" y="2252889"/>
            <a:ext cx="1251488" cy="332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000" dirty="0">
                <a:solidFill>
                  <a:schemeClr val="accent3"/>
                </a:solidFill>
                <a:latin typeface="+mj-ea"/>
                <a:ea typeface="+mj-ea"/>
              </a:rPr>
              <a:t>연출</a:t>
            </a:r>
            <a:r>
              <a:rPr lang="en-US" altLang="ko-KR" sz="1000" dirty="0">
                <a:solidFill>
                  <a:schemeClr val="accent3"/>
                </a:solidFill>
                <a:latin typeface="+mj-ea"/>
                <a:ea typeface="+mj-ea"/>
              </a:rPr>
              <a:t>/PM</a:t>
            </a:r>
            <a:endParaRPr lang="ko-KR" altLang="en-US" sz="1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75" name="사각형: 둥근 모서리 97">
            <a:extLst>
              <a:ext uri="{FF2B5EF4-FFF2-40B4-BE49-F238E27FC236}">
                <a16:creationId xmlns:a16="http://schemas.microsoft.com/office/drawing/2014/main" id="{3BC5A35F-6479-4A1A-817A-42A53A3CD2CD}"/>
              </a:ext>
            </a:extLst>
          </p:cNvPr>
          <p:cNvSpPr/>
          <p:nvPr/>
        </p:nvSpPr>
        <p:spPr>
          <a:xfrm>
            <a:off x="7514359" y="2765660"/>
            <a:ext cx="1251488" cy="33285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기술연구소</a:t>
            </a:r>
          </a:p>
        </p:txBody>
      </p:sp>
      <p:sp>
        <p:nvSpPr>
          <p:cNvPr id="76" name="사각형: 둥근 모서리 99">
            <a:extLst>
              <a:ext uri="{FF2B5EF4-FFF2-40B4-BE49-F238E27FC236}">
                <a16:creationId xmlns:a16="http://schemas.microsoft.com/office/drawing/2014/main" id="{57BA5188-190E-4579-86E4-7E212BEB1061}"/>
              </a:ext>
            </a:extLst>
          </p:cNvPr>
          <p:cNvSpPr/>
          <p:nvPr/>
        </p:nvSpPr>
        <p:spPr>
          <a:xfrm>
            <a:off x="7514359" y="3278432"/>
            <a:ext cx="1251488" cy="33285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CGI R&amp;D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</a:p>
        </p:txBody>
      </p:sp>
      <p:sp>
        <p:nvSpPr>
          <p:cNvPr id="77" name="사각형: 둥근 모서리 71">
            <a:extLst>
              <a:ext uri="{FF2B5EF4-FFF2-40B4-BE49-F238E27FC236}">
                <a16:creationId xmlns:a16="http://schemas.microsoft.com/office/drawing/2014/main" id="{60186DCA-838F-46F7-A56D-E825A24110CA}"/>
              </a:ext>
            </a:extLst>
          </p:cNvPr>
          <p:cNvSpPr/>
          <p:nvPr/>
        </p:nvSpPr>
        <p:spPr>
          <a:xfrm>
            <a:off x="9050327" y="2100490"/>
            <a:ext cx="1397979" cy="33400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Visual Arts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  <a:endParaRPr lang="en-US" altLang="ko-KR" sz="1000" dirty="0">
              <a:solidFill>
                <a:srgbClr val="FFC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Modeling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</a:p>
        </p:txBody>
      </p:sp>
      <p:sp>
        <p:nvSpPr>
          <p:cNvPr id="78" name="사각형: 둥근 모서리 109">
            <a:extLst>
              <a:ext uri="{FF2B5EF4-FFF2-40B4-BE49-F238E27FC236}">
                <a16:creationId xmlns:a16="http://schemas.microsoft.com/office/drawing/2014/main" id="{12E65376-AB2D-4D4C-A6B0-ABB43574FCB4}"/>
              </a:ext>
            </a:extLst>
          </p:cNvPr>
          <p:cNvSpPr/>
          <p:nvPr/>
        </p:nvSpPr>
        <p:spPr>
          <a:xfrm>
            <a:off x="9050327" y="2597952"/>
            <a:ext cx="1397979" cy="33400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Layout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  <a:endParaRPr lang="en-US" altLang="ko-KR" sz="1000" dirty="0">
              <a:solidFill>
                <a:srgbClr val="FFC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Level Design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</a:p>
        </p:txBody>
      </p:sp>
      <p:sp>
        <p:nvSpPr>
          <p:cNvPr id="79" name="사각형: 둥근 모서리 111">
            <a:extLst>
              <a:ext uri="{FF2B5EF4-FFF2-40B4-BE49-F238E27FC236}">
                <a16:creationId xmlns:a16="http://schemas.microsoft.com/office/drawing/2014/main" id="{9EC5E4BF-8FDF-4801-8A19-231826AE86EC}"/>
              </a:ext>
            </a:extLst>
          </p:cNvPr>
          <p:cNvSpPr/>
          <p:nvPr/>
        </p:nvSpPr>
        <p:spPr>
          <a:xfrm>
            <a:off x="9050327" y="3066487"/>
            <a:ext cx="1397979" cy="33400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 err="1">
                <a:solidFill>
                  <a:srgbClr val="FFC000"/>
                </a:solidFill>
                <a:latin typeface="+mj-ea"/>
                <a:ea typeface="+mj-ea"/>
              </a:rPr>
              <a:t>Matchmove</a:t>
            </a:r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  <a:endParaRPr lang="en-US" altLang="ko-KR" sz="1000" dirty="0">
              <a:solidFill>
                <a:srgbClr val="FFC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Rigging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</a:p>
        </p:txBody>
      </p:sp>
      <p:sp>
        <p:nvSpPr>
          <p:cNvPr id="80" name="사각형: 둥근 모서리 113">
            <a:extLst>
              <a:ext uri="{FF2B5EF4-FFF2-40B4-BE49-F238E27FC236}">
                <a16:creationId xmlns:a16="http://schemas.microsoft.com/office/drawing/2014/main" id="{9983E5FE-1B24-4B52-8942-DE4CCF37F19E}"/>
              </a:ext>
            </a:extLst>
          </p:cNvPr>
          <p:cNvSpPr/>
          <p:nvPr/>
        </p:nvSpPr>
        <p:spPr>
          <a:xfrm>
            <a:off x="9050327" y="3535022"/>
            <a:ext cx="1397979" cy="33400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Animation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  <a:endParaRPr lang="en-US" altLang="ko-KR" sz="1000" dirty="0">
              <a:solidFill>
                <a:srgbClr val="FFC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Comp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</a:p>
        </p:txBody>
      </p:sp>
      <p:sp>
        <p:nvSpPr>
          <p:cNvPr id="81" name="사각형: 둥근 모서리 115">
            <a:extLst>
              <a:ext uri="{FF2B5EF4-FFF2-40B4-BE49-F238E27FC236}">
                <a16:creationId xmlns:a16="http://schemas.microsoft.com/office/drawing/2014/main" id="{F3444278-C835-4651-8A30-0B94225EE583}"/>
              </a:ext>
            </a:extLst>
          </p:cNvPr>
          <p:cNvSpPr/>
          <p:nvPr/>
        </p:nvSpPr>
        <p:spPr>
          <a:xfrm>
            <a:off x="9050327" y="4003557"/>
            <a:ext cx="1397979" cy="33400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Lighting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  <a:endParaRPr lang="en-US" altLang="ko-KR" sz="1000" dirty="0">
              <a:solidFill>
                <a:srgbClr val="FFC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000" dirty="0">
                <a:solidFill>
                  <a:srgbClr val="FFC000"/>
                </a:solidFill>
                <a:latin typeface="+mj-ea"/>
                <a:ea typeface="+mj-ea"/>
              </a:rPr>
              <a:t>FX </a:t>
            </a:r>
            <a:r>
              <a:rPr lang="ko-KR" altLang="en-US" sz="1000" dirty="0">
                <a:solidFill>
                  <a:srgbClr val="FFC000"/>
                </a:solidFill>
                <a:latin typeface="+mj-ea"/>
                <a:ea typeface="+mj-ea"/>
              </a:rPr>
              <a:t>팀</a:t>
            </a:r>
          </a:p>
        </p:txBody>
      </p:sp>
      <p:sp>
        <p:nvSpPr>
          <p:cNvPr id="82" name="사각형: 둥근 모서리 99">
            <a:extLst>
              <a:ext uri="{FF2B5EF4-FFF2-40B4-BE49-F238E27FC236}">
                <a16:creationId xmlns:a16="http://schemas.microsoft.com/office/drawing/2014/main" id="{805286B0-A651-470B-BCE2-24E96B8608E4}"/>
              </a:ext>
            </a:extLst>
          </p:cNvPr>
          <p:cNvSpPr/>
          <p:nvPr/>
        </p:nvSpPr>
        <p:spPr>
          <a:xfrm>
            <a:off x="7514359" y="3791206"/>
            <a:ext cx="1251488" cy="33285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dirty="0">
                <a:solidFill>
                  <a:srgbClr val="FFC000"/>
                </a:solidFill>
                <a:latin typeface="+mj-ea"/>
                <a:ea typeface="+mj-ea"/>
              </a:rPr>
              <a:t> </a:t>
            </a:r>
            <a:r>
              <a:rPr lang="ko-KR" altLang="en-US" sz="900" dirty="0" err="1">
                <a:solidFill>
                  <a:srgbClr val="FFC000"/>
                </a:solidFill>
                <a:latin typeface="+mj-ea"/>
                <a:ea typeface="+mj-ea"/>
              </a:rPr>
              <a:t>언리얼엔진</a:t>
            </a:r>
            <a:r>
              <a:rPr lang="ko-KR" altLang="en-US" sz="900" dirty="0">
                <a:solidFill>
                  <a:srgbClr val="FFC000"/>
                </a:solidFill>
                <a:latin typeface="+mj-ea"/>
                <a:ea typeface="+mj-ea"/>
              </a:rPr>
              <a:t> 개발팀</a:t>
            </a:r>
          </a:p>
        </p:txBody>
      </p:sp>
    </p:spTree>
    <p:extLst>
      <p:ext uri="{BB962C8B-B14F-4D97-AF65-F5344CB8AC3E}">
        <p14:creationId xmlns:p14="http://schemas.microsoft.com/office/powerpoint/2010/main" val="59293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725C478-36D9-4279-84A0-AF5ED19F4422}"/>
              </a:ext>
            </a:extLst>
          </p:cNvPr>
          <p:cNvSpPr txBox="1"/>
          <p:nvPr/>
        </p:nvSpPr>
        <p:spPr>
          <a:xfrm>
            <a:off x="2272315" y="3611002"/>
            <a:ext cx="5198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대표적인 개발경험으로는</a:t>
            </a:r>
            <a:endParaRPr lang="en-US" altLang="ko-KR" sz="1400" dirty="0">
              <a:solidFill>
                <a:schemeClr val="bg1"/>
              </a:solidFill>
              <a:latin typeface="+mn-ea"/>
              <a:cs typeface="Calibri Light" panose="020F0302020204030204" pitchFamily="34" charset="0"/>
            </a:endParaRPr>
          </a:p>
          <a:p>
            <a:pPr algn="r"/>
            <a:r>
              <a:rPr lang="en-US" altLang="ko-KR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YouTube </a:t>
            </a:r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국내 최다 조회 수를 기록한 </a:t>
            </a:r>
            <a:r>
              <a:rPr lang="en-US" altLang="ko-KR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‘</a:t>
            </a:r>
            <a:r>
              <a:rPr lang="ko-KR" altLang="en-US" b="1" dirty="0" err="1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콩순이</a:t>
            </a:r>
            <a:r>
              <a:rPr lang="en-US" altLang="ko-KR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‘</a:t>
            </a:r>
          </a:p>
          <a:p>
            <a:pPr algn="r"/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미국 </a:t>
            </a:r>
            <a:r>
              <a:rPr lang="ko-KR" altLang="en-US" sz="1400" dirty="0" err="1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워너브라더스</a:t>
            </a:r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Kids </a:t>
            </a:r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시청률 </a:t>
            </a:r>
            <a:r>
              <a:rPr lang="en-US" altLang="ko-KR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1</a:t>
            </a:r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위인 </a:t>
            </a:r>
            <a:r>
              <a:rPr lang="en-US" altLang="ko-KR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‘Iron Kids’</a:t>
            </a:r>
          </a:p>
          <a:p>
            <a:pPr algn="r"/>
            <a:r>
              <a:rPr lang="en-US" altLang="ko-KR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World Wide </a:t>
            </a:r>
            <a:r>
              <a:rPr lang="ko-KR" altLang="en-US" sz="1400" dirty="0">
                <a:solidFill>
                  <a:schemeClr val="bg1"/>
                </a:solidFill>
                <a:latin typeface="+mn-ea"/>
                <a:cs typeface="Calibri Light" panose="020F0302020204030204" pitchFamily="34" charset="0"/>
              </a:rPr>
              <a:t>프로젝트 </a:t>
            </a:r>
            <a:r>
              <a:rPr lang="en-US" altLang="ko-KR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‘</a:t>
            </a:r>
            <a:r>
              <a:rPr lang="ko-KR" altLang="en-US" b="1" dirty="0" err="1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아머드</a:t>
            </a:r>
            <a:r>
              <a:rPr lang="ko-KR" altLang="en-US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 </a:t>
            </a:r>
            <a:r>
              <a:rPr lang="ko-KR" altLang="en-US" b="1" dirty="0" err="1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사우르스</a:t>
            </a:r>
            <a:r>
              <a:rPr lang="en-US" altLang="ko-KR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(</a:t>
            </a:r>
            <a:r>
              <a:rPr lang="ko-KR" altLang="en-US" b="1" dirty="0" err="1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용갑합체</a:t>
            </a:r>
            <a:r>
              <a:rPr lang="en-US" altLang="ko-KR" b="1" dirty="0">
                <a:solidFill>
                  <a:srgbClr val="FFFF00"/>
                </a:solidFill>
                <a:latin typeface="+mn-ea"/>
                <a:cs typeface="Calibri Light" panose="020F0302020204030204" pitchFamily="34" charset="0"/>
              </a:rPr>
              <a:t>)’</a:t>
            </a:r>
            <a:endParaRPr lang="ko-KR" altLang="en-US" b="1" dirty="0">
              <a:solidFill>
                <a:srgbClr val="FFFF00"/>
              </a:solidFill>
              <a:latin typeface="+mn-ea"/>
              <a:cs typeface="Calibri Light" panose="020F0302020204030204" pitchFamily="34" charset="0"/>
            </a:endParaRPr>
          </a:p>
        </p:txBody>
      </p:sp>
      <p:pic>
        <p:nvPicPr>
          <p:cNvPr id="83" name="그림 개체 틀 82">
            <a:extLst>
              <a:ext uri="{FF2B5EF4-FFF2-40B4-BE49-F238E27FC236}">
                <a16:creationId xmlns:a16="http://schemas.microsoft.com/office/drawing/2014/main" id="{79F84856-855C-450B-9A78-F660272023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325" y="743017"/>
            <a:ext cx="4082676" cy="6073794"/>
          </a:xfr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A0C5DC09-EA7C-4A71-8175-DD6BB816A609}"/>
              </a:ext>
            </a:extLst>
          </p:cNvPr>
          <p:cNvGrpSpPr/>
          <p:nvPr/>
        </p:nvGrpSpPr>
        <p:grpSpPr>
          <a:xfrm>
            <a:off x="307329" y="87645"/>
            <a:ext cx="2194331" cy="655372"/>
            <a:chOff x="307329" y="87645"/>
            <a:chExt cx="2746422" cy="6553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0FE01B-3D29-4ED3-8165-63DCC28539C1}"/>
                </a:ext>
              </a:extLst>
            </p:cNvPr>
            <p:cNvSpPr txBox="1"/>
            <p:nvPr/>
          </p:nvSpPr>
          <p:spPr>
            <a:xfrm>
              <a:off x="307329" y="87645"/>
              <a:ext cx="2746422" cy="65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spc="300" dirty="0">
                  <a:solidFill>
                    <a:srgbClr val="00B050"/>
                  </a:solidFill>
                  <a:latin typeface="+mn-ea"/>
                  <a:cs typeface="Calibri Light" panose="020F0302020204030204" pitchFamily="34" charset="0"/>
                </a:rPr>
                <a:t>회사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n-ea"/>
                  <a:cs typeface="Calibri Light" panose="020F0302020204030204" pitchFamily="34" charset="0"/>
                </a:rPr>
                <a:t> 개요</a:t>
              </a:r>
              <a:endParaRPr lang="ko-KR" altLang="en-US" sz="2800" b="1" spc="300" dirty="0">
                <a:solidFill>
                  <a:schemeClr val="accent3"/>
                </a:solidFill>
                <a:latin typeface="+mn-ea"/>
                <a:cs typeface="Calibri Light" panose="020F0302020204030204" pitchFamily="34" charset="0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9A0CDE65-71BD-49DA-9EA3-D803A86EE861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19551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5B0701-8BC3-418D-A5CE-C6A1862F5CAC}"/>
              </a:ext>
            </a:extLst>
          </p:cNvPr>
          <p:cNvSpPr txBox="1"/>
          <p:nvPr/>
        </p:nvSpPr>
        <p:spPr>
          <a:xfrm>
            <a:off x="189104" y="902912"/>
            <a:ext cx="7289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spc="-150" dirty="0">
                <a:solidFill>
                  <a:schemeClr val="accent3"/>
                </a:solidFill>
                <a:latin typeface="+mn-ea"/>
                <a:cs typeface="Calibri" panose="020F0502020204030204" pitchFamily="34" charset="0"/>
              </a:rPr>
              <a:t>스튜디오 이온</a:t>
            </a:r>
            <a:r>
              <a:rPr lang="ko-KR" altLang="en-US" sz="3200" spc="-15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은 </a:t>
            </a:r>
            <a:r>
              <a:rPr lang="ko-KR" altLang="en-US" sz="4000" b="1" spc="-150" dirty="0">
                <a:solidFill>
                  <a:schemeClr val="accent3"/>
                </a:solidFill>
                <a:latin typeface="+mn-ea"/>
                <a:cs typeface="Calibri" panose="020F0502020204030204" pitchFamily="34" charset="0"/>
              </a:rPr>
              <a:t>독자적인 </a:t>
            </a:r>
            <a:r>
              <a:rPr lang="en-US" altLang="ko-KR" sz="4000" b="1" spc="-150" dirty="0">
                <a:solidFill>
                  <a:schemeClr val="accent3"/>
                </a:solidFill>
                <a:latin typeface="+mn-ea"/>
                <a:cs typeface="Calibri" panose="020F0502020204030204" pitchFamily="34" charset="0"/>
              </a:rPr>
              <a:t>IP</a:t>
            </a:r>
            <a:r>
              <a:rPr lang="ko-KR" altLang="en-US" sz="3200" spc="-15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를 </a:t>
            </a:r>
            <a:endParaRPr lang="en-US" altLang="ko-KR" sz="3200" spc="-15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ko-KR" altLang="en-US" sz="3200" spc="-15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보유하고 </a:t>
            </a:r>
            <a:r>
              <a:rPr lang="en-US" altLang="ko-KR" sz="4000" b="1" spc="-150" dirty="0">
                <a:solidFill>
                  <a:schemeClr val="accent3"/>
                </a:solidFill>
                <a:latin typeface="+mn-ea"/>
                <a:cs typeface="Calibri" panose="020F0502020204030204" pitchFamily="34" charset="0"/>
              </a:rPr>
              <a:t>Unreal Engine</a:t>
            </a:r>
            <a:r>
              <a:rPr lang="ko-KR" altLang="en-US" sz="3200" spc="-15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을 활용한</a:t>
            </a:r>
            <a:endParaRPr lang="en-US" altLang="ko-KR" sz="3200" spc="-15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  <a:p>
            <a:pPr algn="ctr"/>
            <a:r>
              <a:rPr lang="en-US" altLang="ko-KR" sz="4000" spc="-150" dirty="0">
                <a:solidFill>
                  <a:schemeClr val="accent3"/>
                </a:solidFill>
                <a:latin typeface="+mn-ea"/>
                <a:cs typeface="Calibri" panose="020F0502020204030204" pitchFamily="34" charset="0"/>
              </a:rPr>
              <a:t>Realtime Virtual Production Onset Visual </a:t>
            </a:r>
            <a:r>
              <a:rPr lang="ko-KR" altLang="en-US" sz="4000" spc="-150" dirty="0">
                <a:solidFill>
                  <a:schemeClr val="accent3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3200" spc="-15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전문회사입니다</a:t>
            </a:r>
            <a:r>
              <a:rPr lang="en-US" altLang="ko-KR" sz="3200" spc="-15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D249F41-952B-4A8D-ABBB-DAAB13CE4A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38" y="4825626"/>
            <a:ext cx="1415604" cy="1981843"/>
          </a:xfrm>
          <a:prstGeom prst="rect">
            <a:avLst/>
          </a:prstGeom>
          <a:effectLst>
            <a:softEdge rad="254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그림 14" descr="오토바이, 유니폼, 장난감, 군사이(가) 표시된 사진&#10;&#10;자동 생성된 설명">
            <a:extLst>
              <a:ext uri="{FF2B5EF4-FFF2-40B4-BE49-F238E27FC236}">
                <a16:creationId xmlns:a16="http://schemas.microsoft.com/office/drawing/2014/main" id="{A084AA77-E335-428F-AE6E-6B331A8914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832" y="4850583"/>
            <a:ext cx="1465833" cy="1956886"/>
          </a:xfrm>
          <a:prstGeom prst="rect">
            <a:avLst/>
          </a:prstGeom>
        </p:spPr>
      </p:pic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D2CC1BD2-C7E0-45B9-ABC7-CA6CA58FA7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856" y="4826640"/>
            <a:ext cx="1523443" cy="1968207"/>
          </a:xfrm>
          <a:prstGeom prst="rect">
            <a:avLst/>
          </a:prstGeom>
        </p:spPr>
      </p:pic>
      <p:pic>
        <p:nvPicPr>
          <p:cNvPr id="17" name="그림 16" descr="사막, 남자, 그림그리기, 표지판이(가) 표시된 사진&#10;&#10;자동 생성된 설명">
            <a:extLst>
              <a:ext uri="{FF2B5EF4-FFF2-40B4-BE49-F238E27FC236}">
                <a16:creationId xmlns:a16="http://schemas.microsoft.com/office/drawing/2014/main" id="{3D68985B-67E3-4DA0-B20B-19456CE822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490" y="4825626"/>
            <a:ext cx="1406587" cy="19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5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자유형: 도형 151">
            <a:extLst>
              <a:ext uri="{FF2B5EF4-FFF2-40B4-BE49-F238E27FC236}">
                <a16:creationId xmlns:a16="http://schemas.microsoft.com/office/drawing/2014/main" id="{7A8E28C3-819E-4E30-8398-907CABC6B4AD}"/>
              </a:ext>
            </a:extLst>
          </p:cNvPr>
          <p:cNvSpPr/>
          <p:nvPr/>
        </p:nvSpPr>
        <p:spPr>
          <a:xfrm>
            <a:off x="-3147" y="747033"/>
            <a:ext cx="12192000" cy="5651091"/>
          </a:xfrm>
          <a:custGeom>
            <a:avLst/>
            <a:gdLst>
              <a:gd name="connsiteX0" fmla="*/ 1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240818 h 6858000"/>
              <a:gd name="connsiteX3" fmla="*/ 4137521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8" y="0"/>
                </a:moveTo>
                <a:lnTo>
                  <a:pt x="12192000" y="0"/>
                </a:lnTo>
                <a:lnTo>
                  <a:pt x="12192000" y="1240818"/>
                </a:lnTo>
                <a:lnTo>
                  <a:pt x="4137521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  <a:blipFill dpi="0" rotWithShape="1">
            <a:blip r:embed="rId2" cstate="screen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24" name="직사각형 22">
            <a:extLst>
              <a:ext uri="{FF2B5EF4-FFF2-40B4-BE49-F238E27FC236}">
                <a16:creationId xmlns:a16="http://schemas.microsoft.com/office/drawing/2014/main" id="{852FE894-2B05-4017-9FBA-4BDCB750C9D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99776" y="4178119"/>
            <a:ext cx="431373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Full 3D TV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시리즈 애니메이션 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&lt;</a:t>
            </a:r>
            <a:r>
              <a:rPr lang="ko-KR" altLang="en-US" sz="1200" dirty="0" err="1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콩순이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  시즌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1&gt; (</a:t>
            </a:r>
            <a:r>
              <a:rPr lang="ko-KR" altLang="en-US" sz="1200" dirty="0" err="1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영실업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)</a:t>
            </a:r>
          </a:p>
          <a:p>
            <a:pPr algn="r"/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 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원작 기획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감독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제작</a:t>
            </a:r>
            <a:endParaRPr lang="en-US" altLang="ko-KR" sz="1200" dirty="0">
              <a:solidFill>
                <a:srgbClr val="FFFF00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1" name="Freeform 188">
            <a:extLst>
              <a:ext uri="{FF2B5EF4-FFF2-40B4-BE49-F238E27FC236}">
                <a16:creationId xmlns:a16="http://schemas.microsoft.com/office/drawing/2014/main" id="{8D9A4160-6890-4368-8F00-7710B7157A19}"/>
              </a:ext>
            </a:extLst>
          </p:cNvPr>
          <p:cNvSpPr>
            <a:spLocks/>
          </p:cNvSpPr>
          <p:nvPr/>
        </p:nvSpPr>
        <p:spPr bwMode="auto">
          <a:xfrm>
            <a:off x="9273539" y="3136444"/>
            <a:ext cx="982300" cy="1017611"/>
          </a:xfrm>
          <a:custGeom>
            <a:avLst/>
            <a:gdLst>
              <a:gd name="T0" fmla="*/ 155 w 306"/>
              <a:gd name="T1" fmla="*/ 0 h 317"/>
              <a:gd name="T2" fmla="*/ 155 w 306"/>
              <a:gd name="T3" fmla="*/ 1 h 317"/>
              <a:gd name="T4" fmla="*/ 0 w 306"/>
              <a:gd name="T5" fmla="*/ 109 h 317"/>
              <a:gd name="T6" fmla="*/ 0 w 306"/>
              <a:gd name="T7" fmla="*/ 317 h 317"/>
              <a:gd name="T8" fmla="*/ 306 w 306"/>
              <a:gd name="T9" fmla="*/ 105 h 317"/>
              <a:gd name="T10" fmla="*/ 155 w 306"/>
              <a:gd name="T11" fmla="*/ 1 h 317"/>
              <a:gd name="T12" fmla="*/ 155 w 306"/>
              <a:gd name="T13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" h="317">
                <a:moveTo>
                  <a:pt x="155" y="0"/>
                </a:moveTo>
                <a:lnTo>
                  <a:pt x="155" y="1"/>
                </a:lnTo>
                <a:lnTo>
                  <a:pt x="0" y="109"/>
                </a:lnTo>
                <a:lnTo>
                  <a:pt x="0" y="317"/>
                </a:lnTo>
                <a:lnTo>
                  <a:pt x="306" y="105"/>
                </a:lnTo>
                <a:lnTo>
                  <a:pt x="155" y="1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52" name="Freeform 189">
            <a:extLst>
              <a:ext uri="{FF2B5EF4-FFF2-40B4-BE49-F238E27FC236}">
                <a16:creationId xmlns:a16="http://schemas.microsoft.com/office/drawing/2014/main" id="{DD62532F-ED70-4D86-912D-DE04CB670BDA}"/>
              </a:ext>
            </a:extLst>
          </p:cNvPr>
          <p:cNvSpPr>
            <a:spLocks/>
          </p:cNvSpPr>
          <p:nvPr/>
        </p:nvSpPr>
        <p:spPr bwMode="auto">
          <a:xfrm>
            <a:off x="9273539" y="2112411"/>
            <a:ext cx="1463820" cy="1361096"/>
          </a:xfrm>
          <a:custGeom>
            <a:avLst/>
            <a:gdLst>
              <a:gd name="T0" fmla="*/ 0 w 456"/>
              <a:gd name="T1" fmla="*/ 0 h 424"/>
              <a:gd name="T2" fmla="*/ 0 w 456"/>
              <a:gd name="T3" fmla="*/ 212 h 424"/>
              <a:gd name="T4" fmla="*/ 155 w 456"/>
              <a:gd name="T5" fmla="*/ 319 h 424"/>
              <a:gd name="T6" fmla="*/ 155 w 456"/>
              <a:gd name="T7" fmla="*/ 320 h 424"/>
              <a:gd name="T8" fmla="*/ 306 w 456"/>
              <a:gd name="T9" fmla="*/ 424 h 424"/>
              <a:gd name="T10" fmla="*/ 456 w 456"/>
              <a:gd name="T11" fmla="*/ 320 h 424"/>
              <a:gd name="T12" fmla="*/ 0 w 456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" h="424">
                <a:moveTo>
                  <a:pt x="0" y="0"/>
                </a:moveTo>
                <a:lnTo>
                  <a:pt x="0" y="212"/>
                </a:lnTo>
                <a:lnTo>
                  <a:pt x="155" y="319"/>
                </a:lnTo>
                <a:lnTo>
                  <a:pt x="155" y="320"/>
                </a:lnTo>
                <a:lnTo>
                  <a:pt x="306" y="424"/>
                </a:lnTo>
                <a:lnTo>
                  <a:pt x="456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53" name="Freeform 190">
            <a:extLst>
              <a:ext uri="{FF2B5EF4-FFF2-40B4-BE49-F238E27FC236}">
                <a16:creationId xmlns:a16="http://schemas.microsoft.com/office/drawing/2014/main" id="{9CBB6B44-BE8D-4B49-A35E-46E56FF00A51}"/>
              </a:ext>
            </a:extLst>
          </p:cNvPr>
          <p:cNvSpPr>
            <a:spLocks/>
          </p:cNvSpPr>
          <p:nvPr/>
        </p:nvSpPr>
        <p:spPr bwMode="auto">
          <a:xfrm>
            <a:off x="8278399" y="3826621"/>
            <a:ext cx="982300" cy="1014401"/>
          </a:xfrm>
          <a:custGeom>
            <a:avLst/>
            <a:gdLst>
              <a:gd name="T0" fmla="*/ 155 w 306"/>
              <a:gd name="T1" fmla="*/ 0 h 316"/>
              <a:gd name="T2" fmla="*/ 156 w 306"/>
              <a:gd name="T3" fmla="*/ 0 h 316"/>
              <a:gd name="T4" fmla="*/ 0 w 306"/>
              <a:gd name="T5" fmla="*/ 108 h 316"/>
              <a:gd name="T6" fmla="*/ 0 w 306"/>
              <a:gd name="T7" fmla="*/ 316 h 316"/>
              <a:gd name="T8" fmla="*/ 306 w 306"/>
              <a:gd name="T9" fmla="*/ 104 h 316"/>
              <a:gd name="T10" fmla="*/ 156 w 306"/>
              <a:gd name="T11" fmla="*/ 0 h 316"/>
              <a:gd name="T12" fmla="*/ 155 w 306"/>
              <a:gd name="T13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" h="316">
                <a:moveTo>
                  <a:pt x="155" y="0"/>
                </a:moveTo>
                <a:lnTo>
                  <a:pt x="156" y="0"/>
                </a:lnTo>
                <a:lnTo>
                  <a:pt x="0" y="108"/>
                </a:lnTo>
                <a:lnTo>
                  <a:pt x="0" y="316"/>
                </a:lnTo>
                <a:lnTo>
                  <a:pt x="306" y="104"/>
                </a:lnTo>
                <a:lnTo>
                  <a:pt x="156" y="0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54" name="Freeform 191">
            <a:extLst>
              <a:ext uri="{FF2B5EF4-FFF2-40B4-BE49-F238E27FC236}">
                <a16:creationId xmlns:a16="http://schemas.microsoft.com/office/drawing/2014/main" id="{A0D648D6-02C2-43C9-AD84-929026C0F34F}"/>
              </a:ext>
            </a:extLst>
          </p:cNvPr>
          <p:cNvSpPr>
            <a:spLocks/>
          </p:cNvSpPr>
          <p:nvPr/>
        </p:nvSpPr>
        <p:spPr bwMode="auto">
          <a:xfrm>
            <a:off x="8278399" y="2799379"/>
            <a:ext cx="1467030" cy="1361096"/>
          </a:xfrm>
          <a:custGeom>
            <a:avLst/>
            <a:gdLst>
              <a:gd name="T0" fmla="*/ 0 w 457"/>
              <a:gd name="T1" fmla="*/ 0 h 424"/>
              <a:gd name="T2" fmla="*/ 0 w 457"/>
              <a:gd name="T3" fmla="*/ 212 h 424"/>
              <a:gd name="T4" fmla="*/ 155 w 457"/>
              <a:gd name="T5" fmla="*/ 320 h 424"/>
              <a:gd name="T6" fmla="*/ 156 w 457"/>
              <a:gd name="T7" fmla="*/ 320 h 424"/>
              <a:gd name="T8" fmla="*/ 306 w 457"/>
              <a:gd name="T9" fmla="*/ 424 h 424"/>
              <a:gd name="T10" fmla="*/ 457 w 457"/>
              <a:gd name="T11" fmla="*/ 320 h 424"/>
              <a:gd name="T12" fmla="*/ 0 w 457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424">
                <a:moveTo>
                  <a:pt x="0" y="0"/>
                </a:moveTo>
                <a:lnTo>
                  <a:pt x="0" y="212"/>
                </a:lnTo>
                <a:lnTo>
                  <a:pt x="155" y="320"/>
                </a:lnTo>
                <a:lnTo>
                  <a:pt x="156" y="320"/>
                </a:lnTo>
                <a:lnTo>
                  <a:pt x="306" y="424"/>
                </a:lnTo>
                <a:lnTo>
                  <a:pt x="457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55" name="Freeform 192">
            <a:extLst>
              <a:ext uri="{FF2B5EF4-FFF2-40B4-BE49-F238E27FC236}">
                <a16:creationId xmlns:a16="http://schemas.microsoft.com/office/drawing/2014/main" id="{9DE54BDC-A2D8-496F-BB3F-6585A530FBC9}"/>
              </a:ext>
            </a:extLst>
          </p:cNvPr>
          <p:cNvSpPr>
            <a:spLocks/>
          </p:cNvSpPr>
          <p:nvPr/>
        </p:nvSpPr>
        <p:spPr bwMode="auto">
          <a:xfrm>
            <a:off x="7296099" y="4507169"/>
            <a:ext cx="982300" cy="1014401"/>
          </a:xfrm>
          <a:custGeom>
            <a:avLst/>
            <a:gdLst>
              <a:gd name="T0" fmla="*/ 155 w 306"/>
              <a:gd name="T1" fmla="*/ 0 h 316"/>
              <a:gd name="T2" fmla="*/ 156 w 306"/>
              <a:gd name="T3" fmla="*/ 0 h 316"/>
              <a:gd name="T4" fmla="*/ 0 w 306"/>
              <a:gd name="T5" fmla="*/ 108 h 316"/>
              <a:gd name="T6" fmla="*/ 0 w 306"/>
              <a:gd name="T7" fmla="*/ 316 h 316"/>
              <a:gd name="T8" fmla="*/ 306 w 306"/>
              <a:gd name="T9" fmla="*/ 104 h 316"/>
              <a:gd name="T10" fmla="*/ 156 w 306"/>
              <a:gd name="T11" fmla="*/ 0 h 316"/>
              <a:gd name="T12" fmla="*/ 155 w 306"/>
              <a:gd name="T13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" h="316">
                <a:moveTo>
                  <a:pt x="155" y="0"/>
                </a:moveTo>
                <a:lnTo>
                  <a:pt x="156" y="0"/>
                </a:lnTo>
                <a:lnTo>
                  <a:pt x="0" y="108"/>
                </a:lnTo>
                <a:lnTo>
                  <a:pt x="0" y="316"/>
                </a:lnTo>
                <a:lnTo>
                  <a:pt x="306" y="104"/>
                </a:lnTo>
                <a:lnTo>
                  <a:pt x="156" y="0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56" name="Freeform 193">
            <a:extLst>
              <a:ext uri="{FF2B5EF4-FFF2-40B4-BE49-F238E27FC236}">
                <a16:creationId xmlns:a16="http://schemas.microsoft.com/office/drawing/2014/main" id="{C9E20864-BB67-49C7-95B3-DA4090DA20AD}"/>
              </a:ext>
            </a:extLst>
          </p:cNvPr>
          <p:cNvSpPr>
            <a:spLocks/>
          </p:cNvSpPr>
          <p:nvPr/>
        </p:nvSpPr>
        <p:spPr bwMode="auto">
          <a:xfrm>
            <a:off x="7296099" y="3479927"/>
            <a:ext cx="1463820" cy="1361096"/>
          </a:xfrm>
          <a:custGeom>
            <a:avLst/>
            <a:gdLst>
              <a:gd name="T0" fmla="*/ 0 w 456"/>
              <a:gd name="T1" fmla="*/ 0 h 424"/>
              <a:gd name="T2" fmla="*/ 0 w 456"/>
              <a:gd name="T3" fmla="*/ 212 h 424"/>
              <a:gd name="T4" fmla="*/ 155 w 456"/>
              <a:gd name="T5" fmla="*/ 320 h 424"/>
              <a:gd name="T6" fmla="*/ 156 w 456"/>
              <a:gd name="T7" fmla="*/ 320 h 424"/>
              <a:gd name="T8" fmla="*/ 306 w 456"/>
              <a:gd name="T9" fmla="*/ 424 h 424"/>
              <a:gd name="T10" fmla="*/ 456 w 456"/>
              <a:gd name="T11" fmla="*/ 320 h 424"/>
              <a:gd name="T12" fmla="*/ 0 w 456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" h="424">
                <a:moveTo>
                  <a:pt x="0" y="0"/>
                </a:moveTo>
                <a:lnTo>
                  <a:pt x="0" y="212"/>
                </a:lnTo>
                <a:lnTo>
                  <a:pt x="155" y="320"/>
                </a:lnTo>
                <a:lnTo>
                  <a:pt x="156" y="320"/>
                </a:lnTo>
                <a:lnTo>
                  <a:pt x="306" y="424"/>
                </a:lnTo>
                <a:lnTo>
                  <a:pt x="456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58" name="Freeform 195">
            <a:extLst>
              <a:ext uri="{FF2B5EF4-FFF2-40B4-BE49-F238E27FC236}">
                <a16:creationId xmlns:a16="http://schemas.microsoft.com/office/drawing/2014/main" id="{3087198E-E4C1-49DA-9CD6-C8F14BBB0D60}"/>
              </a:ext>
            </a:extLst>
          </p:cNvPr>
          <p:cNvSpPr>
            <a:spLocks/>
          </p:cNvSpPr>
          <p:nvPr/>
        </p:nvSpPr>
        <p:spPr bwMode="auto">
          <a:xfrm>
            <a:off x="6313799" y="4160475"/>
            <a:ext cx="1463820" cy="1361096"/>
          </a:xfrm>
          <a:custGeom>
            <a:avLst/>
            <a:gdLst>
              <a:gd name="T0" fmla="*/ 0 w 456"/>
              <a:gd name="T1" fmla="*/ 0 h 424"/>
              <a:gd name="T2" fmla="*/ 0 w 456"/>
              <a:gd name="T3" fmla="*/ 212 h 424"/>
              <a:gd name="T4" fmla="*/ 155 w 456"/>
              <a:gd name="T5" fmla="*/ 320 h 424"/>
              <a:gd name="T6" fmla="*/ 156 w 456"/>
              <a:gd name="T7" fmla="*/ 320 h 424"/>
              <a:gd name="T8" fmla="*/ 306 w 456"/>
              <a:gd name="T9" fmla="*/ 424 h 424"/>
              <a:gd name="T10" fmla="*/ 456 w 456"/>
              <a:gd name="T11" fmla="*/ 320 h 424"/>
              <a:gd name="T12" fmla="*/ 0 w 456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" h="424">
                <a:moveTo>
                  <a:pt x="0" y="0"/>
                </a:moveTo>
                <a:lnTo>
                  <a:pt x="0" y="212"/>
                </a:lnTo>
                <a:lnTo>
                  <a:pt x="155" y="320"/>
                </a:lnTo>
                <a:lnTo>
                  <a:pt x="156" y="320"/>
                </a:lnTo>
                <a:lnTo>
                  <a:pt x="306" y="424"/>
                </a:lnTo>
                <a:lnTo>
                  <a:pt x="456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72503F22-7220-4E3E-BA64-A73F469E63E0}"/>
              </a:ext>
            </a:extLst>
          </p:cNvPr>
          <p:cNvGrpSpPr/>
          <p:nvPr/>
        </p:nvGrpSpPr>
        <p:grpSpPr>
          <a:xfrm>
            <a:off x="6493898" y="4562523"/>
            <a:ext cx="286448" cy="355590"/>
            <a:chOff x="1727200" y="2228850"/>
            <a:chExt cx="874713" cy="1085851"/>
          </a:xfrm>
          <a:solidFill>
            <a:schemeClr val="bg1"/>
          </a:solidFill>
        </p:grpSpPr>
        <p:sp>
          <p:nvSpPr>
            <p:cNvPr id="158" name="Freeform 205">
              <a:extLst>
                <a:ext uri="{FF2B5EF4-FFF2-40B4-BE49-F238E27FC236}">
                  <a16:creationId xmlns:a16="http://schemas.microsoft.com/office/drawing/2014/main" id="{4BA8770E-A089-4BA3-BA87-8982EA66B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13" y="3076575"/>
              <a:ext cx="31750" cy="238125"/>
            </a:xfrm>
            <a:custGeom>
              <a:avLst/>
              <a:gdLst>
                <a:gd name="T0" fmla="*/ 14 w 28"/>
                <a:gd name="T1" fmla="*/ 209 h 209"/>
                <a:gd name="T2" fmla="*/ 0 w 28"/>
                <a:gd name="T3" fmla="*/ 195 h 209"/>
                <a:gd name="T4" fmla="*/ 0 w 28"/>
                <a:gd name="T5" fmla="*/ 14 h 209"/>
                <a:gd name="T6" fmla="*/ 14 w 28"/>
                <a:gd name="T7" fmla="*/ 0 h 209"/>
                <a:gd name="T8" fmla="*/ 28 w 28"/>
                <a:gd name="T9" fmla="*/ 14 h 209"/>
                <a:gd name="T10" fmla="*/ 28 w 28"/>
                <a:gd name="T11" fmla="*/ 195 h 209"/>
                <a:gd name="T12" fmla="*/ 14 w 28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9">
                  <a:moveTo>
                    <a:pt x="14" y="209"/>
                  </a:moveTo>
                  <a:cubicBezTo>
                    <a:pt x="7" y="209"/>
                    <a:pt x="0" y="203"/>
                    <a:pt x="0" y="19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28" y="203"/>
                    <a:pt x="22" y="209"/>
                    <a:pt x="14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59" name="Freeform 206">
              <a:extLst>
                <a:ext uri="{FF2B5EF4-FFF2-40B4-BE49-F238E27FC236}">
                  <a16:creationId xmlns:a16="http://schemas.microsoft.com/office/drawing/2014/main" id="{8BAE4060-8F61-4C1B-BFE9-D8CB65502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3074988"/>
              <a:ext cx="82550" cy="239713"/>
            </a:xfrm>
            <a:custGeom>
              <a:avLst/>
              <a:gdLst>
                <a:gd name="T0" fmla="*/ 16 w 72"/>
                <a:gd name="T1" fmla="*/ 210 h 210"/>
                <a:gd name="T2" fmla="*/ 12 w 72"/>
                <a:gd name="T3" fmla="*/ 209 h 210"/>
                <a:gd name="T4" fmla="*/ 2 w 72"/>
                <a:gd name="T5" fmla="*/ 193 h 210"/>
                <a:gd name="T6" fmla="*/ 43 w 72"/>
                <a:gd name="T7" fmla="*/ 12 h 210"/>
                <a:gd name="T8" fmla="*/ 60 w 72"/>
                <a:gd name="T9" fmla="*/ 2 h 210"/>
                <a:gd name="T10" fmla="*/ 70 w 72"/>
                <a:gd name="T11" fmla="*/ 19 h 210"/>
                <a:gd name="T12" fmla="*/ 29 w 72"/>
                <a:gd name="T13" fmla="*/ 199 h 210"/>
                <a:gd name="T14" fmla="*/ 16 w 72"/>
                <a:gd name="T1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210">
                  <a:moveTo>
                    <a:pt x="16" y="210"/>
                  </a:moveTo>
                  <a:cubicBezTo>
                    <a:pt x="15" y="210"/>
                    <a:pt x="13" y="210"/>
                    <a:pt x="12" y="209"/>
                  </a:cubicBezTo>
                  <a:cubicBezTo>
                    <a:pt x="5" y="208"/>
                    <a:pt x="0" y="200"/>
                    <a:pt x="2" y="193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5" y="5"/>
                    <a:pt x="52" y="0"/>
                    <a:pt x="60" y="2"/>
                  </a:cubicBezTo>
                  <a:cubicBezTo>
                    <a:pt x="67" y="3"/>
                    <a:pt x="72" y="11"/>
                    <a:pt x="70" y="19"/>
                  </a:cubicBezTo>
                  <a:cubicBezTo>
                    <a:pt x="29" y="199"/>
                    <a:pt x="29" y="199"/>
                    <a:pt x="29" y="199"/>
                  </a:cubicBezTo>
                  <a:cubicBezTo>
                    <a:pt x="28" y="205"/>
                    <a:pt x="22" y="210"/>
                    <a:pt x="16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0" name="Freeform 207">
              <a:extLst>
                <a:ext uri="{FF2B5EF4-FFF2-40B4-BE49-F238E27FC236}">
                  <a16:creationId xmlns:a16="http://schemas.microsoft.com/office/drawing/2014/main" id="{0FCF645C-2779-4FDF-93EF-73B5C87DD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3" y="3074988"/>
              <a:ext cx="82550" cy="239713"/>
            </a:xfrm>
            <a:custGeom>
              <a:avLst/>
              <a:gdLst>
                <a:gd name="T0" fmla="*/ 57 w 72"/>
                <a:gd name="T1" fmla="*/ 210 h 210"/>
                <a:gd name="T2" fmla="*/ 43 w 72"/>
                <a:gd name="T3" fmla="*/ 199 h 210"/>
                <a:gd name="T4" fmla="*/ 2 w 72"/>
                <a:gd name="T5" fmla="*/ 19 h 210"/>
                <a:gd name="T6" fmla="*/ 13 w 72"/>
                <a:gd name="T7" fmla="*/ 2 h 210"/>
                <a:gd name="T8" fmla="*/ 29 w 72"/>
                <a:gd name="T9" fmla="*/ 12 h 210"/>
                <a:gd name="T10" fmla="*/ 71 w 72"/>
                <a:gd name="T11" fmla="*/ 193 h 210"/>
                <a:gd name="T12" fmla="*/ 60 w 72"/>
                <a:gd name="T13" fmla="*/ 209 h 210"/>
                <a:gd name="T14" fmla="*/ 57 w 72"/>
                <a:gd name="T1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210">
                  <a:moveTo>
                    <a:pt x="57" y="210"/>
                  </a:moveTo>
                  <a:cubicBezTo>
                    <a:pt x="51" y="210"/>
                    <a:pt x="45" y="205"/>
                    <a:pt x="43" y="19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1"/>
                    <a:pt x="5" y="3"/>
                    <a:pt x="13" y="2"/>
                  </a:cubicBezTo>
                  <a:cubicBezTo>
                    <a:pt x="20" y="0"/>
                    <a:pt x="28" y="5"/>
                    <a:pt x="29" y="12"/>
                  </a:cubicBezTo>
                  <a:cubicBezTo>
                    <a:pt x="71" y="193"/>
                    <a:pt x="71" y="193"/>
                    <a:pt x="71" y="193"/>
                  </a:cubicBezTo>
                  <a:cubicBezTo>
                    <a:pt x="72" y="200"/>
                    <a:pt x="68" y="208"/>
                    <a:pt x="60" y="209"/>
                  </a:cubicBezTo>
                  <a:cubicBezTo>
                    <a:pt x="59" y="210"/>
                    <a:pt x="58" y="210"/>
                    <a:pt x="57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1" name="Freeform 208">
              <a:extLst>
                <a:ext uri="{FF2B5EF4-FFF2-40B4-BE49-F238E27FC236}">
                  <a16:creationId xmlns:a16="http://schemas.microsoft.com/office/drawing/2014/main" id="{A5D64739-3269-401D-9B78-C4B04B2BB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2746375"/>
              <a:ext cx="84138" cy="127000"/>
            </a:xfrm>
            <a:custGeom>
              <a:avLst/>
              <a:gdLst>
                <a:gd name="T0" fmla="*/ 60 w 74"/>
                <a:gd name="T1" fmla="*/ 111 h 111"/>
                <a:gd name="T2" fmla="*/ 14 w 74"/>
                <a:gd name="T3" fmla="*/ 111 h 111"/>
                <a:gd name="T4" fmla="*/ 0 w 74"/>
                <a:gd name="T5" fmla="*/ 97 h 111"/>
                <a:gd name="T6" fmla="*/ 0 w 74"/>
                <a:gd name="T7" fmla="*/ 14 h 111"/>
                <a:gd name="T8" fmla="*/ 14 w 74"/>
                <a:gd name="T9" fmla="*/ 0 h 111"/>
                <a:gd name="T10" fmla="*/ 56 w 74"/>
                <a:gd name="T11" fmla="*/ 0 h 111"/>
                <a:gd name="T12" fmla="*/ 70 w 74"/>
                <a:gd name="T13" fmla="*/ 14 h 111"/>
                <a:gd name="T14" fmla="*/ 56 w 74"/>
                <a:gd name="T15" fmla="*/ 28 h 111"/>
                <a:gd name="T16" fmla="*/ 28 w 74"/>
                <a:gd name="T17" fmla="*/ 28 h 111"/>
                <a:gd name="T18" fmla="*/ 28 w 74"/>
                <a:gd name="T19" fmla="*/ 83 h 111"/>
                <a:gd name="T20" fmla="*/ 60 w 74"/>
                <a:gd name="T21" fmla="*/ 83 h 111"/>
                <a:gd name="T22" fmla="*/ 74 w 74"/>
                <a:gd name="T23" fmla="*/ 97 h 111"/>
                <a:gd name="T24" fmla="*/ 60 w 74"/>
                <a:gd name="T2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111">
                  <a:moveTo>
                    <a:pt x="60" y="111"/>
                  </a:moveTo>
                  <a:cubicBezTo>
                    <a:pt x="14" y="111"/>
                    <a:pt x="14" y="111"/>
                    <a:pt x="14" y="111"/>
                  </a:cubicBezTo>
                  <a:cubicBezTo>
                    <a:pt x="6" y="111"/>
                    <a:pt x="0" y="105"/>
                    <a:pt x="0" y="9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4" y="0"/>
                    <a:pt x="70" y="7"/>
                    <a:pt x="70" y="14"/>
                  </a:cubicBezTo>
                  <a:cubicBezTo>
                    <a:pt x="70" y="22"/>
                    <a:pt x="64" y="28"/>
                    <a:pt x="56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8" y="83"/>
                    <a:pt x="74" y="90"/>
                    <a:pt x="74" y="97"/>
                  </a:cubicBezTo>
                  <a:cubicBezTo>
                    <a:pt x="74" y="105"/>
                    <a:pt x="6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2" name="Freeform 209">
              <a:extLst>
                <a:ext uri="{FF2B5EF4-FFF2-40B4-BE49-F238E27FC236}">
                  <a16:creationId xmlns:a16="http://schemas.microsoft.com/office/drawing/2014/main" id="{E73F03B6-7F00-468E-8C8C-BB6D1C937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200" y="2228850"/>
              <a:ext cx="449263" cy="447675"/>
            </a:xfrm>
            <a:custGeom>
              <a:avLst/>
              <a:gdLst>
                <a:gd name="T0" fmla="*/ 196 w 392"/>
                <a:gd name="T1" fmla="*/ 392 h 392"/>
                <a:gd name="T2" fmla="*/ 0 w 392"/>
                <a:gd name="T3" fmla="*/ 196 h 392"/>
                <a:gd name="T4" fmla="*/ 67 w 392"/>
                <a:gd name="T5" fmla="*/ 48 h 392"/>
                <a:gd name="T6" fmla="*/ 87 w 392"/>
                <a:gd name="T7" fmla="*/ 49 h 392"/>
                <a:gd name="T8" fmla="*/ 86 w 392"/>
                <a:gd name="T9" fmla="*/ 69 h 392"/>
                <a:gd name="T10" fmla="*/ 28 w 392"/>
                <a:gd name="T11" fmla="*/ 196 h 392"/>
                <a:gd name="T12" fmla="*/ 196 w 392"/>
                <a:gd name="T13" fmla="*/ 364 h 392"/>
                <a:gd name="T14" fmla="*/ 364 w 392"/>
                <a:gd name="T15" fmla="*/ 196 h 392"/>
                <a:gd name="T16" fmla="*/ 196 w 392"/>
                <a:gd name="T17" fmla="*/ 28 h 392"/>
                <a:gd name="T18" fmla="*/ 136 w 392"/>
                <a:gd name="T19" fmla="*/ 39 h 392"/>
                <a:gd name="T20" fmla="*/ 118 w 392"/>
                <a:gd name="T21" fmla="*/ 31 h 392"/>
                <a:gd name="T22" fmla="*/ 126 w 392"/>
                <a:gd name="T23" fmla="*/ 12 h 392"/>
                <a:gd name="T24" fmla="*/ 196 w 392"/>
                <a:gd name="T25" fmla="*/ 0 h 392"/>
                <a:gd name="T26" fmla="*/ 392 w 392"/>
                <a:gd name="T27" fmla="*/ 196 h 392"/>
                <a:gd name="T28" fmla="*/ 196 w 392"/>
                <a:gd name="T29" fmla="*/ 392 h 392"/>
                <a:gd name="T30" fmla="*/ 196 w 392"/>
                <a:gd name="T31" fmla="*/ 285 h 392"/>
                <a:gd name="T32" fmla="*/ 107 w 392"/>
                <a:gd name="T33" fmla="*/ 196 h 392"/>
                <a:gd name="T34" fmla="*/ 196 w 392"/>
                <a:gd name="T35" fmla="*/ 107 h 392"/>
                <a:gd name="T36" fmla="*/ 285 w 392"/>
                <a:gd name="T37" fmla="*/ 196 h 392"/>
                <a:gd name="T38" fmla="*/ 196 w 392"/>
                <a:gd name="T39" fmla="*/ 285 h 392"/>
                <a:gd name="T40" fmla="*/ 196 w 392"/>
                <a:gd name="T41" fmla="*/ 135 h 392"/>
                <a:gd name="T42" fmla="*/ 135 w 392"/>
                <a:gd name="T43" fmla="*/ 196 h 392"/>
                <a:gd name="T44" fmla="*/ 196 w 392"/>
                <a:gd name="T45" fmla="*/ 257 h 392"/>
                <a:gd name="T46" fmla="*/ 257 w 392"/>
                <a:gd name="T47" fmla="*/ 196 h 392"/>
                <a:gd name="T48" fmla="*/ 196 w 392"/>
                <a:gd name="T49" fmla="*/ 13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2" h="392">
                  <a:moveTo>
                    <a:pt x="196" y="392"/>
                  </a:moveTo>
                  <a:cubicBezTo>
                    <a:pt x="88" y="392"/>
                    <a:pt x="0" y="304"/>
                    <a:pt x="0" y="196"/>
                  </a:cubicBezTo>
                  <a:cubicBezTo>
                    <a:pt x="0" y="139"/>
                    <a:pt x="24" y="85"/>
                    <a:pt x="67" y="48"/>
                  </a:cubicBezTo>
                  <a:cubicBezTo>
                    <a:pt x="73" y="43"/>
                    <a:pt x="82" y="43"/>
                    <a:pt x="87" y="49"/>
                  </a:cubicBezTo>
                  <a:cubicBezTo>
                    <a:pt x="92" y="55"/>
                    <a:pt x="91" y="64"/>
                    <a:pt x="86" y="69"/>
                  </a:cubicBezTo>
                  <a:cubicBezTo>
                    <a:pt x="49" y="101"/>
                    <a:pt x="28" y="147"/>
                    <a:pt x="28" y="196"/>
                  </a:cubicBezTo>
                  <a:cubicBezTo>
                    <a:pt x="28" y="289"/>
                    <a:pt x="103" y="364"/>
                    <a:pt x="196" y="364"/>
                  </a:cubicBezTo>
                  <a:cubicBezTo>
                    <a:pt x="289" y="364"/>
                    <a:pt x="364" y="289"/>
                    <a:pt x="364" y="196"/>
                  </a:cubicBezTo>
                  <a:cubicBezTo>
                    <a:pt x="364" y="103"/>
                    <a:pt x="289" y="28"/>
                    <a:pt x="196" y="28"/>
                  </a:cubicBezTo>
                  <a:cubicBezTo>
                    <a:pt x="175" y="28"/>
                    <a:pt x="155" y="31"/>
                    <a:pt x="136" y="39"/>
                  </a:cubicBezTo>
                  <a:cubicBezTo>
                    <a:pt x="129" y="41"/>
                    <a:pt x="121" y="38"/>
                    <a:pt x="118" y="31"/>
                  </a:cubicBezTo>
                  <a:cubicBezTo>
                    <a:pt x="115" y="23"/>
                    <a:pt x="119" y="15"/>
                    <a:pt x="126" y="12"/>
                  </a:cubicBezTo>
                  <a:cubicBezTo>
                    <a:pt x="148" y="4"/>
                    <a:pt x="172" y="0"/>
                    <a:pt x="196" y="0"/>
                  </a:cubicBezTo>
                  <a:cubicBezTo>
                    <a:pt x="304" y="0"/>
                    <a:pt x="392" y="88"/>
                    <a:pt x="392" y="196"/>
                  </a:cubicBezTo>
                  <a:cubicBezTo>
                    <a:pt x="392" y="304"/>
                    <a:pt x="304" y="392"/>
                    <a:pt x="196" y="392"/>
                  </a:cubicBezTo>
                  <a:close/>
                  <a:moveTo>
                    <a:pt x="196" y="285"/>
                  </a:moveTo>
                  <a:cubicBezTo>
                    <a:pt x="147" y="285"/>
                    <a:pt x="107" y="245"/>
                    <a:pt x="107" y="196"/>
                  </a:cubicBezTo>
                  <a:cubicBezTo>
                    <a:pt x="107" y="147"/>
                    <a:pt x="147" y="107"/>
                    <a:pt x="196" y="107"/>
                  </a:cubicBezTo>
                  <a:cubicBezTo>
                    <a:pt x="245" y="107"/>
                    <a:pt x="285" y="147"/>
                    <a:pt x="285" y="196"/>
                  </a:cubicBezTo>
                  <a:cubicBezTo>
                    <a:pt x="285" y="245"/>
                    <a:pt x="245" y="285"/>
                    <a:pt x="196" y="285"/>
                  </a:cubicBezTo>
                  <a:close/>
                  <a:moveTo>
                    <a:pt x="196" y="135"/>
                  </a:moveTo>
                  <a:cubicBezTo>
                    <a:pt x="162" y="135"/>
                    <a:pt x="135" y="162"/>
                    <a:pt x="135" y="196"/>
                  </a:cubicBezTo>
                  <a:cubicBezTo>
                    <a:pt x="135" y="230"/>
                    <a:pt x="162" y="257"/>
                    <a:pt x="196" y="257"/>
                  </a:cubicBezTo>
                  <a:cubicBezTo>
                    <a:pt x="230" y="257"/>
                    <a:pt x="257" y="230"/>
                    <a:pt x="257" y="196"/>
                  </a:cubicBezTo>
                  <a:cubicBezTo>
                    <a:pt x="257" y="162"/>
                    <a:pt x="230" y="135"/>
                    <a:pt x="196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3" name="Freeform 210">
              <a:extLst>
                <a:ext uri="{FF2B5EF4-FFF2-40B4-BE49-F238E27FC236}">
                  <a16:creationId xmlns:a16="http://schemas.microsoft.com/office/drawing/2014/main" id="{FBA8B4F3-84F1-4859-8B85-9A1995046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713" y="2295525"/>
              <a:ext cx="382588" cy="381000"/>
            </a:xfrm>
            <a:custGeom>
              <a:avLst/>
              <a:gdLst>
                <a:gd name="T0" fmla="*/ 167 w 334"/>
                <a:gd name="T1" fmla="*/ 333 h 333"/>
                <a:gd name="T2" fmla="*/ 0 w 334"/>
                <a:gd name="T3" fmla="*/ 167 h 333"/>
                <a:gd name="T4" fmla="*/ 167 w 334"/>
                <a:gd name="T5" fmla="*/ 0 h 333"/>
                <a:gd name="T6" fmla="*/ 334 w 334"/>
                <a:gd name="T7" fmla="*/ 167 h 333"/>
                <a:gd name="T8" fmla="*/ 167 w 334"/>
                <a:gd name="T9" fmla="*/ 333 h 333"/>
                <a:gd name="T10" fmla="*/ 167 w 334"/>
                <a:gd name="T11" fmla="*/ 28 h 333"/>
                <a:gd name="T12" fmla="*/ 28 w 334"/>
                <a:gd name="T13" fmla="*/ 167 h 333"/>
                <a:gd name="T14" fmla="*/ 167 w 334"/>
                <a:gd name="T15" fmla="*/ 305 h 333"/>
                <a:gd name="T16" fmla="*/ 306 w 334"/>
                <a:gd name="T17" fmla="*/ 167 h 333"/>
                <a:gd name="T18" fmla="*/ 167 w 334"/>
                <a:gd name="T19" fmla="*/ 28 h 333"/>
                <a:gd name="T20" fmla="*/ 167 w 334"/>
                <a:gd name="T21" fmla="*/ 243 h 333"/>
                <a:gd name="T22" fmla="*/ 90 w 334"/>
                <a:gd name="T23" fmla="*/ 167 h 333"/>
                <a:gd name="T24" fmla="*/ 167 w 334"/>
                <a:gd name="T25" fmla="*/ 90 h 333"/>
                <a:gd name="T26" fmla="*/ 244 w 334"/>
                <a:gd name="T27" fmla="*/ 167 h 333"/>
                <a:gd name="T28" fmla="*/ 167 w 334"/>
                <a:gd name="T29" fmla="*/ 243 h 333"/>
                <a:gd name="T30" fmla="*/ 167 w 334"/>
                <a:gd name="T31" fmla="*/ 118 h 333"/>
                <a:gd name="T32" fmla="*/ 118 w 334"/>
                <a:gd name="T33" fmla="*/ 167 h 333"/>
                <a:gd name="T34" fmla="*/ 167 w 334"/>
                <a:gd name="T35" fmla="*/ 215 h 333"/>
                <a:gd name="T36" fmla="*/ 216 w 334"/>
                <a:gd name="T37" fmla="*/ 167 h 333"/>
                <a:gd name="T38" fmla="*/ 167 w 334"/>
                <a:gd name="T39" fmla="*/ 11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4" h="333">
                  <a:moveTo>
                    <a:pt x="167" y="333"/>
                  </a:moveTo>
                  <a:cubicBezTo>
                    <a:pt x="75" y="333"/>
                    <a:pt x="0" y="259"/>
                    <a:pt x="0" y="167"/>
                  </a:cubicBezTo>
                  <a:cubicBezTo>
                    <a:pt x="0" y="75"/>
                    <a:pt x="75" y="0"/>
                    <a:pt x="167" y="0"/>
                  </a:cubicBezTo>
                  <a:cubicBezTo>
                    <a:pt x="259" y="0"/>
                    <a:pt x="334" y="75"/>
                    <a:pt x="334" y="167"/>
                  </a:cubicBezTo>
                  <a:cubicBezTo>
                    <a:pt x="334" y="259"/>
                    <a:pt x="259" y="333"/>
                    <a:pt x="167" y="333"/>
                  </a:cubicBezTo>
                  <a:close/>
                  <a:moveTo>
                    <a:pt x="167" y="28"/>
                  </a:moveTo>
                  <a:cubicBezTo>
                    <a:pt x="91" y="28"/>
                    <a:pt x="28" y="90"/>
                    <a:pt x="28" y="167"/>
                  </a:cubicBezTo>
                  <a:cubicBezTo>
                    <a:pt x="28" y="243"/>
                    <a:pt x="91" y="305"/>
                    <a:pt x="167" y="305"/>
                  </a:cubicBezTo>
                  <a:cubicBezTo>
                    <a:pt x="244" y="305"/>
                    <a:pt x="306" y="243"/>
                    <a:pt x="306" y="167"/>
                  </a:cubicBezTo>
                  <a:cubicBezTo>
                    <a:pt x="306" y="90"/>
                    <a:pt x="244" y="28"/>
                    <a:pt x="167" y="28"/>
                  </a:cubicBezTo>
                  <a:close/>
                  <a:moveTo>
                    <a:pt x="167" y="243"/>
                  </a:moveTo>
                  <a:cubicBezTo>
                    <a:pt x="125" y="243"/>
                    <a:pt x="90" y="209"/>
                    <a:pt x="90" y="167"/>
                  </a:cubicBezTo>
                  <a:cubicBezTo>
                    <a:pt x="90" y="124"/>
                    <a:pt x="125" y="90"/>
                    <a:pt x="167" y="90"/>
                  </a:cubicBezTo>
                  <a:cubicBezTo>
                    <a:pt x="210" y="90"/>
                    <a:pt x="244" y="124"/>
                    <a:pt x="244" y="167"/>
                  </a:cubicBezTo>
                  <a:cubicBezTo>
                    <a:pt x="244" y="209"/>
                    <a:pt x="210" y="243"/>
                    <a:pt x="167" y="243"/>
                  </a:cubicBezTo>
                  <a:close/>
                  <a:moveTo>
                    <a:pt x="167" y="118"/>
                  </a:moveTo>
                  <a:cubicBezTo>
                    <a:pt x="140" y="118"/>
                    <a:pt x="118" y="140"/>
                    <a:pt x="118" y="167"/>
                  </a:cubicBezTo>
                  <a:cubicBezTo>
                    <a:pt x="118" y="194"/>
                    <a:pt x="140" y="215"/>
                    <a:pt x="167" y="215"/>
                  </a:cubicBezTo>
                  <a:cubicBezTo>
                    <a:pt x="194" y="215"/>
                    <a:pt x="216" y="194"/>
                    <a:pt x="216" y="167"/>
                  </a:cubicBezTo>
                  <a:cubicBezTo>
                    <a:pt x="216" y="140"/>
                    <a:pt x="194" y="118"/>
                    <a:pt x="167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4" name="Freeform 211">
              <a:extLst>
                <a:ext uri="{FF2B5EF4-FFF2-40B4-BE49-F238E27FC236}">
                  <a16:creationId xmlns:a16="http://schemas.microsoft.com/office/drawing/2014/main" id="{E8B65E14-B13C-4ED8-81C6-106D675425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3563" y="2651125"/>
              <a:ext cx="654050" cy="317500"/>
            </a:xfrm>
            <a:custGeom>
              <a:avLst/>
              <a:gdLst>
                <a:gd name="T0" fmla="*/ 452 w 572"/>
                <a:gd name="T1" fmla="*/ 278 h 278"/>
                <a:gd name="T2" fmla="*/ 120 w 572"/>
                <a:gd name="T3" fmla="*/ 278 h 278"/>
                <a:gd name="T4" fmla="*/ 0 w 572"/>
                <a:gd name="T5" fmla="*/ 158 h 278"/>
                <a:gd name="T6" fmla="*/ 0 w 572"/>
                <a:gd name="T7" fmla="*/ 120 h 278"/>
                <a:gd name="T8" fmla="*/ 120 w 572"/>
                <a:gd name="T9" fmla="*/ 0 h 278"/>
                <a:gd name="T10" fmla="*/ 452 w 572"/>
                <a:gd name="T11" fmla="*/ 0 h 278"/>
                <a:gd name="T12" fmla="*/ 572 w 572"/>
                <a:gd name="T13" fmla="*/ 120 h 278"/>
                <a:gd name="T14" fmla="*/ 572 w 572"/>
                <a:gd name="T15" fmla="*/ 158 h 278"/>
                <a:gd name="T16" fmla="*/ 452 w 572"/>
                <a:gd name="T17" fmla="*/ 278 h 278"/>
                <a:gd name="T18" fmla="*/ 120 w 572"/>
                <a:gd name="T19" fmla="*/ 28 h 278"/>
                <a:gd name="T20" fmla="*/ 28 w 572"/>
                <a:gd name="T21" fmla="*/ 120 h 278"/>
                <a:gd name="T22" fmla="*/ 28 w 572"/>
                <a:gd name="T23" fmla="*/ 158 h 278"/>
                <a:gd name="T24" fmla="*/ 120 w 572"/>
                <a:gd name="T25" fmla="*/ 250 h 278"/>
                <a:gd name="T26" fmla="*/ 452 w 572"/>
                <a:gd name="T27" fmla="*/ 250 h 278"/>
                <a:gd name="T28" fmla="*/ 544 w 572"/>
                <a:gd name="T29" fmla="*/ 158 h 278"/>
                <a:gd name="T30" fmla="*/ 544 w 572"/>
                <a:gd name="T31" fmla="*/ 120 h 278"/>
                <a:gd name="T32" fmla="*/ 452 w 572"/>
                <a:gd name="T33" fmla="*/ 28 h 278"/>
                <a:gd name="T34" fmla="*/ 120 w 572"/>
                <a:gd name="T35" fmla="*/ 2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2" h="278">
                  <a:moveTo>
                    <a:pt x="452" y="278"/>
                  </a:moveTo>
                  <a:cubicBezTo>
                    <a:pt x="120" y="278"/>
                    <a:pt x="120" y="278"/>
                    <a:pt x="120" y="278"/>
                  </a:cubicBezTo>
                  <a:cubicBezTo>
                    <a:pt x="54" y="278"/>
                    <a:pt x="0" y="224"/>
                    <a:pt x="0" y="15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519" y="0"/>
                    <a:pt x="572" y="54"/>
                    <a:pt x="572" y="120"/>
                  </a:cubicBezTo>
                  <a:cubicBezTo>
                    <a:pt x="572" y="158"/>
                    <a:pt x="572" y="158"/>
                    <a:pt x="572" y="158"/>
                  </a:cubicBezTo>
                  <a:cubicBezTo>
                    <a:pt x="572" y="224"/>
                    <a:pt x="519" y="278"/>
                    <a:pt x="452" y="278"/>
                  </a:cubicBezTo>
                  <a:close/>
                  <a:moveTo>
                    <a:pt x="120" y="28"/>
                  </a:moveTo>
                  <a:cubicBezTo>
                    <a:pt x="70" y="28"/>
                    <a:pt x="28" y="69"/>
                    <a:pt x="28" y="120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208"/>
                    <a:pt x="70" y="250"/>
                    <a:pt x="120" y="250"/>
                  </a:cubicBezTo>
                  <a:cubicBezTo>
                    <a:pt x="452" y="250"/>
                    <a:pt x="452" y="250"/>
                    <a:pt x="452" y="250"/>
                  </a:cubicBezTo>
                  <a:cubicBezTo>
                    <a:pt x="503" y="250"/>
                    <a:pt x="544" y="208"/>
                    <a:pt x="544" y="158"/>
                  </a:cubicBezTo>
                  <a:cubicBezTo>
                    <a:pt x="544" y="120"/>
                    <a:pt x="544" y="120"/>
                    <a:pt x="544" y="120"/>
                  </a:cubicBezTo>
                  <a:cubicBezTo>
                    <a:pt x="544" y="69"/>
                    <a:pt x="503" y="28"/>
                    <a:pt x="452" y="28"/>
                  </a:cubicBezTo>
                  <a:lnTo>
                    <a:pt x="12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5" name="Freeform 212">
              <a:extLst>
                <a:ext uri="{FF2B5EF4-FFF2-40B4-BE49-F238E27FC236}">
                  <a16:creationId xmlns:a16="http://schemas.microsoft.com/office/drawing/2014/main" id="{D6B0E683-9F9D-4420-94EF-B4A93BB5C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375" y="2709863"/>
              <a:ext cx="109538" cy="198438"/>
            </a:xfrm>
            <a:custGeom>
              <a:avLst/>
              <a:gdLst>
                <a:gd name="T0" fmla="*/ 82 w 96"/>
                <a:gd name="T1" fmla="*/ 173 h 173"/>
                <a:gd name="T2" fmla="*/ 80 w 96"/>
                <a:gd name="T3" fmla="*/ 173 h 173"/>
                <a:gd name="T4" fmla="*/ 17 w 96"/>
                <a:gd name="T5" fmla="*/ 161 h 173"/>
                <a:gd name="T6" fmla="*/ 6 w 96"/>
                <a:gd name="T7" fmla="*/ 145 h 173"/>
                <a:gd name="T8" fmla="*/ 22 w 96"/>
                <a:gd name="T9" fmla="*/ 134 h 173"/>
                <a:gd name="T10" fmla="*/ 68 w 96"/>
                <a:gd name="T11" fmla="*/ 142 h 173"/>
                <a:gd name="T12" fmla="*/ 68 w 96"/>
                <a:gd name="T13" fmla="*/ 31 h 173"/>
                <a:gd name="T14" fmla="*/ 18 w 96"/>
                <a:gd name="T15" fmla="*/ 41 h 173"/>
                <a:gd name="T16" fmla="*/ 1 w 96"/>
                <a:gd name="T17" fmla="*/ 30 h 173"/>
                <a:gd name="T18" fmla="*/ 12 w 96"/>
                <a:gd name="T19" fmla="*/ 13 h 173"/>
                <a:gd name="T20" fmla="*/ 80 w 96"/>
                <a:gd name="T21" fmla="*/ 1 h 173"/>
                <a:gd name="T22" fmla="*/ 91 w 96"/>
                <a:gd name="T23" fmla="*/ 4 h 173"/>
                <a:gd name="T24" fmla="*/ 96 w 96"/>
                <a:gd name="T25" fmla="*/ 15 h 173"/>
                <a:gd name="T26" fmla="*/ 96 w 96"/>
                <a:gd name="T27" fmla="*/ 159 h 173"/>
                <a:gd name="T28" fmla="*/ 91 w 96"/>
                <a:gd name="T29" fmla="*/ 170 h 173"/>
                <a:gd name="T30" fmla="*/ 82 w 96"/>
                <a:gd name="T3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173">
                  <a:moveTo>
                    <a:pt x="82" y="173"/>
                  </a:moveTo>
                  <a:cubicBezTo>
                    <a:pt x="81" y="173"/>
                    <a:pt x="80" y="173"/>
                    <a:pt x="80" y="173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9" y="160"/>
                    <a:pt x="4" y="152"/>
                    <a:pt x="6" y="145"/>
                  </a:cubicBezTo>
                  <a:cubicBezTo>
                    <a:pt x="7" y="137"/>
                    <a:pt x="14" y="132"/>
                    <a:pt x="22" y="134"/>
                  </a:cubicBezTo>
                  <a:cubicBezTo>
                    <a:pt x="68" y="142"/>
                    <a:pt x="68" y="142"/>
                    <a:pt x="68" y="142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0" y="42"/>
                    <a:pt x="3" y="37"/>
                    <a:pt x="1" y="30"/>
                  </a:cubicBezTo>
                  <a:cubicBezTo>
                    <a:pt x="0" y="22"/>
                    <a:pt x="5" y="15"/>
                    <a:pt x="12" y="13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4" y="0"/>
                    <a:pt x="88" y="1"/>
                    <a:pt x="91" y="4"/>
                  </a:cubicBezTo>
                  <a:cubicBezTo>
                    <a:pt x="94" y="6"/>
                    <a:pt x="96" y="10"/>
                    <a:pt x="96" y="15"/>
                  </a:cubicBezTo>
                  <a:cubicBezTo>
                    <a:pt x="96" y="159"/>
                    <a:pt x="96" y="159"/>
                    <a:pt x="96" y="159"/>
                  </a:cubicBezTo>
                  <a:cubicBezTo>
                    <a:pt x="96" y="163"/>
                    <a:pt x="94" y="167"/>
                    <a:pt x="91" y="170"/>
                  </a:cubicBezTo>
                  <a:cubicBezTo>
                    <a:pt x="89" y="172"/>
                    <a:pt x="85" y="173"/>
                    <a:pt x="82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6" name="Freeform 213">
              <a:extLst>
                <a:ext uri="{FF2B5EF4-FFF2-40B4-BE49-F238E27FC236}">
                  <a16:creationId xmlns:a16="http://schemas.microsoft.com/office/drawing/2014/main" id="{0743393F-EB8D-44BA-87C0-3C4DE4774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050" y="2989263"/>
              <a:ext cx="220663" cy="114300"/>
            </a:xfrm>
            <a:custGeom>
              <a:avLst/>
              <a:gdLst>
                <a:gd name="T0" fmla="*/ 179 w 193"/>
                <a:gd name="T1" fmla="*/ 100 h 100"/>
                <a:gd name="T2" fmla="*/ 14 w 193"/>
                <a:gd name="T3" fmla="*/ 100 h 100"/>
                <a:gd name="T4" fmla="*/ 0 w 193"/>
                <a:gd name="T5" fmla="*/ 86 h 100"/>
                <a:gd name="T6" fmla="*/ 0 w 193"/>
                <a:gd name="T7" fmla="*/ 14 h 100"/>
                <a:gd name="T8" fmla="*/ 14 w 193"/>
                <a:gd name="T9" fmla="*/ 0 h 100"/>
                <a:gd name="T10" fmla="*/ 28 w 193"/>
                <a:gd name="T11" fmla="*/ 14 h 100"/>
                <a:gd name="T12" fmla="*/ 28 w 193"/>
                <a:gd name="T13" fmla="*/ 72 h 100"/>
                <a:gd name="T14" fmla="*/ 165 w 193"/>
                <a:gd name="T15" fmla="*/ 72 h 100"/>
                <a:gd name="T16" fmla="*/ 165 w 193"/>
                <a:gd name="T17" fmla="*/ 14 h 100"/>
                <a:gd name="T18" fmla="*/ 179 w 193"/>
                <a:gd name="T19" fmla="*/ 0 h 100"/>
                <a:gd name="T20" fmla="*/ 193 w 193"/>
                <a:gd name="T21" fmla="*/ 14 h 100"/>
                <a:gd name="T22" fmla="*/ 193 w 193"/>
                <a:gd name="T23" fmla="*/ 86 h 100"/>
                <a:gd name="T24" fmla="*/ 179 w 193"/>
                <a:gd name="T2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00">
                  <a:moveTo>
                    <a:pt x="179" y="100"/>
                  </a:moveTo>
                  <a:cubicBezTo>
                    <a:pt x="14" y="100"/>
                    <a:pt x="14" y="100"/>
                    <a:pt x="14" y="100"/>
                  </a:cubicBezTo>
                  <a:cubicBezTo>
                    <a:pt x="6" y="100"/>
                    <a:pt x="0" y="94"/>
                    <a:pt x="0" y="8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8" y="6"/>
                    <a:pt x="28" y="14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165" y="72"/>
                    <a:pt x="165" y="72"/>
                    <a:pt x="165" y="72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5" y="6"/>
                    <a:pt x="171" y="0"/>
                    <a:pt x="179" y="0"/>
                  </a:cubicBezTo>
                  <a:cubicBezTo>
                    <a:pt x="187" y="0"/>
                    <a:pt x="193" y="6"/>
                    <a:pt x="193" y="14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93" y="94"/>
                    <a:pt x="187" y="100"/>
                    <a:pt x="17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id="{AD89733C-61DB-447A-8A6E-4975025DD9C3}"/>
              </a:ext>
            </a:extLst>
          </p:cNvPr>
          <p:cNvGrpSpPr/>
          <p:nvPr/>
        </p:nvGrpSpPr>
        <p:grpSpPr>
          <a:xfrm>
            <a:off x="7508194" y="3835045"/>
            <a:ext cx="166358" cy="336874"/>
            <a:chOff x="3395663" y="2273300"/>
            <a:chExt cx="508000" cy="1028700"/>
          </a:xfrm>
          <a:solidFill>
            <a:schemeClr val="bg1"/>
          </a:solidFill>
        </p:grpSpPr>
        <p:sp>
          <p:nvSpPr>
            <p:cNvPr id="168" name="Freeform 256">
              <a:extLst>
                <a:ext uri="{FF2B5EF4-FFF2-40B4-BE49-F238E27FC236}">
                  <a16:creationId xmlns:a16="http://schemas.microsoft.com/office/drawing/2014/main" id="{E4BB3010-13F8-44B7-8563-462CF131D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493963"/>
              <a:ext cx="144463" cy="53975"/>
            </a:xfrm>
            <a:custGeom>
              <a:avLst/>
              <a:gdLst>
                <a:gd name="T0" fmla="*/ 106 w 130"/>
                <a:gd name="T1" fmla="*/ 0 h 49"/>
                <a:gd name="T2" fmla="*/ 0 w 130"/>
                <a:gd name="T3" fmla="*/ 0 h 49"/>
                <a:gd name="T4" fmla="*/ 0 w 130"/>
                <a:gd name="T5" fmla="*/ 49 h 49"/>
                <a:gd name="T6" fmla="*/ 106 w 130"/>
                <a:gd name="T7" fmla="*/ 49 h 49"/>
                <a:gd name="T8" fmla="*/ 130 w 130"/>
                <a:gd name="T9" fmla="*/ 24 h 49"/>
                <a:gd name="T10" fmla="*/ 106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19" y="49"/>
                    <a:pt x="130" y="38"/>
                    <a:pt x="130" y="24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69" name="Freeform 257">
              <a:extLst>
                <a:ext uri="{FF2B5EF4-FFF2-40B4-BE49-F238E27FC236}">
                  <a16:creationId xmlns:a16="http://schemas.microsoft.com/office/drawing/2014/main" id="{352EEB53-58C9-42B6-9BA4-7550C4F7C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578100"/>
              <a:ext cx="144463" cy="55563"/>
            </a:xfrm>
            <a:custGeom>
              <a:avLst/>
              <a:gdLst>
                <a:gd name="T0" fmla="*/ 106 w 130"/>
                <a:gd name="T1" fmla="*/ 0 h 50"/>
                <a:gd name="T2" fmla="*/ 0 w 130"/>
                <a:gd name="T3" fmla="*/ 0 h 50"/>
                <a:gd name="T4" fmla="*/ 0 w 130"/>
                <a:gd name="T5" fmla="*/ 50 h 50"/>
                <a:gd name="T6" fmla="*/ 106 w 130"/>
                <a:gd name="T7" fmla="*/ 50 h 50"/>
                <a:gd name="T8" fmla="*/ 130 w 130"/>
                <a:gd name="T9" fmla="*/ 25 h 50"/>
                <a:gd name="T10" fmla="*/ 106 w 130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0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19" y="50"/>
                    <a:pt x="130" y="39"/>
                    <a:pt x="130" y="25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0" name="Freeform 258">
              <a:extLst>
                <a:ext uri="{FF2B5EF4-FFF2-40B4-BE49-F238E27FC236}">
                  <a16:creationId xmlns:a16="http://schemas.microsoft.com/office/drawing/2014/main" id="{46E0BC2E-A934-4411-8114-3F99CA91C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663825"/>
              <a:ext cx="144463" cy="53975"/>
            </a:xfrm>
            <a:custGeom>
              <a:avLst/>
              <a:gdLst>
                <a:gd name="T0" fmla="*/ 106 w 130"/>
                <a:gd name="T1" fmla="*/ 0 h 49"/>
                <a:gd name="T2" fmla="*/ 0 w 130"/>
                <a:gd name="T3" fmla="*/ 0 h 49"/>
                <a:gd name="T4" fmla="*/ 0 w 130"/>
                <a:gd name="T5" fmla="*/ 49 h 49"/>
                <a:gd name="T6" fmla="*/ 106 w 130"/>
                <a:gd name="T7" fmla="*/ 49 h 49"/>
                <a:gd name="T8" fmla="*/ 130 w 130"/>
                <a:gd name="T9" fmla="*/ 25 h 49"/>
                <a:gd name="T10" fmla="*/ 106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19" y="49"/>
                    <a:pt x="130" y="38"/>
                    <a:pt x="130" y="25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1" name="Freeform 259">
              <a:extLst>
                <a:ext uri="{FF2B5EF4-FFF2-40B4-BE49-F238E27FC236}">
                  <a16:creationId xmlns:a16="http://schemas.microsoft.com/office/drawing/2014/main" id="{DC8A81EE-0C71-49EE-AC3C-103C94425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749550"/>
              <a:ext cx="144463" cy="53975"/>
            </a:xfrm>
            <a:custGeom>
              <a:avLst/>
              <a:gdLst>
                <a:gd name="T0" fmla="*/ 106 w 130"/>
                <a:gd name="T1" fmla="*/ 0 h 49"/>
                <a:gd name="T2" fmla="*/ 0 w 130"/>
                <a:gd name="T3" fmla="*/ 0 h 49"/>
                <a:gd name="T4" fmla="*/ 0 w 130"/>
                <a:gd name="T5" fmla="*/ 49 h 49"/>
                <a:gd name="T6" fmla="*/ 106 w 130"/>
                <a:gd name="T7" fmla="*/ 49 h 49"/>
                <a:gd name="T8" fmla="*/ 130 w 130"/>
                <a:gd name="T9" fmla="*/ 25 h 49"/>
                <a:gd name="T10" fmla="*/ 106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19" y="49"/>
                    <a:pt x="130" y="38"/>
                    <a:pt x="130" y="25"/>
                  </a:cubicBezTo>
                  <a:cubicBezTo>
                    <a:pt x="130" y="11"/>
                    <a:pt x="119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2" name="Freeform 260">
              <a:extLst>
                <a:ext uri="{FF2B5EF4-FFF2-40B4-BE49-F238E27FC236}">
                  <a16:creationId xmlns:a16="http://schemas.microsoft.com/office/drawing/2014/main" id="{8B7DA7F6-4082-41F4-A64F-90E3B715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493963"/>
              <a:ext cx="144463" cy="53975"/>
            </a:xfrm>
            <a:custGeom>
              <a:avLst/>
              <a:gdLst>
                <a:gd name="T0" fmla="*/ 25 w 130"/>
                <a:gd name="T1" fmla="*/ 0 h 49"/>
                <a:gd name="T2" fmla="*/ 0 w 130"/>
                <a:gd name="T3" fmla="*/ 24 h 49"/>
                <a:gd name="T4" fmla="*/ 25 w 130"/>
                <a:gd name="T5" fmla="*/ 49 h 49"/>
                <a:gd name="T6" fmla="*/ 130 w 130"/>
                <a:gd name="T7" fmla="*/ 49 h 49"/>
                <a:gd name="T8" fmla="*/ 130 w 130"/>
                <a:gd name="T9" fmla="*/ 0 h 49"/>
                <a:gd name="T10" fmla="*/ 25 w 130"/>
                <a:gd name="T1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30" y="0"/>
                    <a:pt x="130" y="0"/>
                    <a:pt x="130" y="0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3" name="Freeform 261">
              <a:extLst>
                <a:ext uri="{FF2B5EF4-FFF2-40B4-BE49-F238E27FC236}">
                  <a16:creationId xmlns:a16="http://schemas.microsoft.com/office/drawing/2014/main" id="{F1AC73E5-3720-4CAA-9CEB-DF6D5BAF4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578100"/>
              <a:ext cx="144463" cy="55563"/>
            </a:xfrm>
            <a:custGeom>
              <a:avLst/>
              <a:gdLst>
                <a:gd name="T0" fmla="*/ 0 w 130"/>
                <a:gd name="T1" fmla="*/ 25 h 50"/>
                <a:gd name="T2" fmla="*/ 25 w 130"/>
                <a:gd name="T3" fmla="*/ 50 h 50"/>
                <a:gd name="T4" fmla="*/ 130 w 130"/>
                <a:gd name="T5" fmla="*/ 50 h 50"/>
                <a:gd name="T6" fmla="*/ 130 w 130"/>
                <a:gd name="T7" fmla="*/ 0 h 50"/>
                <a:gd name="T8" fmla="*/ 25 w 130"/>
                <a:gd name="T9" fmla="*/ 0 h 50"/>
                <a:gd name="T10" fmla="*/ 0 w 130"/>
                <a:gd name="T11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50">
                  <a:moveTo>
                    <a:pt x="0" y="25"/>
                  </a:moveTo>
                  <a:cubicBezTo>
                    <a:pt x="0" y="39"/>
                    <a:pt x="11" y="50"/>
                    <a:pt x="25" y="50"/>
                  </a:cubicBezTo>
                  <a:cubicBezTo>
                    <a:pt x="130" y="50"/>
                    <a:pt x="130" y="50"/>
                    <a:pt x="130" y="5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4" name="Freeform 262">
              <a:extLst>
                <a:ext uri="{FF2B5EF4-FFF2-40B4-BE49-F238E27FC236}">
                  <a16:creationId xmlns:a16="http://schemas.microsoft.com/office/drawing/2014/main" id="{6769EF77-A8C8-4645-BBF8-2DEEE12B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663825"/>
              <a:ext cx="144463" cy="53975"/>
            </a:xfrm>
            <a:custGeom>
              <a:avLst/>
              <a:gdLst>
                <a:gd name="T0" fmla="*/ 0 w 130"/>
                <a:gd name="T1" fmla="*/ 25 h 49"/>
                <a:gd name="T2" fmla="*/ 25 w 130"/>
                <a:gd name="T3" fmla="*/ 49 h 49"/>
                <a:gd name="T4" fmla="*/ 130 w 130"/>
                <a:gd name="T5" fmla="*/ 49 h 49"/>
                <a:gd name="T6" fmla="*/ 130 w 130"/>
                <a:gd name="T7" fmla="*/ 0 h 49"/>
                <a:gd name="T8" fmla="*/ 25 w 130"/>
                <a:gd name="T9" fmla="*/ 0 h 49"/>
                <a:gd name="T10" fmla="*/ 0 w 130"/>
                <a:gd name="T1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0" y="25"/>
                  </a:moveTo>
                  <a:cubicBezTo>
                    <a:pt x="0" y="38"/>
                    <a:pt x="11" y="49"/>
                    <a:pt x="25" y="49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5" name="Freeform 263">
              <a:extLst>
                <a:ext uri="{FF2B5EF4-FFF2-40B4-BE49-F238E27FC236}">
                  <a16:creationId xmlns:a16="http://schemas.microsoft.com/office/drawing/2014/main" id="{2D68F708-7F90-49BA-BB45-53A6ED96C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749550"/>
              <a:ext cx="144463" cy="53975"/>
            </a:xfrm>
            <a:custGeom>
              <a:avLst/>
              <a:gdLst>
                <a:gd name="T0" fmla="*/ 0 w 130"/>
                <a:gd name="T1" fmla="*/ 25 h 49"/>
                <a:gd name="T2" fmla="*/ 25 w 130"/>
                <a:gd name="T3" fmla="*/ 49 h 49"/>
                <a:gd name="T4" fmla="*/ 130 w 130"/>
                <a:gd name="T5" fmla="*/ 49 h 49"/>
                <a:gd name="T6" fmla="*/ 130 w 130"/>
                <a:gd name="T7" fmla="*/ 0 h 49"/>
                <a:gd name="T8" fmla="*/ 25 w 130"/>
                <a:gd name="T9" fmla="*/ 0 h 49"/>
                <a:gd name="T10" fmla="*/ 0 w 130"/>
                <a:gd name="T1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49">
                  <a:moveTo>
                    <a:pt x="0" y="25"/>
                  </a:moveTo>
                  <a:cubicBezTo>
                    <a:pt x="0" y="38"/>
                    <a:pt x="11" y="49"/>
                    <a:pt x="25" y="49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6" name="Freeform 264">
              <a:extLst>
                <a:ext uri="{FF2B5EF4-FFF2-40B4-BE49-F238E27FC236}">
                  <a16:creationId xmlns:a16="http://schemas.microsoft.com/office/drawing/2014/main" id="{A7BE8B46-6567-4EF3-977E-FB119B504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5663" y="2273300"/>
              <a:ext cx="508000" cy="1028700"/>
            </a:xfrm>
            <a:custGeom>
              <a:avLst/>
              <a:gdLst>
                <a:gd name="T0" fmla="*/ 230 w 459"/>
                <a:gd name="T1" fmla="*/ 929 h 929"/>
                <a:gd name="T2" fmla="*/ 8 w 459"/>
                <a:gd name="T3" fmla="*/ 833 h 929"/>
                <a:gd name="T4" fmla="*/ 8 w 459"/>
                <a:gd name="T5" fmla="*/ 815 h 929"/>
                <a:gd name="T6" fmla="*/ 173 w 459"/>
                <a:gd name="T7" fmla="*/ 722 h 929"/>
                <a:gd name="T8" fmla="*/ 173 w 459"/>
                <a:gd name="T9" fmla="*/ 699 h 929"/>
                <a:gd name="T10" fmla="*/ 0 w 459"/>
                <a:gd name="T11" fmla="*/ 494 h 929"/>
                <a:gd name="T12" fmla="*/ 0 w 459"/>
                <a:gd name="T13" fmla="*/ 208 h 929"/>
                <a:gd name="T14" fmla="*/ 209 w 459"/>
                <a:gd name="T15" fmla="*/ 0 h 929"/>
                <a:gd name="T16" fmla="*/ 251 w 459"/>
                <a:gd name="T17" fmla="*/ 0 h 929"/>
                <a:gd name="T18" fmla="*/ 459 w 459"/>
                <a:gd name="T19" fmla="*/ 208 h 929"/>
                <a:gd name="T20" fmla="*/ 459 w 459"/>
                <a:gd name="T21" fmla="*/ 494 h 929"/>
                <a:gd name="T22" fmla="*/ 286 w 459"/>
                <a:gd name="T23" fmla="*/ 699 h 929"/>
                <a:gd name="T24" fmla="*/ 286 w 459"/>
                <a:gd name="T25" fmla="*/ 722 h 929"/>
                <a:gd name="T26" fmla="*/ 451 w 459"/>
                <a:gd name="T27" fmla="*/ 815 h 929"/>
                <a:gd name="T28" fmla="*/ 451 w 459"/>
                <a:gd name="T29" fmla="*/ 833 h 929"/>
                <a:gd name="T30" fmla="*/ 230 w 459"/>
                <a:gd name="T31" fmla="*/ 929 h 929"/>
                <a:gd name="T32" fmla="*/ 209 w 459"/>
                <a:gd name="T33" fmla="*/ 28 h 929"/>
                <a:gd name="T34" fmla="*/ 28 w 459"/>
                <a:gd name="T35" fmla="*/ 208 h 929"/>
                <a:gd name="T36" fmla="*/ 28 w 459"/>
                <a:gd name="T37" fmla="*/ 494 h 929"/>
                <a:gd name="T38" fmla="*/ 189 w 459"/>
                <a:gd name="T39" fmla="*/ 673 h 929"/>
                <a:gd name="T40" fmla="*/ 201 w 459"/>
                <a:gd name="T41" fmla="*/ 687 h 929"/>
                <a:gd name="T42" fmla="*/ 201 w 459"/>
                <a:gd name="T43" fmla="*/ 735 h 929"/>
                <a:gd name="T44" fmla="*/ 188 w 459"/>
                <a:gd name="T45" fmla="*/ 749 h 929"/>
                <a:gd name="T46" fmla="*/ 36 w 459"/>
                <a:gd name="T47" fmla="*/ 815 h 929"/>
                <a:gd name="T48" fmla="*/ 36 w 459"/>
                <a:gd name="T49" fmla="*/ 833 h 929"/>
                <a:gd name="T50" fmla="*/ 230 w 459"/>
                <a:gd name="T51" fmla="*/ 901 h 929"/>
                <a:gd name="T52" fmla="*/ 423 w 459"/>
                <a:gd name="T53" fmla="*/ 833 h 929"/>
                <a:gd name="T54" fmla="*/ 423 w 459"/>
                <a:gd name="T55" fmla="*/ 815 h 929"/>
                <a:gd name="T56" fmla="*/ 271 w 459"/>
                <a:gd name="T57" fmla="*/ 749 h 929"/>
                <a:gd name="T58" fmla="*/ 258 w 459"/>
                <a:gd name="T59" fmla="*/ 735 h 929"/>
                <a:gd name="T60" fmla="*/ 258 w 459"/>
                <a:gd name="T61" fmla="*/ 687 h 929"/>
                <a:gd name="T62" fmla="*/ 271 w 459"/>
                <a:gd name="T63" fmla="*/ 673 h 929"/>
                <a:gd name="T64" fmla="*/ 431 w 459"/>
                <a:gd name="T65" fmla="*/ 494 h 929"/>
                <a:gd name="T66" fmla="*/ 431 w 459"/>
                <a:gd name="T67" fmla="*/ 208 h 929"/>
                <a:gd name="T68" fmla="*/ 251 w 459"/>
                <a:gd name="T69" fmla="*/ 28 h 929"/>
                <a:gd name="T70" fmla="*/ 209 w 459"/>
                <a:gd name="T71" fmla="*/ 28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9" h="929">
                  <a:moveTo>
                    <a:pt x="230" y="929"/>
                  </a:moveTo>
                  <a:cubicBezTo>
                    <a:pt x="122" y="929"/>
                    <a:pt x="8" y="896"/>
                    <a:pt x="8" y="833"/>
                  </a:cubicBezTo>
                  <a:cubicBezTo>
                    <a:pt x="8" y="815"/>
                    <a:pt x="8" y="815"/>
                    <a:pt x="8" y="815"/>
                  </a:cubicBezTo>
                  <a:cubicBezTo>
                    <a:pt x="8" y="763"/>
                    <a:pt x="89" y="732"/>
                    <a:pt x="173" y="722"/>
                  </a:cubicBezTo>
                  <a:cubicBezTo>
                    <a:pt x="173" y="699"/>
                    <a:pt x="173" y="699"/>
                    <a:pt x="173" y="699"/>
                  </a:cubicBezTo>
                  <a:cubicBezTo>
                    <a:pt x="74" y="682"/>
                    <a:pt x="0" y="596"/>
                    <a:pt x="0" y="494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93"/>
                    <a:pt x="94" y="0"/>
                    <a:pt x="209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366" y="0"/>
                    <a:pt x="459" y="93"/>
                    <a:pt x="459" y="208"/>
                  </a:cubicBezTo>
                  <a:cubicBezTo>
                    <a:pt x="459" y="494"/>
                    <a:pt x="459" y="494"/>
                    <a:pt x="459" y="494"/>
                  </a:cubicBezTo>
                  <a:cubicBezTo>
                    <a:pt x="459" y="596"/>
                    <a:pt x="386" y="682"/>
                    <a:pt x="286" y="699"/>
                  </a:cubicBezTo>
                  <a:cubicBezTo>
                    <a:pt x="286" y="722"/>
                    <a:pt x="286" y="722"/>
                    <a:pt x="286" y="722"/>
                  </a:cubicBezTo>
                  <a:cubicBezTo>
                    <a:pt x="370" y="732"/>
                    <a:pt x="451" y="763"/>
                    <a:pt x="451" y="815"/>
                  </a:cubicBezTo>
                  <a:cubicBezTo>
                    <a:pt x="451" y="833"/>
                    <a:pt x="451" y="833"/>
                    <a:pt x="451" y="833"/>
                  </a:cubicBezTo>
                  <a:cubicBezTo>
                    <a:pt x="451" y="896"/>
                    <a:pt x="337" y="929"/>
                    <a:pt x="230" y="929"/>
                  </a:cubicBezTo>
                  <a:close/>
                  <a:moveTo>
                    <a:pt x="209" y="28"/>
                  </a:moveTo>
                  <a:cubicBezTo>
                    <a:pt x="109" y="28"/>
                    <a:pt x="28" y="108"/>
                    <a:pt x="28" y="208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8" y="586"/>
                    <a:pt x="97" y="663"/>
                    <a:pt x="189" y="673"/>
                  </a:cubicBezTo>
                  <a:cubicBezTo>
                    <a:pt x="196" y="674"/>
                    <a:pt x="201" y="680"/>
                    <a:pt x="201" y="687"/>
                  </a:cubicBezTo>
                  <a:cubicBezTo>
                    <a:pt x="201" y="735"/>
                    <a:pt x="201" y="735"/>
                    <a:pt x="201" y="735"/>
                  </a:cubicBezTo>
                  <a:cubicBezTo>
                    <a:pt x="201" y="742"/>
                    <a:pt x="196" y="749"/>
                    <a:pt x="188" y="749"/>
                  </a:cubicBezTo>
                  <a:cubicBezTo>
                    <a:pt x="93" y="757"/>
                    <a:pt x="36" y="789"/>
                    <a:pt x="36" y="815"/>
                  </a:cubicBezTo>
                  <a:cubicBezTo>
                    <a:pt x="36" y="833"/>
                    <a:pt x="36" y="833"/>
                    <a:pt x="36" y="833"/>
                  </a:cubicBezTo>
                  <a:cubicBezTo>
                    <a:pt x="36" y="865"/>
                    <a:pt x="119" y="901"/>
                    <a:pt x="230" y="901"/>
                  </a:cubicBezTo>
                  <a:cubicBezTo>
                    <a:pt x="341" y="901"/>
                    <a:pt x="423" y="865"/>
                    <a:pt x="423" y="833"/>
                  </a:cubicBezTo>
                  <a:cubicBezTo>
                    <a:pt x="423" y="815"/>
                    <a:pt x="423" y="815"/>
                    <a:pt x="423" y="815"/>
                  </a:cubicBezTo>
                  <a:cubicBezTo>
                    <a:pt x="423" y="789"/>
                    <a:pt x="366" y="757"/>
                    <a:pt x="271" y="749"/>
                  </a:cubicBezTo>
                  <a:cubicBezTo>
                    <a:pt x="264" y="749"/>
                    <a:pt x="258" y="742"/>
                    <a:pt x="258" y="735"/>
                  </a:cubicBezTo>
                  <a:cubicBezTo>
                    <a:pt x="258" y="687"/>
                    <a:pt x="258" y="687"/>
                    <a:pt x="258" y="687"/>
                  </a:cubicBezTo>
                  <a:cubicBezTo>
                    <a:pt x="258" y="680"/>
                    <a:pt x="264" y="674"/>
                    <a:pt x="271" y="673"/>
                  </a:cubicBezTo>
                  <a:cubicBezTo>
                    <a:pt x="362" y="663"/>
                    <a:pt x="431" y="586"/>
                    <a:pt x="431" y="494"/>
                  </a:cubicBezTo>
                  <a:cubicBezTo>
                    <a:pt x="431" y="208"/>
                    <a:pt x="431" y="208"/>
                    <a:pt x="431" y="208"/>
                  </a:cubicBezTo>
                  <a:cubicBezTo>
                    <a:pt x="431" y="108"/>
                    <a:pt x="350" y="28"/>
                    <a:pt x="251" y="28"/>
                  </a:cubicBezTo>
                  <a:lnTo>
                    <a:pt x="209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</p:grpSp>
      <p:grpSp>
        <p:nvGrpSpPr>
          <p:cNvPr id="177" name="그룹 176">
            <a:extLst>
              <a:ext uri="{FF2B5EF4-FFF2-40B4-BE49-F238E27FC236}">
                <a16:creationId xmlns:a16="http://schemas.microsoft.com/office/drawing/2014/main" id="{68155946-0EB3-4170-93BC-9726D79649C3}"/>
              </a:ext>
            </a:extLst>
          </p:cNvPr>
          <p:cNvGrpSpPr/>
          <p:nvPr/>
        </p:nvGrpSpPr>
        <p:grpSpPr>
          <a:xfrm>
            <a:off x="8386540" y="3189093"/>
            <a:ext cx="326480" cy="251618"/>
            <a:chOff x="3152775" y="3860800"/>
            <a:chExt cx="996950" cy="768350"/>
          </a:xfrm>
          <a:solidFill>
            <a:schemeClr val="bg1"/>
          </a:solidFill>
        </p:grpSpPr>
        <p:sp>
          <p:nvSpPr>
            <p:cNvPr id="178" name="Freeform 294">
              <a:extLst>
                <a:ext uri="{FF2B5EF4-FFF2-40B4-BE49-F238E27FC236}">
                  <a16:creationId xmlns:a16="http://schemas.microsoft.com/office/drawing/2014/main" id="{10BF5ACE-D180-4FB5-AAF6-368FEFBE3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2775" y="4070350"/>
              <a:ext cx="290513" cy="350838"/>
            </a:xfrm>
            <a:custGeom>
              <a:avLst/>
              <a:gdLst>
                <a:gd name="T0" fmla="*/ 248 w 262"/>
                <a:gd name="T1" fmla="*/ 317 h 317"/>
                <a:gd name="T2" fmla="*/ 14 w 262"/>
                <a:gd name="T3" fmla="*/ 317 h 317"/>
                <a:gd name="T4" fmla="*/ 0 w 262"/>
                <a:gd name="T5" fmla="*/ 303 h 317"/>
                <a:gd name="T6" fmla="*/ 0 w 262"/>
                <a:gd name="T7" fmla="*/ 14 h 317"/>
                <a:gd name="T8" fmla="*/ 14 w 262"/>
                <a:gd name="T9" fmla="*/ 0 h 317"/>
                <a:gd name="T10" fmla="*/ 248 w 262"/>
                <a:gd name="T11" fmla="*/ 0 h 317"/>
                <a:gd name="T12" fmla="*/ 262 w 262"/>
                <a:gd name="T13" fmla="*/ 14 h 317"/>
                <a:gd name="T14" fmla="*/ 262 w 262"/>
                <a:gd name="T15" fmla="*/ 303 h 317"/>
                <a:gd name="T16" fmla="*/ 248 w 262"/>
                <a:gd name="T17" fmla="*/ 317 h 317"/>
                <a:gd name="T18" fmla="*/ 28 w 262"/>
                <a:gd name="T19" fmla="*/ 289 h 317"/>
                <a:gd name="T20" fmla="*/ 234 w 262"/>
                <a:gd name="T21" fmla="*/ 289 h 317"/>
                <a:gd name="T22" fmla="*/ 234 w 262"/>
                <a:gd name="T23" fmla="*/ 28 h 317"/>
                <a:gd name="T24" fmla="*/ 28 w 262"/>
                <a:gd name="T25" fmla="*/ 28 h 317"/>
                <a:gd name="T26" fmla="*/ 28 w 262"/>
                <a:gd name="T27" fmla="*/ 28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2" h="317">
                  <a:moveTo>
                    <a:pt x="248" y="317"/>
                  </a:moveTo>
                  <a:cubicBezTo>
                    <a:pt x="14" y="317"/>
                    <a:pt x="14" y="317"/>
                    <a:pt x="14" y="317"/>
                  </a:cubicBezTo>
                  <a:cubicBezTo>
                    <a:pt x="6" y="317"/>
                    <a:pt x="0" y="310"/>
                    <a:pt x="0" y="30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56" y="0"/>
                    <a:pt x="262" y="7"/>
                    <a:pt x="262" y="14"/>
                  </a:cubicBezTo>
                  <a:cubicBezTo>
                    <a:pt x="262" y="303"/>
                    <a:pt x="262" y="303"/>
                    <a:pt x="262" y="303"/>
                  </a:cubicBezTo>
                  <a:cubicBezTo>
                    <a:pt x="262" y="310"/>
                    <a:pt x="256" y="317"/>
                    <a:pt x="248" y="317"/>
                  </a:cubicBezTo>
                  <a:close/>
                  <a:moveTo>
                    <a:pt x="28" y="289"/>
                  </a:moveTo>
                  <a:cubicBezTo>
                    <a:pt x="234" y="289"/>
                    <a:pt x="234" y="289"/>
                    <a:pt x="234" y="289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79" name="Freeform 295">
              <a:extLst>
                <a:ext uri="{FF2B5EF4-FFF2-40B4-BE49-F238E27FC236}">
                  <a16:creationId xmlns:a16="http://schemas.microsoft.com/office/drawing/2014/main" id="{AB6D064C-C413-42A4-854B-38643520CB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1538" y="3860800"/>
              <a:ext cx="304800" cy="768350"/>
            </a:xfrm>
            <a:custGeom>
              <a:avLst/>
              <a:gdLst>
                <a:gd name="T0" fmla="*/ 261 w 275"/>
                <a:gd name="T1" fmla="*/ 694 h 694"/>
                <a:gd name="T2" fmla="*/ 252 w 275"/>
                <a:gd name="T3" fmla="*/ 691 h 694"/>
                <a:gd name="T4" fmla="*/ 6 w 275"/>
                <a:gd name="T5" fmla="*/ 502 h 694"/>
                <a:gd name="T6" fmla="*/ 0 w 275"/>
                <a:gd name="T7" fmla="*/ 491 h 694"/>
                <a:gd name="T8" fmla="*/ 0 w 275"/>
                <a:gd name="T9" fmla="*/ 202 h 694"/>
                <a:gd name="T10" fmla="*/ 6 w 275"/>
                <a:gd name="T11" fmla="*/ 191 h 694"/>
                <a:gd name="T12" fmla="*/ 252 w 275"/>
                <a:gd name="T13" fmla="*/ 4 h 694"/>
                <a:gd name="T14" fmla="*/ 267 w 275"/>
                <a:gd name="T15" fmla="*/ 2 h 694"/>
                <a:gd name="T16" fmla="*/ 275 w 275"/>
                <a:gd name="T17" fmla="*/ 15 h 694"/>
                <a:gd name="T18" fmla="*/ 275 w 275"/>
                <a:gd name="T19" fmla="*/ 680 h 694"/>
                <a:gd name="T20" fmla="*/ 267 w 275"/>
                <a:gd name="T21" fmla="*/ 692 h 694"/>
                <a:gd name="T22" fmla="*/ 261 w 275"/>
                <a:gd name="T23" fmla="*/ 694 h 694"/>
                <a:gd name="T24" fmla="*/ 28 w 275"/>
                <a:gd name="T25" fmla="*/ 484 h 694"/>
                <a:gd name="T26" fmla="*/ 247 w 275"/>
                <a:gd name="T27" fmla="*/ 651 h 694"/>
                <a:gd name="T28" fmla="*/ 247 w 275"/>
                <a:gd name="T29" fmla="*/ 43 h 694"/>
                <a:gd name="T30" fmla="*/ 28 w 275"/>
                <a:gd name="T31" fmla="*/ 209 h 694"/>
                <a:gd name="T32" fmla="*/ 28 w 275"/>
                <a:gd name="T33" fmla="*/ 48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5" h="694">
                  <a:moveTo>
                    <a:pt x="261" y="694"/>
                  </a:moveTo>
                  <a:cubicBezTo>
                    <a:pt x="258" y="694"/>
                    <a:pt x="255" y="693"/>
                    <a:pt x="252" y="691"/>
                  </a:cubicBezTo>
                  <a:cubicBezTo>
                    <a:pt x="6" y="502"/>
                    <a:pt x="6" y="502"/>
                    <a:pt x="6" y="502"/>
                  </a:cubicBezTo>
                  <a:cubicBezTo>
                    <a:pt x="2" y="499"/>
                    <a:pt x="0" y="495"/>
                    <a:pt x="0" y="491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198"/>
                    <a:pt x="2" y="194"/>
                    <a:pt x="6" y="191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6" y="0"/>
                    <a:pt x="262" y="0"/>
                    <a:pt x="267" y="2"/>
                  </a:cubicBezTo>
                  <a:cubicBezTo>
                    <a:pt x="272" y="5"/>
                    <a:pt x="275" y="9"/>
                    <a:pt x="275" y="15"/>
                  </a:cubicBezTo>
                  <a:cubicBezTo>
                    <a:pt x="275" y="680"/>
                    <a:pt x="275" y="680"/>
                    <a:pt x="275" y="680"/>
                  </a:cubicBezTo>
                  <a:cubicBezTo>
                    <a:pt x="275" y="685"/>
                    <a:pt x="272" y="690"/>
                    <a:pt x="267" y="692"/>
                  </a:cubicBezTo>
                  <a:cubicBezTo>
                    <a:pt x="265" y="693"/>
                    <a:pt x="263" y="694"/>
                    <a:pt x="261" y="694"/>
                  </a:cubicBezTo>
                  <a:close/>
                  <a:moveTo>
                    <a:pt x="28" y="484"/>
                  </a:moveTo>
                  <a:cubicBezTo>
                    <a:pt x="247" y="651"/>
                    <a:pt x="247" y="651"/>
                    <a:pt x="247" y="651"/>
                  </a:cubicBezTo>
                  <a:cubicBezTo>
                    <a:pt x="247" y="43"/>
                    <a:pt x="247" y="43"/>
                    <a:pt x="247" y="43"/>
                  </a:cubicBezTo>
                  <a:cubicBezTo>
                    <a:pt x="28" y="209"/>
                    <a:pt x="28" y="209"/>
                    <a:pt x="28" y="209"/>
                  </a:cubicBezTo>
                  <a:lnTo>
                    <a:pt x="28" y="4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0" name="Freeform 296">
              <a:extLst>
                <a:ext uri="{FF2B5EF4-FFF2-40B4-BE49-F238E27FC236}">
                  <a16:creationId xmlns:a16="http://schemas.microsoft.com/office/drawing/2014/main" id="{3F7E97F4-D43F-40B6-AFA7-B75A63C8F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775" y="4102100"/>
              <a:ext cx="65088" cy="282575"/>
            </a:xfrm>
            <a:custGeom>
              <a:avLst/>
              <a:gdLst>
                <a:gd name="T0" fmla="*/ 16 w 60"/>
                <a:gd name="T1" fmla="*/ 255 h 255"/>
                <a:gd name="T2" fmla="*/ 8 w 60"/>
                <a:gd name="T3" fmla="*/ 252 h 255"/>
                <a:gd name="T4" fmla="*/ 4 w 60"/>
                <a:gd name="T5" fmla="*/ 233 h 255"/>
                <a:gd name="T6" fmla="*/ 32 w 60"/>
                <a:gd name="T7" fmla="*/ 129 h 255"/>
                <a:gd name="T8" fmla="*/ 4 w 60"/>
                <a:gd name="T9" fmla="*/ 24 h 255"/>
                <a:gd name="T10" fmla="*/ 8 w 60"/>
                <a:gd name="T11" fmla="*/ 5 h 255"/>
                <a:gd name="T12" fmla="*/ 28 w 60"/>
                <a:gd name="T13" fmla="*/ 9 h 255"/>
                <a:gd name="T14" fmla="*/ 60 w 60"/>
                <a:gd name="T15" fmla="*/ 129 h 255"/>
                <a:gd name="T16" fmla="*/ 28 w 60"/>
                <a:gd name="T17" fmla="*/ 248 h 255"/>
                <a:gd name="T18" fmla="*/ 16 w 60"/>
                <a:gd name="T1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55">
                  <a:moveTo>
                    <a:pt x="16" y="255"/>
                  </a:moveTo>
                  <a:cubicBezTo>
                    <a:pt x="13" y="255"/>
                    <a:pt x="11" y="254"/>
                    <a:pt x="8" y="252"/>
                  </a:cubicBezTo>
                  <a:cubicBezTo>
                    <a:pt x="2" y="248"/>
                    <a:pt x="0" y="239"/>
                    <a:pt x="4" y="233"/>
                  </a:cubicBezTo>
                  <a:cubicBezTo>
                    <a:pt x="22" y="206"/>
                    <a:pt x="32" y="168"/>
                    <a:pt x="32" y="129"/>
                  </a:cubicBezTo>
                  <a:cubicBezTo>
                    <a:pt x="32" y="89"/>
                    <a:pt x="22" y="51"/>
                    <a:pt x="4" y="24"/>
                  </a:cubicBezTo>
                  <a:cubicBezTo>
                    <a:pt x="0" y="18"/>
                    <a:pt x="2" y="9"/>
                    <a:pt x="8" y="5"/>
                  </a:cubicBezTo>
                  <a:cubicBezTo>
                    <a:pt x="15" y="0"/>
                    <a:pt x="23" y="2"/>
                    <a:pt x="28" y="9"/>
                  </a:cubicBezTo>
                  <a:cubicBezTo>
                    <a:pt x="49" y="40"/>
                    <a:pt x="60" y="83"/>
                    <a:pt x="60" y="129"/>
                  </a:cubicBezTo>
                  <a:cubicBezTo>
                    <a:pt x="60" y="174"/>
                    <a:pt x="49" y="217"/>
                    <a:pt x="28" y="248"/>
                  </a:cubicBezTo>
                  <a:cubicBezTo>
                    <a:pt x="25" y="253"/>
                    <a:pt x="21" y="255"/>
                    <a:pt x="16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1" name="Freeform 297">
              <a:extLst>
                <a:ext uri="{FF2B5EF4-FFF2-40B4-BE49-F238E27FC236}">
                  <a16:creationId xmlns:a16="http://schemas.microsoft.com/office/drawing/2014/main" id="{5A5C69A7-B5F7-492F-99A4-15E6C4D5C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5" y="4000500"/>
              <a:ext cx="96838" cy="485775"/>
            </a:xfrm>
            <a:custGeom>
              <a:avLst/>
              <a:gdLst>
                <a:gd name="T0" fmla="*/ 16 w 87"/>
                <a:gd name="T1" fmla="*/ 439 h 439"/>
                <a:gd name="T2" fmla="*/ 8 w 87"/>
                <a:gd name="T3" fmla="*/ 437 h 439"/>
                <a:gd name="T4" fmla="*/ 4 w 87"/>
                <a:gd name="T5" fmla="*/ 418 h 439"/>
                <a:gd name="T6" fmla="*/ 59 w 87"/>
                <a:gd name="T7" fmla="*/ 221 h 439"/>
                <a:gd name="T8" fmla="*/ 4 w 87"/>
                <a:gd name="T9" fmla="*/ 24 h 439"/>
                <a:gd name="T10" fmla="*/ 8 w 87"/>
                <a:gd name="T11" fmla="*/ 4 h 439"/>
                <a:gd name="T12" fmla="*/ 27 w 87"/>
                <a:gd name="T13" fmla="*/ 8 h 439"/>
                <a:gd name="T14" fmla="*/ 87 w 87"/>
                <a:gd name="T15" fmla="*/ 221 h 439"/>
                <a:gd name="T16" fmla="*/ 27 w 87"/>
                <a:gd name="T17" fmla="*/ 433 h 439"/>
                <a:gd name="T18" fmla="*/ 16 w 87"/>
                <a:gd name="T1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439">
                  <a:moveTo>
                    <a:pt x="16" y="439"/>
                  </a:moveTo>
                  <a:cubicBezTo>
                    <a:pt x="13" y="439"/>
                    <a:pt x="10" y="438"/>
                    <a:pt x="8" y="437"/>
                  </a:cubicBezTo>
                  <a:cubicBezTo>
                    <a:pt x="1" y="433"/>
                    <a:pt x="0" y="424"/>
                    <a:pt x="4" y="418"/>
                  </a:cubicBezTo>
                  <a:cubicBezTo>
                    <a:pt x="39" y="364"/>
                    <a:pt x="59" y="294"/>
                    <a:pt x="59" y="221"/>
                  </a:cubicBezTo>
                  <a:cubicBezTo>
                    <a:pt x="59" y="147"/>
                    <a:pt x="39" y="77"/>
                    <a:pt x="4" y="24"/>
                  </a:cubicBezTo>
                  <a:cubicBezTo>
                    <a:pt x="0" y="17"/>
                    <a:pt x="1" y="8"/>
                    <a:pt x="8" y="4"/>
                  </a:cubicBezTo>
                  <a:cubicBezTo>
                    <a:pt x="14" y="0"/>
                    <a:pt x="23" y="2"/>
                    <a:pt x="27" y="8"/>
                  </a:cubicBezTo>
                  <a:cubicBezTo>
                    <a:pt x="65" y="66"/>
                    <a:pt x="87" y="142"/>
                    <a:pt x="87" y="221"/>
                  </a:cubicBezTo>
                  <a:cubicBezTo>
                    <a:pt x="87" y="299"/>
                    <a:pt x="65" y="375"/>
                    <a:pt x="27" y="433"/>
                  </a:cubicBezTo>
                  <a:cubicBezTo>
                    <a:pt x="25" y="437"/>
                    <a:pt x="20" y="439"/>
                    <a:pt x="16" y="4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2" name="Freeform 298">
              <a:extLst>
                <a:ext uri="{FF2B5EF4-FFF2-40B4-BE49-F238E27FC236}">
                  <a16:creationId xmlns:a16="http://schemas.microsoft.com/office/drawing/2014/main" id="{0480BDFA-4588-48F2-8A97-581C1C2F6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5" y="3881438"/>
              <a:ext cx="139700" cy="725488"/>
            </a:xfrm>
            <a:custGeom>
              <a:avLst/>
              <a:gdLst>
                <a:gd name="T0" fmla="*/ 16 w 126"/>
                <a:gd name="T1" fmla="*/ 655 h 655"/>
                <a:gd name="T2" fmla="*/ 8 w 126"/>
                <a:gd name="T3" fmla="*/ 653 h 655"/>
                <a:gd name="T4" fmla="*/ 4 w 126"/>
                <a:gd name="T5" fmla="*/ 633 h 655"/>
                <a:gd name="T6" fmla="*/ 98 w 126"/>
                <a:gd name="T7" fmla="*/ 329 h 655"/>
                <a:gd name="T8" fmla="*/ 4 w 126"/>
                <a:gd name="T9" fmla="*/ 24 h 655"/>
                <a:gd name="T10" fmla="*/ 8 w 126"/>
                <a:gd name="T11" fmla="*/ 4 h 655"/>
                <a:gd name="T12" fmla="*/ 27 w 126"/>
                <a:gd name="T13" fmla="*/ 7 h 655"/>
                <a:gd name="T14" fmla="*/ 126 w 126"/>
                <a:gd name="T15" fmla="*/ 329 h 655"/>
                <a:gd name="T16" fmla="*/ 27 w 126"/>
                <a:gd name="T17" fmla="*/ 650 h 655"/>
                <a:gd name="T18" fmla="*/ 16 w 126"/>
                <a:gd name="T19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655">
                  <a:moveTo>
                    <a:pt x="16" y="655"/>
                  </a:moveTo>
                  <a:cubicBezTo>
                    <a:pt x="13" y="655"/>
                    <a:pt x="10" y="655"/>
                    <a:pt x="8" y="653"/>
                  </a:cubicBezTo>
                  <a:cubicBezTo>
                    <a:pt x="1" y="648"/>
                    <a:pt x="0" y="640"/>
                    <a:pt x="4" y="633"/>
                  </a:cubicBezTo>
                  <a:cubicBezTo>
                    <a:pt x="64" y="550"/>
                    <a:pt x="98" y="442"/>
                    <a:pt x="98" y="329"/>
                  </a:cubicBezTo>
                  <a:cubicBezTo>
                    <a:pt x="98" y="215"/>
                    <a:pt x="64" y="107"/>
                    <a:pt x="4" y="24"/>
                  </a:cubicBezTo>
                  <a:cubicBezTo>
                    <a:pt x="0" y="17"/>
                    <a:pt x="1" y="9"/>
                    <a:pt x="8" y="4"/>
                  </a:cubicBezTo>
                  <a:cubicBezTo>
                    <a:pt x="14" y="0"/>
                    <a:pt x="23" y="1"/>
                    <a:pt x="27" y="7"/>
                  </a:cubicBezTo>
                  <a:cubicBezTo>
                    <a:pt x="91" y="95"/>
                    <a:pt x="126" y="209"/>
                    <a:pt x="126" y="329"/>
                  </a:cubicBezTo>
                  <a:cubicBezTo>
                    <a:pt x="126" y="448"/>
                    <a:pt x="91" y="562"/>
                    <a:pt x="27" y="650"/>
                  </a:cubicBezTo>
                  <a:cubicBezTo>
                    <a:pt x="24" y="653"/>
                    <a:pt x="20" y="655"/>
                    <a:pt x="16" y="6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</p:grpSp>
      <p:grpSp>
        <p:nvGrpSpPr>
          <p:cNvPr id="183" name="그룹 182">
            <a:extLst>
              <a:ext uri="{FF2B5EF4-FFF2-40B4-BE49-F238E27FC236}">
                <a16:creationId xmlns:a16="http://schemas.microsoft.com/office/drawing/2014/main" id="{9DA87748-C4C0-4BCA-8D97-92BBA7EB14A9}"/>
              </a:ext>
            </a:extLst>
          </p:cNvPr>
          <p:cNvGrpSpPr/>
          <p:nvPr/>
        </p:nvGrpSpPr>
        <p:grpSpPr>
          <a:xfrm>
            <a:off x="9414299" y="2467043"/>
            <a:ext cx="350390" cy="338434"/>
            <a:chOff x="4603750" y="3714750"/>
            <a:chExt cx="1069975" cy="1033463"/>
          </a:xfrm>
          <a:solidFill>
            <a:schemeClr val="bg1"/>
          </a:solidFill>
        </p:grpSpPr>
        <p:sp>
          <p:nvSpPr>
            <p:cNvPr id="184" name="Freeform 247">
              <a:extLst>
                <a:ext uri="{FF2B5EF4-FFF2-40B4-BE49-F238E27FC236}">
                  <a16:creationId xmlns:a16="http://schemas.microsoft.com/office/drawing/2014/main" id="{9ED0522E-3FCD-4E7E-BCED-DEBDFE366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3714750"/>
              <a:ext cx="912813" cy="446088"/>
            </a:xfrm>
            <a:custGeom>
              <a:avLst/>
              <a:gdLst>
                <a:gd name="T0" fmla="*/ 811 w 825"/>
                <a:gd name="T1" fmla="*/ 402 h 403"/>
                <a:gd name="T2" fmla="*/ 797 w 825"/>
                <a:gd name="T3" fmla="*/ 389 h 403"/>
                <a:gd name="T4" fmla="*/ 413 w 825"/>
                <a:gd name="T5" fmla="*/ 28 h 403"/>
                <a:gd name="T6" fmla="*/ 28 w 825"/>
                <a:gd name="T7" fmla="*/ 389 h 403"/>
                <a:gd name="T8" fmla="*/ 13 w 825"/>
                <a:gd name="T9" fmla="*/ 402 h 403"/>
                <a:gd name="T10" fmla="*/ 0 w 825"/>
                <a:gd name="T11" fmla="*/ 387 h 403"/>
                <a:gd name="T12" fmla="*/ 413 w 825"/>
                <a:gd name="T13" fmla="*/ 0 h 403"/>
                <a:gd name="T14" fmla="*/ 825 w 825"/>
                <a:gd name="T15" fmla="*/ 388 h 403"/>
                <a:gd name="T16" fmla="*/ 812 w 825"/>
                <a:gd name="T17" fmla="*/ 402 h 403"/>
                <a:gd name="T18" fmla="*/ 811 w 825"/>
                <a:gd name="T19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5" h="403">
                  <a:moveTo>
                    <a:pt x="811" y="402"/>
                  </a:moveTo>
                  <a:cubicBezTo>
                    <a:pt x="804" y="402"/>
                    <a:pt x="797" y="397"/>
                    <a:pt x="797" y="389"/>
                  </a:cubicBezTo>
                  <a:cubicBezTo>
                    <a:pt x="784" y="187"/>
                    <a:pt x="616" y="28"/>
                    <a:pt x="413" y="28"/>
                  </a:cubicBezTo>
                  <a:cubicBezTo>
                    <a:pt x="209" y="28"/>
                    <a:pt x="41" y="187"/>
                    <a:pt x="28" y="389"/>
                  </a:cubicBezTo>
                  <a:cubicBezTo>
                    <a:pt x="28" y="397"/>
                    <a:pt x="21" y="403"/>
                    <a:pt x="13" y="402"/>
                  </a:cubicBezTo>
                  <a:cubicBezTo>
                    <a:pt x="6" y="402"/>
                    <a:pt x="0" y="395"/>
                    <a:pt x="0" y="387"/>
                  </a:cubicBezTo>
                  <a:cubicBezTo>
                    <a:pt x="14" y="170"/>
                    <a:pt x="195" y="0"/>
                    <a:pt x="413" y="0"/>
                  </a:cubicBezTo>
                  <a:cubicBezTo>
                    <a:pt x="630" y="0"/>
                    <a:pt x="811" y="170"/>
                    <a:pt x="825" y="388"/>
                  </a:cubicBezTo>
                  <a:cubicBezTo>
                    <a:pt x="825" y="395"/>
                    <a:pt x="819" y="402"/>
                    <a:pt x="812" y="402"/>
                  </a:cubicBezTo>
                  <a:cubicBezTo>
                    <a:pt x="811" y="402"/>
                    <a:pt x="811" y="402"/>
                    <a:pt x="811" y="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5" name="Freeform 248">
              <a:extLst>
                <a:ext uri="{FF2B5EF4-FFF2-40B4-BE49-F238E27FC236}">
                  <a16:creationId xmlns:a16="http://schemas.microsoft.com/office/drawing/2014/main" id="{2055E57C-0B26-4223-B19D-05D5DE309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3811588"/>
              <a:ext cx="709613" cy="311150"/>
            </a:xfrm>
            <a:custGeom>
              <a:avLst/>
              <a:gdLst>
                <a:gd name="T0" fmla="*/ 15 w 641"/>
                <a:gd name="T1" fmla="*/ 281 h 281"/>
                <a:gd name="T2" fmla="*/ 12 w 641"/>
                <a:gd name="T3" fmla="*/ 280 h 281"/>
                <a:gd name="T4" fmla="*/ 1 w 641"/>
                <a:gd name="T5" fmla="*/ 264 h 281"/>
                <a:gd name="T6" fmla="*/ 321 w 641"/>
                <a:gd name="T7" fmla="*/ 0 h 281"/>
                <a:gd name="T8" fmla="*/ 639 w 641"/>
                <a:gd name="T9" fmla="*/ 260 h 281"/>
                <a:gd name="T10" fmla="*/ 628 w 641"/>
                <a:gd name="T11" fmla="*/ 276 h 281"/>
                <a:gd name="T12" fmla="*/ 612 w 641"/>
                <a:gd name="T13" fmla="*/ 265 h 281"/>
                <a:gd name="T14" fmla="*/ 321 w 641"/>
                <a:gd name="T15" fmla="*/ 28 h 281"/>
                <a:gd name="T16" fmla="*/ 29 w 641"/>
                <a:gd name="T17" fmla="*/ 269 h 281"/>
                <a:gd name="T18" fmla="*/ 15 w 641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1" h="281">
                  <a:moveTo>
                    <a:pt x="15" y="281"/>
                  </a:moveTo>
                  <a:cubicBezTo>
                    <a:pt x="14" y="281"/>
                    <a:pt x="13" y="281"/>
                    <a:pt x="12" y="280"/>
                  </a:cubicBezTo>
                  <a:cubicBezTo>
                    <a:pt x="5" y="279"/>
                    <a:pt x="0" y="272"/>
                    <a:pt x="1" y="264"/>
                  </a:cubicBezTo>
                  <a:cubicBezTo>
                    <a:pt x="30" y="111"/>
                    <a:pt x="165" y="0"/>
                    <a:pt x="321" y="0"/>
                  </a:cubicBezTo>
                  <a:cubicBezTo>
                    <a:pt x="474" y="0"/>
                    <a:pt x="608" y="109"/>
                    <a:pt x="639" y="260"/>
                  </a:cubicBezTo>
                  <a:cubicBezTo>
                    <a:pt x="641" y="267"/>
                    <a:pt x="636" y="275"/>
                    <a:pt x="628" y="276"/>
                  </a:cubicBezTo>
                  <a:cubicBezTo>
                    <a:pt x="621" y="278"/>
                    <a:pt x="613" y="273"/>
                    <a:pt x="612" y="265"/>
                  </a:cubicBezTo>
                  <a:cubicBezTo>
                    <a:pt x="583" y="128"/>
                    <a:pt x="461" y="28"/>
                    <a:pt x="321" y="28"/>
                  </a:cubicBezTo>
                  <a:cubicBezTo>
                    <a:pt x="178" y="28"/>
                    <a:pt x="55" y="129"/>
                    <a:pt x="29" y="269"/>
                  </a:cubicBezTo>
                  <a:cubicBezTo>
                    <a:pt x="27" y="276"/>
                    <a:pt x="21" y="281"/>
                    <a:pt x="15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6" name="Freeform 299">
              <a:extLst>
                <a:ext uri="{FF2B5EF4-FFF2-40B4-BE49-F238E27FC236}">
                  <a16:creationId xmlns:a16="http://schemas.microsoft.com/office/drawing/2014/main" id="{E71F79E0-D87F-4021-B0A8-64897877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750" y="4149725"/>
              <a:ext cx="203200" cy="530225"/>
            </a:xfrm>
            <a:custGeom>
              <a:avLst/>
              <a:gdLst>
                <a:gd name="T0" fmla="*/ 167 w 183"/>
                <a:gd name="T1" fmla="*/ 480 h 480"/>
                <a:gd name="T2" fmla="*/ 161 w 183"/>
                <a:gd name="T3" fmla="*/ 479 h 480"/>
                <a:gd name="T4" fmla="*/ 0 w 183"/>
                <a:gd name="T5" fmla="*/ 241 h 480"/>
                <a:gd name="T6" fmla="*/ 161 w 183"/>
                <a:gd name="T7" fmla="*/ 3 h 480"/>
                <a:gd name="T8" fmla="*/ 179 w 183"/>
                <a:gd name="T9" fmla="*/ 11 h 480"/>
                <a:gd name="T10" fmla="*/ 171 w 183"/>
                <a:gd name="T11" fmla="*/ 29 h 480"/>
                <a:gd name="T12" fmla="*/ 28 w 183"/>
                <a:gd name="T13" fmla="*/ 241 h 480"/>
                <a:gd name="T14" fmla="*/ 172 w 183"/>
                <a:gd name="T15" fmla="*/ 453 h 480"/>
                <a:gd name="T16" fmla="*/ 180 w 183"/>
                <a:gd name="T17" fmla="*/ 472 h 480"/>
                <a:gd name="T18" fmla="*/ 167 w 183"/>
                <a:gd name="T1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480">
                  <a:moveTo>
                    <a:pt x="167" y="480"/>
                  </a:moveTo>
                  <a:cubicBezTo>
                    <a:pt x="165" y="480"/>
                    <a:pt x="163" y="480"/>
                    <a:pt x="161" y="479"/>
                  </a:cubicBezTo>
                  <a:cubicBezTo>
                    <a:pt x="64" y="440"/>
                    <a:pt x="0" y="347"/>
                    <a:pt x="0" y="241"/>
                  </a:cubicBezTo>
                  <a:cubicBezTo>
                    <a:pt x="0" y="136"/>
                    <a:pt x="63" y="43"/>
                    <a:pt x="161" y="3"/>
                  </a:cubicBezTo>
                  <a:cubicBezTo>
                    <a:pt x="168" y="0"/>
                    <a:pt x="176" y="4"/>
                    <a:pt x="179" y="11"/>
                  </a:cubicBezTo>
                  <a:cubicBezTo>
                    <a:pt x="182" y="18"/>
                    <a:pt x="179" y="26"/>
                    <a:pt x="171" y="29"/>
                  </a:cubicBezTo>
                  <a:cubicBezTo>
                    <a:pt x="85" y="64"/>
                    <a:pt x="28" y="148"/>
                    <a:pt x="28" y="241"/>
                  </a:cubicBezTo>
                  <a:cubicBezTo>
                    <a:pt x="28" y="335"/>
                    <a:pt x="85" y="418"/>
                    <a:pt x="172" y="453"/>
                  </a:cubicBezTo>
                  <a:cubicBezTo>
                    <a:pt x="179" y="456"/>
                    <a:pt x="183" y="464"/>
                    <a:pt x="180" y="472"/>
                  </a:cubicBezTo>
                  <a:cubicBezTo>
                    <a:pt x="177" y="477"/>
                    <a:pt x="172" y="480"/>
                    <a:pt x="167" y="4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7" name="Freeform 300">
              <a:extLst>
                <a:ext uri="{FF2B5EF4-FFF2-40B4-BE49-F238E27FC236}">
                  <a16:creationId xmlns:a16="http://schemas.microsoft.com/office/drawing/2014/main" id="{74DC39F3-9F57-4317-B5A7-D7C45ECE7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5" y="4151313"/>
              <a:ext cx="196850" cy="525463"/>
            </a:xfrm>
            <a:custGeom>
              <a:avLst/>
              <a:gdLst>
                <a:gd name="T0" fmla="*/ 19 w 178"/>
                <a:gd name="T1" fmla="*/ 475 h 475"/>
                <a:gd name="T2" fmla="*/ 6 w 178"/>
                <a:gd name="T3" fmla="*/ 467 h 475"/>
                <a:gd name="T4" fmla="*/ 13 w 178"/>
                <a:gd name="T5" fmla="*/ 448 h 475"/>
                <a:gd name="T6" fmla="*/ 150 w 178"/>
                <a:gd name="T7" fmla="*/ 239 h 475"/>
                <a:gd name="T8" fmla="*/ 10 w 178"/>
                <a:gd name="T9" fmla="*/ 29 h 475"/>
                <a:gd name="T10" fmla="*/ 3 w 178"/>
                <a:gd name="T11" fmla="*/ 10 h 475"/>
                <a:gd name="T12" fmla="*/ 21 w 178"/>
                <a:gd name="T13" fmla="*/ 3 h 475"/>
                <a:gd name="T14" fmla="*/ 178 w 178"/>
                <a:gd name="T15" fmla="*/ 239 h 475"/>
                <a:gd name="T16" fmla="*/ 25 w 178"/>
                <a:gd name="T17" fmla="*/ 474 h 475"/>
                <a:gd name="T18" fmla="*/ 19 w 178"/>
                <a:gd name="T19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475">
                  <a:moveTo>
                    <a:pt x="19" y="475"/>
                  </a:moveTo>
                  <a:cubicBezTo>
                    <a:pt x="14" y="475"/>
                    <a:pt x="9" y="472"/>
                    <a:pt x="6" y="467"/>
                  </a:cubicBezTo>
                  <a:cubicBezTo>
                    <a:pt x="3" y="460"/>
                    <a:pt x="6" y="451"/>
                    <a:pt x="13" y="448"/>
                  </a:cubicBezTo>
                  <a:cubicBezTo>
                    <a:pt x="96" y="412"/>
                    <a:pt x="150" y="330"/>
                    <a:pt x="150" y="239"/>
                  </a:cubicBezTo>
                  <a:cubicBezTo>
                    <a:pt x="150" y="147"/>
                    <a:pt x="95" y="65"/>
                    <a:pt x="10" y="29"/>
                  </a:cubicBezTo>
                  <a:cubicBezTo>
                    <a:pt x="3" y="26"/>
                    <a:pt x="0" y="17"/>
                    <a:pt x="3" y="10"/>
                  </a:cubicBezTo>
                  <a:cubicBezTo>
                    <a:pt x="6" y="3"/>
                    <a:pt x="14" y="0"/>
                    <a:pt x="21" y="3"/>
                  </a:cubicBezTo>
                  <a:cubicBezTo>
                    <a:pt x="116" y="43"/>
                    <a:pt x="178" y="136"/>
                    <a:pt x="178" y="239"/>
                  </a:cubicBezTo>
                  <a:cubicBezTo>
                    <a:pt x="178" y="341"/>
                    <a:pt x="118" y="433"/>
                    <a:pt x="25" y="474"/>
                  </a:cubicBezTo>
                  <a:cubicBezTo>
                    <a:pt x="23" y="475"/>
                    <a:pt x="21" y="475"/>
                    <a:pt x="19" y="4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8" name="Freeform 301">
              <a:extLst>
                <a:ext uri="{FF2B5EF4-FFF2-40B4-BE49-F238E27FC236}">
                  <a16:creationId xmlns:a16="http://schemas.microsoft.com/office/drawing/2014/main" id="{503BAAE7-0F91-4735-A9EB-08C211617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4950" y="4084638"/>
              <a:ext cx="149225" cy="663575"/>
            </a:xfrm>
            <a:custGeom>
              <a:avLst/>
              <a:gdLst>
                <a:gd name="T0" fmla="*/ 67 w 134"/>
                <a:gd name="T1" fmla="*/ 599 h 599"/>
                <a:gd name="T2" fmla="*/ 0 w 134"/>
                <a:gd name="T3" fmla="*/ 534 h 599"/>
                <a:gd name="T4" fmla="*/ 0 w 134"/>
                <a:gd name="T5" fmla="*/ 64 h 599"/>
                <a:gd name="T6" fmla="*/ 67 w 134"/>
                <a:gd name="T7" fmla="*/ 0 h 599"/>
                <a:gd name="T8" fmla="*/ 134 w 134"/>
                <a:gd name="T9" fmla="*/ 64 h 599"/>
                <a:gd name="T10" fmla="*/ 134 w 134"/>
                <a:gd name="T11" fmla="*/ 534 h 599"/>
                <a:gd name="T12" fmla="*/ 67 w 134"/>
                <a:gd name="T13" fmla="*/ 599 h 599"/>
                <a:gd name="T14" fmla="*/ 67 w 134"/>
                <a:gd name="T15" fmla="*/ 28 h 599"/>
                <a:gd name="T16" fmla="*/ 28 w 134"/>
                <a:gd name="T17" fmla="*/ 64 h 599"/>
                <a:gd name="T18" fmla="*/ 28 w 134"/>
                <a:gd name="T19" fmla="*/ 534 h 599"/>
                <a:gd name="T20" fmla="*/ 67 w 134"/>
                <a:gd name="T21" fmla="*/ 571 h 599"/>
                <a:gd name="T22" fmla="*/ 106 w 134"/>
                <a:gd name="T23" fmla="*/ 534 h 599"/>
                <a:gd name="T24" fmla="*/ 106 w 134"/>
                <a:gd name="T25" fmla="*/ 64 h 599"/>
                <a:gd name="T26" fmla="*/ 67 w 134"/>
                <a:gd name="T27" fmla="*/ 2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599">
                  <a:moveTo>
                    <a:pt x="67" y="599"/>
                  </a:moveTo>
                  <a:cubicBezTo>
                    <a:pt x="30" y="599"/>
                    <a:pt x="0" y="570"/>
                    <a:pt x="0" y="53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30" y="0"/>
                    <a:pt x="67" y="0"/>
                  </a:cubicBezTo>
                  <a:cubicBezTo>
                    <a:pt x="104" y="0"/>
                    <a:pt x="134" y="29"/>
                    <a:pt x="134" y="64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4" y="570"/>
                    <a:pt x="104" y="599"/>
                    <a:pt x="67" y="599"/>
                  </a:cubicBezTo>
                  <a:close/>
                  <a:moveTo>
                    <a:pt x="67" y="28"/>
                  </a:moveTo>
                  <a:cubicBezTo>
                    <a:pt x="45" y="28"/>
                    <a:pt x="28" y="44"/>
                    <a:pt x="28" y="64"/>
                  </a:cubicBezTo>
                  <a:cubicBezTo>
                    <a:pt x="28" y="534"/>
                    <a:pt x="28" y="534"/>
                    <a:pt x="28" y="534"/>
                  </a:cubicBezTo>
                  <a:cubicBezTo>
                    <a:pt x="28" y="554"/>
                    <a:pt x="45" y="571"/>
                    <a:pt x="67" y="571"/>
                  </a:cubicBezTo>
                  <a:cubicBezTo>
                    <a:pt x="89" y="571"/>
                    <a:pt x="106" y="554"/>
                    <a:pt x="106" y="53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44"/>
                    <a:pt x="89" y="28"/>
                    <a:pt x="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189" name="Freeform 302">
              <a:extLst>
                <a:ext uri="{FF2B5EF4-FFF2-40B4-BE49-F238E27FC236}">
                  <a16:creationId xmlns:a16="http://schemas.microsoft.com/office/drawing/2014/main" id="{F6F04178-9E26-4876-8031-1D4CA889A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9650" y="4084638"/>
              <a:ext cx="147638" cy="663575"/>
            </a:xfrm>
            <a:custGeom>
              <a:avLst/>
              <a:gdLst>
                <a:gd name="T0" fmla="*/ 67 w 134"/>
                <a:gd name="T1" fmla="*/ 599 h 599"/>
                <a:gd name="T2" fmla="*/ 0 w 134"/>
                <a:gd name="T3" fmla="*/ 534 h 599"/>
                <a:gd name="T4" fmla="*/ 0 w 134"/>
                <a:gd name="T5" fmla="*/ 64 h 599"/>
                <a:gd name="T6" fmla="*/ 67 w 134"/>
                <a:gd name="T7" fmla="*/ 0 h 599"/>
                <a:gd name="T8" fmla="*/ 134 w 134"/>
                <a:gd name="T9" fmla="*/ 64 h 599"/>
                <a:gd name="T10" fmla="*/ 134 w 134"/>
                <a:gd name="T11" fmla="*/ 534 h 599"/>
                <a:gd name="T12" fmla="*/ 67 w 134"/>
                <a:gd name="T13" fmla="*/ 599 h 599"/>
                <a:gd name="T14" fmla="*/ 67 w 134"/>
                <a:gd name="T15" fmla="*/ 28 h 599"/>
                <a:gd name="T16" fmla="*/ 28 w 134"/>
                <a:gd name="T17" fmla="*/ 64 h 599"/>
                <a:gd name="T18" fmla="*/ 28 w 134"/>
                <a:gd name="T19" fmla="*/ 534 h 599"/>
                <a:gd name="T20" fmla="*/ 67 w 134"/>
                <a:gd name="T21" fmla="*/ 571 h 599"/>
                <a:gd name="T22" fmla="*/ 106 w 134"/>
                <a:gd name="T23" fmla="*/ 534 h 599"/>
                <a:gd name="T24" fmla="*/ 106 w 134"/>
                <a:gd name="T25" fmla="*/ 64 h 599"/>
                <a:gd name="T26" fmla="*/ 67 w 134"/>
                <a:gd name="T27" fmla="*/ 2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599">
                  <a:moveTo>
                    <a:pt x="67" y="599"/>
                  </a:moveTo>
                  <a:cubicBezTo>
                    <a:pt x="30" y="599"/>
                    <a:pt x="0" y="570"/>
                    <a:pt x="0" y="53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30" y="0"/>
                    <a:pt x="67" y="0"/>
                  </a:cubicBezTo>
                  <a:cubicBezTo>
                    <a:pt x="104" y="0"/>
                    <a:pt x="134" y="29"/>
                    <a:pt x="134" y="64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4" y="570"/>
                    <a:pt x="104" y="599"/>
                    <a:pt x="67" y="599"/>
                  </a:cubicBezTo>
                  <a:close/>
                  <a:moveTo>
                    <a:pt x="67" y="28"/>
                  </a:moveTo>
                  <a:cubicBezTo>
                    <a:pt x="45" y="28"/>
                    <a:pt x="28" y="44"/>
                    <a:pt x="28" y="64"/>
                  </a:cubicBezTo>
                  <a:cubicBezTo>
                    <a:pt x="28" y="534"/>
                    <a:pt x="28" y="534"/>
                    <a:pt x="28" y="534"/>
                  </a:cubicBezTo>
                  <a:cubicBezTo>
                    <a:pt x="28" y="554"/>
                    <a:pt x="45" y="571"/>
                    <a:pt x="67" y="571"/>
                  </a:cubicBezTo>
                  <a:cubicBezTo>
                    <a:pt x="89" y="571"/>
                    <a:pt x="106" y="554"/>
                    <a:pt x="106" y="53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44"/>
                    <a:pt x="89" y="28"/>
                    <a:pt x="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</p:grpSp>
      <p:sp>
        <p:nvSpPr>
          <p:cNvPr id="59" name="Freeform 195">
            <a:extLst>
              <a:ext uri="{FF2B5EF4-FFF2-40B4-BE49-F238E27FC236}">
                <a16:creationId xmlns:a16="http://schemas.microsoft.com/office/drawing/2014/main" id="{CF9C344F-50DE-41B8-A338-3210A7B165EE}"/>
              </a:ext>
            </a:extLst>
          </p:cNvPr>
          <p:cNvSpPr>
            <a:spLocks/>
          </p:cNvSpPr>
          <p:nvPr/>
        </p:nvSpPr>
        <p:spPr bwMode="auto">
          <a:xfrm>
            <a:off x="5162499" y="4946617"/>
            <a:ext cx="1463820" cy="1361096"/>
          </a:xfrm>
          <a:custGeom>
            <a:avLst/>
            <a:gdLst>
              <a:gd name="T0" fmla="*/ 0 w 456"/>
              <a:gd name="T1" fmla="*/ 0 h 424"/>
              <a:gd name="T2" fmla="*/ 0 w 456"/>
              <a:gd name="T3" fmla="*/ 212 h 424"/>
              <a:gd name="T4" fmla="*/ 155 w 456"/>
              <a:gd name="T5" fmla="*/ 320 h 424"/>
              <a:gd name="T6" fmla="*/ 156 w 456"/>
              <a:gd name="T7" fmla="*/ 320 h 424"/>
              <a:gd name="T8" fmla="*/ 306 w 456"/>
              <a:gd name="T9" fmla="*/ 424 h 424"/>
              <a:gd name="T10" fmla="*/ 456 w 456"/>
              <a:gd name="T11" fmla="*/ 320 h 424"/>
              <a:gd name="T12" fmla="*/ 0 w 456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" h="424">
                <a:moveTo>
                  <a:pt x="0" y="0"/>
                </a:moveTo>
                <a:lnTo>
                  <a:pt x="0" y="212"/>
                </a:lnTo>
                <a:lnTo>
                  <a:pt x="155" y="320"/>
                </a:lnTo>
                <a:lnTo>
                  <a:pt x="156" y="320"/>
                </a:lnTo>
                <a:lnTo>
                  <a:pt x="306" y="424"/>
                </a:lnTo>
                <a:lnTo>
                  <a:pt x="456" y="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22B02D19-C481-4CFC-97AC-F14291055EF2}"/>
              </a:ext>
            </a:extLst>
          </p:cNvPr>
          <p:cNvGrpSpPr/>
          <p:nvPr/>
        </p:nvGrpSpPr>
        <p:grpSpPr>
          <a:xfrm>
            <a:off x="307329" y="87645"/>
            <a:ext cx="2194331" cy="668388"/>
            <a:chOff x="307329" y="87645"/>
            <a:chExt cx="2746422" cy="66838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A9BA79F-D795-40B6-A94B-3CC7474C354D}"/>
                </a:ext>
              </a:extLst>
            </p:cNvPr>
            <p:cNvSpPr txBox="1"/>
            <p:nvPr/>
          </p:nvSpPr>
          <p:spPr>
            <a:xfrm>
              <a:off x="307329" y="87645"/>
              <a:ext cx="2746422" cy="66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spc="300" dirty="0">
                  <a:solidFill>
                    <a:srgbClr val="00B050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회사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 연혁</a:t>
              </a:r>
              <a:endParaRPr lang="ko-KR" altLang="en-US" sz="2800" b="1" spc="300" dirty="0">
                <a:solidFill>
                  <a:schemeClr val="accent3"/>
                </a:solidFill>
                <a:latin typeface="+mj-ea"/>
                <a:ea typeface="+mj-ea"/>
                <a:cs typeface="Calibri Light" panose="020F0302020204030204" pitchFamily="34" charset="0"/>
              </a:endParaRP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E5E787A1-BCC6-4305-879D-1C95190884E0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19551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구부러진 연결선 41">
            <a:extLst>
              <a:ext uri="{FF2B5EF4-FFF2-40B4-BE49-F238E27FC236}">
                <a16:creationId xmlns:a16="http://schemas.microsoft.com/office/drawing/2014/main" id="{A84BFAC6-9B43-4A65-9430-C5E2500E68B1}"/>
              </a:ext>
            </a:extLst>
          </p:cNvPr>
          <p:cNvCxnSpPr>
            <a:cxnSpLocks/>
          </p:cNvCxnSpPr>
          <p:nvPr/>
        </p:nvCxnSpPr>
        <p:spPr>
          <a:xfrm flipV="1">
            <a:off x="824716" y="3861225"/>
            <a:ext cx="825962" cy="785516"/>
          </a:xfrm>
          <a:prstGeom prst="curvedConnector3">
            <a:avLst>
              <a:gd name="adj1" fmla="val 50000"/>
            </a:avLst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54692FA-9308-4517-890C-7087B6468F79}"/>
              </a:ext>
            </a:extLst>
          </p:cNvPr>
          <p:cNvSpPr txBox="1"/>
          <p:nvPr/>
        </p:nvSpPr>
        <p:spPr>
          <a:xfrm>
            <a:off x="144255" y="4935261"/>
            <a:ext cx="4955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  <a:latin typeface="+mj-ea"/>
                <a:ea typeface="+mj-ea"/>
              </a:rPr>
              <a:t>Full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 3D </a:t>
            </a:r>
            <a:r>
              <a:rPr lang="ko-KR" altLang="en-US" sz="1200" dirty="0" err="1">
                <a:solidFill>
                  <a:schemeClr val="bg1"/>
                </a:solidFill>
                <a:latin typeface="+mj-ea"/>
                <a:ea typeface="+mj-ea"/>
              </a:rPr>
              <a:t>TV시리즈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 애니메이션 &lt;</a:t>
            </a:r>
            <a:r>
              <a:rPr lang="ko-KR" altLang="en-US" sz="1200" dirty="0" err="1">
                <a:solidFill>
                  <a:schemeClr val="bg1"/>
                </a:solidFill>
                <a:latin typeface="+mj-ea"/>
                <a:ea typeface="+mj-ea"/>
              </a:rPr>
              <a:t>Sofia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&gt; (디즈니)  </a:t>
            </a:r>
          </a:p>
          <a:p>
            <a:pPr algn="r"/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에피소드 제작</a:t>
            </a:r>
            <a:endParaRPr lang="en-US" altLang="ko-KR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직사각형 22">
            <a:extLst>
              <a:ext uri="{FF2B5EF4-FFF2-40B4-BE49-F238E27FC236}">
                <a16:creationId xmlns:a16="http://schemas.microsoft.com/office/drawing/2014/main" id="{1E2D4DB3-2F94-423E-AB2B-989355463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897" y="5697876"/>
            <a:ext cx="19114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  <a:cs typeface="Calibri Light" panose="020F0302020204030204" pitchFamily="34" charset="0"/>
              </a:rPr>
              <a:t>2013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5D8B115F-2501-4312-8772-51022F8FD8AD}"/>
              </a:ext>
            </a:extLst>
          </p:cNvPr>
          <p:cNvGrpSpPr/>
          <p:nvPr/>
        </p:nvGrpSpPr>
        <p:grpSpPr>
          <a:xfrm>
            <a:off x="5235034" y="5330355"/>
            <a:ext cx="392153" cy="277257"/>
            <a:chOff x="7126071" y="5187801"/>
            <a:chExt cx="392153" cy="277257"/>
          </a:xfrm>
        </p:grpSpPr>
        <p:sp>
          <p:nvSpPr>
            <p:cNvPr id="83" name="Freeform 224">
              <a:extLst>
                <a:ext uri="{FF2B5EF4-FFF2-40B4-BE49-F238E27FC236}">
                  <a16:creationId xmlns:a16="http://schemas.microsoft.com/office/drawing/2014/main" id="{B0B342D1-B873-484C-A329-A7B213C027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7131" y="5210778"/>
              <a:ext cx="309438" cy="167478"/>
            </a:xfrm>
            <a:custGeom>
              <a:avLst/>
              <a:gdLst>
                <a:gd name="T0" fmla="*/ 707 w 721"/>
                <a:gd name="T1" fmla="*/ 455 h 455"/>
                <a:gd name="T2" fmla="*/ 14 w 721"/>
                <a:gd name="T3" fmla="*/ 455 h 455"/>
                <a:gd name="T4" fmla="*/ 0 w 721"/>
                <a:gd name="T5" fmla="*/ 441 h 455"/>
                <a:gd name="T6" fmla="*/ 0 w 721"/>
                <a:gd name="T7" fmla="*/ 14 h 455"/>
                <a:gd name="T8" fmla="*/ 14 w 721"/>
                <a:gd name="T9" fmla="*/ 0 h 455"/>
                <a:gd name="T10" fmla="*/ 707 w 721"/>
                <a:gd name="T11" fmla="*/ 0 h 455"/>
                <a:gd name="T12" fmla="*/ 721 w 721"/>
                <a:gd name="T13" fmla="*/ 14 h 455"/>
                <a:gd name="T14" fmla="*/ 721 w 721"/>
                <a:gd name="T15" fmla="*/ 441 h 455"/>
                <a:gd name="T16" fmla="*/ 707 w 721"/>
                <a:gd name="T17" fmla="*/ 455 h 455"/>
                <a:gd name="T18" fmla="*/ 28 w 721"/>
                <a:gd name="T19" fmla="*/ 427 h 455"/>
                <a:gd name="T20" fmla="*/ 693 w 721"/>
                <a:gd name="T21" fmla="*/ 427 h 455"/>
                <a:gd name="T22" fmla="*/ 693 w 721"/>
                <a:gd name="T23" fmla="*/ 28 h 455"/>
                <a:gd name="T24" fmla="*/ 28 w 721"/>
                <a:gd name="T25" fmla="*/ 28 h 455"/>
                <a:gd name="T26" fmla="*/ 28 w 721"/>
                <a:gd name="T27" fmla="*/ 42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1" h="455">
                  <a:moveTo>
                    <a:pt x="707" y="455"/>
                  </a:moveTo>
                  <a:cubicBezTo>
                    <a:pt x="14" y="455"/>
                    <a:pt x="14" y="455"/>
                    <a:pt x="14" y="455"/>
                  </a:cubicBezTo>
                  <a:cubicBezTo>
                    <a:pt x="6" y="455"/>
                    <a:pt x="0" y="448"/>
                    <a:pt x="0" y="44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715" y="0"/>
                    <a:pt x="721" y="6"/>
                    <a:pt x="721" y="14"/>
                  </a:cubicBezTo>
                  <a:cubicBezTo>
                    <a:pt x="721" y="441"/>
                    <a:pt x="721" y="441"/>
                    <a:pt x="721" y="441"/>
                  </a:cubicBezTo>
                  <a:cubicBezTo>
                    <a:pt x="721" y="448"/>
                    <a:pt x="715" y="455"/>
                    <a:pt x="707" y="455"/>
                  </a:cubicBezTo>
                  <a:close/>
                  <a:moveTo>
                    <a:pt x="28" y="427"/>
                  </a:moveTo>
                  <a:cubicBezTo>
                    <a:pt x="693" y="427"/>
                    <a:pt x="693" y="427"/>
                    <a:pt x="693" y="427"/>
                  </a:cubicBezTo>
                  <a:cubicBezTo>
                    <a:pt x="693" y="28"/>
                    <a:pt x="693" y="28"/>
                    <a:pt x="693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4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84" name="Freeform 225">
              <a:extLst>
                <a:ext uri="{FF2B5EF4-FFF2-40B4-BE49-F238E27FC236}">
                  <a16:creationId xmlns:a16="http://schemas.microsoft.com/office/drawing/2014/main" id="{5A795CB6-C3C2-46C9-AFEC-2B89ACD49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3923" y="5187801"/>
              <a:ext cx="357044" cy="213943"/>
            </a:xfrm>
            <a:custGeom>
              <a:avLst/>
              <a:gdLst>
                <a:gd name="T0" fmla="*/ 818 w 832"/>
                <a:gd name="T1" fmla="*/ 581 h 581"/>
                <a:gd name="T2" fmla="*/ 14 w 832"/>
                <a:gd name="T3" fmla="*/ 581 h 581"/>
                <a:gd name="T4" fmla="*/ 0 w 832"/>
                <a:gd name="T5" fmla="*/ 567 h 581"/>
                <a:gd name="T6" fmla="*/ 0 w 832"/>
                <a:gd name="T7" fmla="*/ 14 h 581"/>
                <a:gd name="T8" fmla="*/ 14 w 832"/>
                <a:gd name="T9" fmla="*/ 0 h 581"/>
                <a:gd name="T10" fmla="*/ 818 w 832"/>
                <a:gd name="T11" fmla="*/ 0 h 581"/>
                <a:gd name="T12" fmla="*/ 832 w 832"/>
                <a:gd name="T13" fmla="*/ 14 h 581"/>
                <a:gd name="T14" fmla="*/ 832 w 832"/>
                <a:gd name="T15" fmla="*/ 567 h 581"/>
                <a:gd name="T16" fmla="*/ 818 w 832"/>
                <a:gd name="T17" fmla="*/ 581 h 581"/>
                <a:gd name="T18" fmla="*/ 28 w 832"/>
                <a:gd name="T19" fmla="*/ 553 h 581"/>
                <a:gd name="T20" fmla="*/ 804 w 832"/>
                <a:gd name="T21" fmla="*/ 553 h 581"/>
                <a:gd name="T22" fmla="*/ 804 w 832"/>
                <a:gd name="T23" fmla="*/ 28 h 581"/>
                <a:gd name="T24" fmla="*/ 28 w 832"/>
                <a:gd name="T25" fmla="*/ 28 h 581"/>
                <a:gd name="T26" fmla="*/ 28 w 832"/>
                <a:gd name="T27" fmla="*/ 55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2" h="581">
                  <a:moveTo>
                    <a:pt x="818" y="581"/>
                  </a:moveTo>
                  <a:cubicBezTo>
                    <a:pt x="14" y="581"/>
                    <a:pt x="14" y="581"/>
                    <a:pt x="14" y="581"/>
                  </a:cubicBezTo>
                  <a:cubicBezTo>
                    <a:pt x="6" y="581"/>
                    <a:pt x="0" y="575"/>
                    <a:pt x="0" y="56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25" y="0"/>
                    <a:pt x="832" y="6"/>
                    <a:pt x="832" y="14"/>
                  </a:cubicBezTo>
                  <a:cubicBezTo>
                    <a:pt x="832" y="567"/>
                    <a:pt x="832" y="567"/>
                    <a:pt x="832" y="567"/>
                  </a:cubicBezTo>
                  <a:cubicBezTo>
                    <a:pt x="832" y="575"/>
                    <a:pt x="825" y="581"/>
                    <a:pt x="818" y="581"/>
                  </a:cubicBezTo>
                  <a:close/>
                  <a:moveTo>
                    <a:pt x="28" y="553"/>
                  </a:moveTo>
                  <a:cubicBezTo>
                    <a:pt x="804" y="553"/>
                    <a:pt x="804" y="553"/>
                    <a:pt x="804" y="553"/>
                  </a:cubicBezTo>
                  <a:cubicBezTo>
                    <a:pt x="804" y="28"/>
                    <a:pt x="804" y="28"/>
                    <a:pt x="80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85" name="Freeform 226">
              <a:extLst>
                <a:ext uri="{FF2B5EF4-FFF2-40B4-BE49-F238E27FC236}">
                  <a16:creationId xmlns:a16="http://schemas.microsoft.com/office/drawing/2014/main" id="{2948BCD9-6C96-486C-9D3F-0AB772B0FF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3923" y="5391531"/>
              <a:ext cx="357044" cy="41869"/>
            </a:xfrm>
            <a:custGeom>
              <a:avLst/>
              <a:gdLst>
                <a:gd name="T0" fmla="*/ 818 w 832"/>
                <a:gd name="T1" fmla="*/ 114 h 114"/>
                <a:gd name="T2" fmla="*/ 14 w 832"/>
                <a:gd name="T3" fmla="*/ 114 h 114"/>
                <a:gd name="T4" fmla="*/ 0 w 832"/>
                <a:gd name="T5" fmla="*/ 100 h 114"/>
                <a:gd name="T6" fmla="*/ 0 w 832"/>
                <a:gd name="T7" fmla="*/ 14 h 114"/>
                <a:gd name="T8" fmla="*/ 14 w 832"/>
                <a:gd name="T9" fmla="*/ 0 h 114"/>
                <a:gd name="T10" fmla="*/ 818 w 832"/>
                <a:gd name="T11" fmla="*/ 0 h 114"/>
                <a:gd name="T12" fmla="*/ 832 w 832"/>
                <a:gd name="T13" fmla="*/ 14 h 114"/>
                <a:gd name="T14" fmla="*/ 832 w 832"/>
                <a:gd name="T15" fmla="*/ 100 h 114"/>
                <a:gd name="T16" fmla="*/ 818 w 832"/>
                <a:gd name="T17" fmla="*/ 114 h 114"/>
                <a:gd name="T18" fmla="*/ 28 w 832"/>
                <a:gd name="T19" fmla="*/ 86 h 114"/>
                <a:gd name="T20" fmla="*/ 804 w 832"/>
                <a:gd name="T21" fmla="*/ 86 h 114"/>
                <a:gd name="T22" fmla="*/ 804 w 832"/>
                <a:gd name="T23" fmla="*/ 28 h 114"/>
                <a:gd name="T24" fmla="*/ 28 w 832"/>
                <a:gd name="T25" fmla="*/ 28 h 114"/>
                <a:gd name="T26" fmla="*/ 28 w 832"/>
                <a:gd name="T27" fmla="*/ 8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2" h="114">
                  <a:moveTo>
                    <a:pt x="818" y="114"/>
                  </a:moveTo>
                  <a:cubicBezTo>
                    <a:pt x="14" y="114"/>
                    <a:pt x="14" y="114"/>
                    <a:pt x="14" y="114"/>
                  </a:cubicBezTo>
                  <a:cubicBezTo>
                    <a:pt x="6" y="114"/>
                    <a:pt x="0" y="108"/>
                    <a:pt x="0" y="10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25" y="0"/>
                    <a:pt x="832" y="6"/>
                    <a:pt x="832" y="14"/>
                  </a:cubicBezTo>
                  <a:cubicBezTo>
                    <a:pt x="832" y="100"/>
                    <a:pt x="832" y="100"/>
                    <a:pt x="832" y="100"/>
                  </a:cubicBezTo>
                  <a:cubicBezTo>
                    <a:pt x="832" y="108"/>
                    <a:pt x="825" y="114"/>
                    <a:pt x="818" y="114"/>
                  </a:cubicBezTo>
                  <a:close/>
                  <a:moveTo>
                    <a:pt x="28" y="86"/>
                  </a:moveTo>
                  <a:cubicBezTo>
                    <a:pt x="804" y="86"/>
                    <a:pt x="804" y="86"/>
                    <a:pt x="804" y="86"/>
                  </a:cubicBezTo>
                  <a:cubicBezTo>
                    <a:pt x="804" y="28"/>
                    <a:pt x="804" y="28"/>
                    <a:pt x="804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86" name="Freeform 227">
              <a:extLst>
                <a:ext uri="{FF2B5EF4-FFF2-40B4-BE49-F238E27FC236}">
                  <a16:creationId xmlns:a16="http://schemas.microsoft.com/office/drawing/2014/main" id="{72104F84-E0AC-4CED-9AE1-7CE5E6836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6071" y="5423189"/>
              <a:ext cx="392153" cy="41869"/>
            </a:xfrm>
            <a:custGeom>
              <a:avLst/>
              <a:gdLst>
                <a:gd name="T0" fmla="*/ 899 w 913"/>
                <a:gd name="T1" fmla="*/ 114 h 114"/>
                <a:gd name="T2" fmla="*/ 14 w 913"/>
                <a:gd name="T3" fmla="*/ 114 h 114"/>
                <a:gd name="T4" fmla="*/ 0 w 913"/>
                <a:gd name="T5" fmla="*/ 100 h 114"/>
                <a:gd name="T6" fmla="*/ 0 w 913"/>
                <a:gd name="T7" fmla="*/ 14 h 114"/>
                <a:gd name="T8" fmla="*/ 14 w 913"/>
                <a:gd name="T9" fmla="*/ 0 h 114"/>
                <a:gd name="T10" fmla="*/ 899 w 913"/>
                <a:gd name="T11" fmla="*/ 0 h 114"/>
                <a:gd name="T12" fmla="*/ 913 w 913"/>
                <a:gd name="T13" fmla="*/ 14 h 114"/>
                <a:gd name="T14" fmla="*/ 913 w 913"/>
                <a:gd name="T15" fmla="*/ 100 h 114"/>
                <a:gd name="T16" fmla="*/ 899 w 913"/>
                <a:gd name="T17" fmla="*/ 114 h 114"/>
                <a:gd name="T18" fmla="*/ 28 w 913"/>
                <a:gd name="T19" fmla="*/ 86 h 114"/>
                <a:gd name="T20" fmla="*/ 885 w 913"/>
                <a:gd name="T21" fmla="*/ 86 h 114"/>
                <a:gd name="T22" fmla="*/ 885 w 913"/>
                <a:gd name="T23" fmla="*/ 28 h 114"/>
                <a:gd name="T24" fmla="*/ 28 w 913"/>
                <a:gd name="T25" fmla="*/ 28 h 114"/>
                <a:gd name="T26" fmla="*/ 28 w 913"/>
                <a:gd name="T27" fmla="*/ 8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3" h="114">
                  <a:moveTo>
                    <a:pt x="899" y="114"/>
                  </a:moveTo>
                  <a:cubicBezTo>
                    <a:pt x="14" y="114"/>
                    <a:pt x="14" y="114"/>
                    <a:pt x="14" y="114"/>
                  </a:cubicBezTo>
                  <a:cubicBezTo>
                    <a:pt x="6" y="114"/>
                    <a:pt x="0" y="108"/>
                    <a:pt x="0" y="10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07" y="0"/>
                    <a:pt x="913" y="6"/>
                    <a:pt x="913" y="14"/>
                  </a:cubicBezTo>
                  <a:cubicBezTo>
                    <a:pt x="913" y="100"/>
                    <a:pt x="913" y="100"/>
                    <a:pt x="913" y="100"/>
                  </a:cubicBezTo>
                  <a:cubicBezTo>
                    <a:pt x="913" y="108"/>
                    <a:pt x="907" y="114"/>
                    <a:pt x="899" y="114"/>
                  </a:cubicBezTo>
                  <a:close/>
                  <a:moveTo>
                    <a:pt x="28" y="86"/>
                  </a:moveTo>
                  <a:cubicBezTo>
                    <a:pt x="885" y="86"/>
                    <a:pt x="885" y="86"/>
                    <a:pt x="885" y="86"/>
                  </a:cubicBezTo>
                  <a:cubicBezTo>
                    <a:pt x="885" y="28"/>
                    <a:pt x="885" y="28"/>
                    <a:pt x="885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87" name="Freeform 228">
              <a:extLst>
                <a:ext uri="{FF2B5EF4-FFF2-40B4-BE49-F238E27FC236}">
                  <a16:creationId xmlns:a16="http://schemas.microsoft.com/office/drawing/2014/main" id="{52773870-AF5B-4AFD-80A1-2A5E18C07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600" y="5269497"/>
              <a:ext cx="39870" cy="49018"/>
            </a:xfrm>
            <a:custGeom>
              <a:avLst/>
              <a:gdLst>
                <a:gd name="T0" fmla="*/ 67 w 67"/>
                <a:gd name="T1" fmla="*/ 96 h 96"/>
                <a:gd name="T2" fmla="*/ 49 w 67"/>
                <a:gd name="T3" fmla="*/ 96 h 96"/>
                <a:gd name="T4" fmla="*/ 49 w 67"/>
                <a:gd name="T5" fmla="*/ 55 h 96"/>
                <a:gd name="T6" fmla="*/ 18 w 67"/>
                <a:gd name="T7" fmla="*/ 55 h 96"/>
                <a:gd name="T8" fmla="*/ 18 w 67"/>
                <a:gd name="T9" fmla="*/ 96 h 96"/>
                <a:gd name="T10" fmla="*/ 0 w 67"/>
                <a:gd name="T11" fmla="*/ 96 h 96"/>
                <a:gd name="T12" fmla="*/ 0 w 67"/>
                <a:gd name="T13" fmla="*/ 0 h 96"/>
                <a:gd name="T14" fmla="*/ 18 w 67"/>
                <a:gd name="T15" fmla="*/ 0 h 96"/>
                <a:gd name="T16" fmla="*/ 18 w 67"/>
                <a:gd name="T17" fmla="*/ 40 h 96"/>
                <a:gd name="T18" fmla="*/ 49 w 67"/>
                <a:gd name="T19" fmla="*/ 40 h 96"/>
                <a:gd name="T20" fmla="*/ 49 w 67"/>
                <a:gd name="T21" fmla="*/ 0 h 96"/>
                <a:gd name="T22" fmla="*/ 67 w 67"/>
                <a:gd name="T23" fmla="*/ 0 h 96"/>
                <a:gd name="T24" fmla="*/ 67 w 67"/>
                <a:gd name="T2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96">
                  <a:moveTo>
                    <a:pt x="67" y="96"/>
                  </a:moveTo>
                  <a:lnTo>
                    <a:pt x="49" y="96"/>
                  </a:lnTo>
                  <a:lnTo>
                    <a:pt x="49" y="55"/>
                  </a:lnTo>
                  <a:lnTo>
                    <a:pt x="18" y="55"/>
                  </a:lnTo>
                  <a:lnTo>
                    <a:pt x="18" y="96"/>
                  </a:lnTo>
                  <a:lnTo>
                    <a:pt x="0" y="96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40"/>
                  </a:lnTo>
                  <a:lnTo>
                    <a:pt x="49" y="40"/>
                  </a:lnTo>
                  <a:lnTo>
                    <a:pt x="49" y="0"/>
                  </a:lnTo>
                  <a:lnTo>
                    <a:pt x="67" y="0"/>
                  </a:lnTo>
                  <a:lnTo>
                    <a:pt x="67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88" name="Freeform 229">
              <a:extLst>
                <a:ext uri="{FF2B5EF4-FFF2-40B4-BE49-F238E27FC236}">
                  <a16:creationId xmlns:a16="http://schemas.microsoft.com/office/drawing/2014/main" id="{A6976E8F-820D-4C70-8465-1E33CBCD6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7206" y="5269497"/>
              <a:ext cx="39870" cy="49018"/>
            </a:xfrm>
            <a:custGeom>
              <a:avLst/>
              <a:gdLst>
                <a:gd name="T0" fmla="*/ 0 w 92"/>
                <a:gd name="T1" fmla="*/ 0 h 133"/>
                <a:gd name="T2" fmla="*/ 61 w 92"/>
                <a:gd name="T3" fmla="*/ 0 h 133"/>
                <a:gd name="T4" fmla="*/ 73 w 92"/>
                <a:gd name="T5" fmla="*/ 2 h 133"/>
                <a:gd name="T6" fmla="*/ 83 w 92"/>
                <a:gd name="T7" fmla="*/ 10 h 133"/>
                <a:gd name="T8" fmla="*/ 90 w 92"/>
                <a:gd name="T9" fmla="*/ 21 h 133"/>
                <a:gd name="T10" fmla="*/ 92 w 92"/>
                <a:gd name="T11" fmla="*/ 35 h 133"/>
                <a:gd name="T12" fmla="*/ 92 w 92"/>
                <a:gd name="T13" fmla="*/ 98 h 133"/>
                <a:gd name="T14" fmla="*/ 90 w 92"/>
                <a:gd name="T15" fmla="*/ 111 h 133"/>
                <a:gd name="T16" fmla="*/ 83 w 92"/>
                <a:gd name="T17" fmla="*/ 122 h 133"/>
                <a:gd name="T18" fmla="*/ 73 w 92"/>
                <a:gd name="T19" fmla="*/ 130 h 133"/>
                <a:gd name="T20" fmla="*/ 61 w 92"/>
                <a:gd name="T21" fmla="*/ 133 h 133"/>
                <a:gd name="T22" fmla="*/ 0 w 92"/>
                <a:gd name="T23" fmla="*/ 133 h 133"/>
                <a:gd name="T24" fmla="*/ 0 w 92"/>
                <a:gd name="T25" fmla="*/ 0 h 133"/>
                <a:gd name="T26" fmla="*/ 55 w 92"/>
                <a:gd name="T27" fmla="*/ 108 h 133"/>
                <a:gd name="T28" fmla="*/ 60 w 92"/>
                <a:gd name="T29" fmla="*/ 107 h 133"/>
                <a:gd name="T30" fmla="*/ 64 w 92"/>
                <a:gd name="T31" fmla="*/ 104 h 133"/>
                <a:gd name="T32" fmla="*/ 67 w 92"/>
                <a:gd name="T33" fmla="*/ 99 h 133"/>
                <a:gd name="T34" fmla="*/ 68 w 92"/>
                <a:gd name="T35" fmla="*/ 93 h 133"/>
                <a:gd name="T36" fmla="*/ 68 w 92"/>
                <a:gd name="T37" fmla="*/ 39 h 133"/>
                <a:gd name="T38" fmla="*/ 67 w 92"/>
                <a:gd name="T39" fmla="*/ 33 h 133"/>
                <a:gd name="T40" fmla="*/ 64 w 92"/>
                <a:gd name="T41" fmla="*/ 28 h 133"/>
                <a:gd name="T42" fmla="*/ 60 w 92"/>
                <a:gd name="T43" fmla="*/ 25 h 133"/>
                <a:gd name="T44" fmla="*/ 55 w 92"/>
                <a:gd name="T45" fmla="*/ 24 h 133"/>
                <a:gd name="T46" fmla="*/ 25 w 92"/>
                <a:gd name="T47" fmla="*/ 24 h 133"/>
                <a:gd name="T48" fmla="*/ 25 w 92"/>
                <a:gd name="T49" fmla="*/ 108 h 133"/>
                <a:gd name="T50" fmla="*/ 55 w 92"/>
                <a:gd name="T51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" h="133">
                  <a:moveTo>
                    <a:pt x="0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5" y="0"/>
                    <a:pt x="69" y="1"/>
                    <a:pt x="73" y="2"/>
                  </a:cubicBezTo>
                  <a:cubicBezTo>
                    <a:pt x="77" y="4"/>
                    <a:pt x="80" y="7"/>
                    <a:pt x="83" y="10"/>
                  </a:cubicBezTo>
                  <a:cubicBezTo>
                    <a:pt x="86" y="13"/>
                    <a:pt x="88" y="17"/>
                    <a:pt x="90" y="21"/>
                  </a:cubicBezTo>
                  <a:cubicBezTo>
                    <a:pt x="92" y="25"/>
                    <a:pt x="92" y="30"/>
                    <a:pt x="92" y="35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2" y="102"/>
                    <a:pt x="92" y="107"/>
                    <a:pt x="90" y="111"/>
                  </a:cubicBezTo>
                  <a:cubicBezTo>
                    <a:pt x="88" y="115"/>
                    <a:pt x="86" y="119"/>
                    <a:pt x="83" y="122"/>
                  </a:cubicBezTo>
                  <a:cubicBezTo>
                    <a:pt x="80" y="126"/>
                    <a:pt x="77" y="128"/>
                    <a:pt x="73" y="130"/>
                  </a:cubicBezTo>
                  <a:cubicBezTo>
                    <a:pt x="69" y="132"/>
                    <a:pt x="65" y="133"/>
                    <a:pt x="61" y="133"/>
                  </a:cubicBezTo>
                  <a:cubicBezTo>
                    <a:pt x="0" y="133"/>
                    <a:pt x="0" y="133"/>
                    <a:pt x="0" y="133"/>
                  </a:cubicBezTo>
                  <a:lnTo>
                    <a:pt x="0" y="0"/>
                  </a:lnTo>
                  <a:close/>
                  <a:moveTo>
                    <a:pt x="55" y="108"/>
                  </a:moveTo>
                  <a:cubicBezTo>
                    <a:pt x="57" y="108"/>
                    <a:pt x="58" y="108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5" y="103"/>
                    <a:pt x="66" y="101"/>
                    <a:pt x="67" y="99"/>
                  </a:cubicBezTo>
                  <a:cubicBezTo>
                    <a:pt x="68" y="97"/>
                    <a:pt x="68" y="96"/>
                    <a:pt x="68" y="93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7"/>
                    <a:pt x="68" y="35"/>
                    <a:pt x="67" y="33"/>
                  </a:cubicBezTo>
                  <a:cubicBezTo>
                    <a:pt x="66" y="31"/>
                    <a:pt x="65" y="30"/>
                    <a:pt x="64" y="28"/>
                  </a:cubicBezTo>
                  <a:cubicBezTo>
                    <a:pt x="63" y="27"/>
                    <a:pt x="62" y="26"/>
                    <a:pt x="60" y="25"/>
                  </a:cubicBezTo>
                  <a:cubicBezTo>
                    <a:pt x="58" y="24"/>
                    <a:pt x="57" y="24"/>
                    <a:pt x="5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108"/>
                    <a:pt x="25" y="108"/>
                    <a:pt x="25" y="108"/>
                  </a:cubicBezTo>
                  <a:lnTo>
                    <a:pt x="55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</p:grpSp>
      <p:sp>
        <p:nvSpPr>
          <p:cNvPr id="90" name="직사각형 22">
            <a:extLst>
              <a:ext uri="{FF2B5EF4-FFF2-40B4-BE49-F238E27FC236}">
                <a16:creationId xmlns:a16="http://schemas.microsoft.com/office/drawing/2014/main" id="{E79D3A50-DB5C-4BC9-9E61-7E994969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908" y="4872502"/>
            <a:ext cx="19114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  <a:cs typeface="Calibri Light" panose="020F0302020204030204" pitchFamily="34" charset="0"/>
              </a:rPr>
              <a:t>2014</a:t>
            </a:r>
          </a:p>
        </p:txBody>
      </p:sp>
      <p:sp>
        <p:nvSpPr>
          <p:cNvPr id="91" name="직사각형 22">
            <a:extLst>
              <a:ext uri="{FF2B5EF4-FFF2-40B4-BE49-F238E27FC236}">
                <a16:creationId xmlns:a16="http://schemas.microsoft.com/office/drawing/2014/main" id="{BA3C4C74-8F56-4ED9-9483-E02DD77E1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120" y="4191981"/>
            <a:ext cx="19114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  <a:cs typeface="Calibri Light" panose="020F0302020204030204" pitchFamily="34" charset="0"/>
              </a:rPr>
              <a:t>2016</a:t>
            </a:r>
          </a:p>
        </p:txBody>
      </p:sp>
      <p:sp>
        <p:nvSpPr>
          <p:cNvPr id="92" name="직사각형 22">
            <a:extLst>
              <a:ext uri="{FF2B5EF4-FFF2-40B4-BE49-F238E27FC236}">
                <a16:creationId xmlns:a16="http://schemas.microsoft.com/office/drawing/2014/main" id="{F194907E-CD04-451A-A24C-E92284F13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9332" y="3511460"/>
            <a:ext cx="19114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  <a:cs typeface="Calibri Light" panose="020F0302020204030204" pitchFamily="34" charset="0"/>
              </a:rPr>
              <a:t>2018</a:t>
            </a:r>
          </a:p>
        </p:txBody>
      </p:sp>
      <p:sp>
        <p:nvSpPr>
          <p:cNvPr id="93" name="직사각형 22">
            <a:extLst>
              <a:ext uri="{FF2B5EF4-FFF2-40B4-BE49-F238E27FC236}">
                <a16:creationId xmlns:a16="http://schemas.microsoft.com/office/drawing/2014/main" id="{4013381F-1DD5-4BFC-95F5-DD5465ACF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6544" y="2785674"/>
            <a:ext cx="19114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  <a:cs typeface="Calibri Light" panose="020F0302020204030204" pitchFamily="34" charset="0"/>
              </a:rPr>
              <a:t>2020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C0126A3-4417-4357-AC2F-B29332F02258}"/>
              </a:ext>
            </a:extLst>
          </p:cNvPr>
          <p:cNvSpPr txBox="1"/>
          <p:nvPr/>
        </p:nvSpPr>
        <p:spPr>
          <a:xfrm>
            <a:off x="2760938" y="3375401"/>
            <a:ext cx="421719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dirty="0" err="1">
                <a:solidFill>
                  <a:schemeClr val="bg1"/>
                </a:solidFill>
              </a:rPr>
              <a:t>Full</a:t>
            </a:r>
            <a:r>
              <a:rPr lang="ko-KR" altLang="en-US" sz="1200" dirty="0">
                <a:solidFill>
                  <a:schemeClr val="bg1"/>
                </a:solidFill>
              </a:rPr>
              <a:t> 3D 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TV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시리즈 애니메이션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&lt;</a:t>
            </a:r>
            <a:r>
              <a:rPr lang="ko-KR" altLang="en-US" sz="1200" dirty="0" err="1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콩순이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 시즌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2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 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&gt; (</a:t>
            </a:r>
            <a:r>
              <a:rPr lang="ko-KR" altLang="en-US" sz="1200" dirty="0" err="1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영실업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) </a:t>
            </a:r>
          </a:p>
          <a:p>
            <a:pPr algn="r"/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원작 기획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감독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, 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제작</a:t>
            </a:r>
          </a:p>
          <a:p>
            <a:pPr algn="r"/>
            <a:r>
              <a:rPr lang="en-US" altLang="ko-KR" sz="1200" dirty="0" err="1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Youtube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 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올해의 동영상 선정</a:t>
            </a:r>
            <a:r>
              <a:rPr lang="en-US" altLang="ko-KR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(</a:t>
            </a:r>
            <a:r>
              <a:rPr lang="ko-KR" altLang="en-US" sz="12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단일 컨텐츠 최다 뷰 기록</a:t>
            </a:r>
            <a:r>
              <a:rPr lang="en-US" altLang="ko-KR" sz="1400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BE0EAE5-430C-48C6-8599-7C9B0B34E55F}"/>
              </a:ext>
            </a:extLst>
          </p:cNvPr>
          <p:cNvSpPr txBox="1"/>
          <p:nvPr/>
        </p:nvSpPr>
        <p:spPr>
          <a:xfrm>
            <a:off x="3241743" y="2672882"/>
            <a:ext cx="504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dirty="0">
                <a:solidFill>
                  <a:srgbClr val="FFFF00"/>
                </a:solidFill>
              </a:rPr>
              <a:t>World </a:t>
            </a:r>
            <a:r>
              <a:rPr lang="ko-KR" altLang="en-US" sz="1200" dirty="0" err="1">
                <a:solidFill>
                  <a:srgbClr val="FFFF00"/>
                </a:solidFill>
              </a:rPr>
              <a:t>Wide</a:t>
            </a:r>
            <a:r>
              <a:rPr lang="ko-KR" altLang="en-US" sz="1200" dirty="0">
                <a:solidFill>
                  <a:srgbClr val="FFFF00"/>
                </a:solidFill>
              </a:rPr>
              <a:t> 프로젝트 &lt;</a:t>
            </a:r>
            <a:r>
              <a:rPr lang="ko-KR" altLang="en-US" sz="1200" dirty="0" err="1">
                <a:solidFill>
                  <a:srgbClr val="FFFF00"/>
                </a:solidFill>
              </a:rPr>
              <a:t>아머드</a:t>
            </a:r>
            <a:r>
              <a:rPr lang="ko-KR" altLang="en-US" sz="1200" dirty="0">
                <a:solidFill>
                  <a:srgbClr val="FFFF00"/>
                </a:solidFill>
              </a:rPr>
              <a:t> </a:t>
            </a:r>
            <a:r>
              <a:rPr lang="ko-KR" altLang="en-US" sz="1200" dirty="0" err="1">
                <a:solidFill>
                  <a:srgbClr val="FFFF00"/>
                </a:solidFill>
              </a:rPr>
              <a:t>사우르스</a:t>
            </a:r>
            <a:r>
              <a:rPr lang="ko-KR" altLang="en-US" sz="1200" dirty="0">
                <a:solidFill>
                  <a:srgbClr val="FFFF00"/>
                </a:solidFill>
              </a:rPr>
              <a:t> 시즌1&gt;</a:t>
            </a:r>
            <a:endParaRPr lang="en-US" altLang="ko-KR" sz="1200" dirty="0">
              <a:solidFill>
                <a:srgbClr val="FFFF00"/>
              </a:solidFill>
            </a:endParaRPr>
          </a:p>
          <a:p>
            <a:pPr algn="r"/>
            <a:r>
              <a:rPr lang="en-US" altLang="ko-KR" sz="1200" dirty="0">
                <a:solidFill>
                  <a:srgbClr val="FFFF00"/>
                </a:solidFill>
              </a:rPr>
              <a:t>(</a:t>
            </a:r>
            <a:r>
              <a:rPr lang="ko-KR" altLang="en-US" sz="1200" dirty="0">
                <a:solidFill>
                  <a:srgbClr val="FFFF00"/>
                </a:solidFill>
              </a:rPr>
              <a:t>스튜디오이온</a:t>
            </a:r>
            <a:r>
              <a:rPr lang="en-US" altLang="ko-KR" sz="1200" dirty="0">
                <a:solidFill>
                  <a:srgbClr val="FFFF00"/>
                </a:solidFill>
              </a:rPr>
              <a:t>/</a:t>
            </a:r>
            <a:r>
              <a:rPr lang="ko-KR" altLang="en-US" sz="1200" dirty="0">
                <a:solidFill>
                  <a:srgbClr val="FFFF00"/>
                </a:solidFill>
              </a:rPr>
              <a:t>대원미디어</a:t>
            </a:r>
            <a:r>
              <a:rPr lang="en-US" altLang="ko-KR" sz="1200" dirty="0">
                <a:solidFill>
                  <a:srgbClr val="FFFF00"/>
                </a:solidFill>
              </a:rPr>
              <a:t>)</a:t>
            </a:r>
            <a:r>
              <a:rPr lang="ko-KR" altLang="en-US" sz="1200" dirty="0">
                <a:solidFill>
                  <a:srgbClr val="FFFF00"/>
                </a:solidFill>
              </a:rPr>
              <a:t> </a:t>
            </a:r>
            <a:endParaRPr lang="en-US" altLang="ko-KR" sz="1200" dirty="0">
              <a:solidFill>
                <a:srgbClr val="FFFF00"/>
              </a:solidFill>
            </a:endParaRPr>
          </a:p>
          <a:p>
            <a:pPr algn="r"/>
            <a:r>
              <a:rPr lang="ko-KR" altLang="en-US" sz="1200" dirty="0">
                <a:solidFill>
                  <a:srgbClr val="FFFF00"/>
                </a:solidFill>
              </a:rPr>
              <a:t>원작 기획, 감독, 제작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4CE471C-1A71-46EA-B76F-8F599C57F8FD}"/>
              </a:ext>
            </a:extLst>
          </p:cNvPr>
          <p:cNvSpPr txBox="1"/>
          <p:nvPr/>
        </p:nvSpPr>
        <p:spPr>
          <a:xfrm>
            <a:off x="3944471" y="2063021"/>
            <a:ext cx="5329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</a:rPr>
              <a:t>World </a:t>
            </a:r>
            <a:r>
              <a:rPr lang="ko-KR" altLang="en-US" sz="1200" dirty="0" err="1">
                <a:solidFill>
                  <a:schemeClr val="bg1"/>
                </a:solidFill>
              </a:rPr>
              <a:t>Wide</a:t>
            </a:r>
            <a:r>
              <a:rPr lang="ko-KR" altLang="en-US" sz="1200" dirty="0">
                <a:solidFill>
                  <a:schemeClr val="bg1"/>
                </a:solidFill>
              </a:rPr>
              <a:t> 프로젝트 &lt;</a:t>
            </a:r>
            <a:r>
              <a:rPr lang="ko-KR" altLang="en-US" sz="1200" dirty="0" err="1">
                <a:solidFill>
                  <a:schemeClr val="bg1"/>
                </a:solidFill>
              </a:rPr>
              <a:t>아머드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</a:rPr>
              <a:t>사우르스</a:t>
            </a:r>
            <a:r>
              <a:rPr lang="ko-KR" altLang="en-US" sz="1200" dirty="0">
                <a:solidFill>
                  <a:schemeClr val="bg1"/>
                </a:solidFill>
              </a:rPr>
              <a:t> 시즌</a:t>
            </a:r>
            <a:r>
              <a:rPr lang="en-US" altLang="ko-KR" sz="1200" dirty="0">
                <a:solidFill>
                  <a:schemeClr val="bg1"/>
                </a:solidFill>
              </a:rPr>
              <a:t>2</a:t>
            </a:r>
            <a:r>
              <a:rPr lang="ko-KR" altLang="en-US" sz="1200" dirty="0">
                <a:solidFill>
                  <a:schemeClr val="bg1"/>
                </a:solidFill>
              </a:rPr>
              <a:t>&gt; </a:t>
            </a:r>
            <a:endParaRPr lang="en-US" altLang="ko-KR" sz="1200" dirty="0">
              <a:solidFill>
                <a:schemeClr val="bg1"/>
              </a:solidFill>
            </a:endParaRPr>
          </a:p>
          <a:p>
            <a:pPr algn="r"/>
            <a:r>
              <a:rPr lang="en-US" altLang="ko-KR" sz="1200" dirty="0">
                <a:solidFill>
                  <a:srgbClr val="FFFF00"/>
                </a:solidFill>
              </a:rPr>
              <a:t>(</a:t>
            </a:r>
            <a:r>
              <a:rPr lang="ko-KR" altLang="en-US" sz="1200" dirty="0">
                <a:solidFill>
                  <a:srgbClr val="FFFF00"/>
                </a:solidFill>
              </a:rPr>
              <a:t>스튜디오이온</a:t>
            </a:r>
            <a:r>
              <a:rPr lang="en-US" altLang="ko-KR" sz="1200" dirty="0">
                <a:solidFill>
                  <a:srgbClr val="FFFF00"/>
                </a:solidFill>
              </a:rPr>
              <a:t>/</a:t>
            </a:r>
            <a:r>
              <a:rPr lang="ko-KR" altLang="en-US" sz="1200" dirty="0">
                <a:solidFill>
                  <a:srgbClr val="FFFF00"/>
                </a:solidFill>
              </a:rPr>
              <a:t>대원미디어</a:t>
            </a:r>
            <a:r>
              <a:rPr lang="en-US" altLang="ko-KR" sz="1200" dirty="0">
                <a:solidFill>
                  <a:srgbClr val="FFFF00"/>
                </a:solidFill>
              </a:rPr>
              <a:t>)</a:t>
            </a:r>
            <a:r>
              <a:rPr lang="ko-KR" altLang="en-US" sz="1200" dirty="0">
                <a:solidFill>
                  <a:srgbClr val="FFFF00"/>
                </a:solidFill>
              </a:rPr>
              <a:t> </a:t>
            </a:r>
            <a:endParaRPr lang="en-US" altLang="ko-KR" sz="1200" dirty="0">
              <a:solidFill>
                <a:srgbClr val="FFFF00"/>
              </a:solidFill>
            </a:endParaRPr>
          </a:p>
          <a:p>
            <a:pPr algn="r"/>
            <a:r>
              <a:rPr lang="ko-KR" altLang="en-US" sz="1200" dirty="0">
                <a:solidFill>
                  <a:srgbClr val="FFFF00"/>
                </a:solidFill>
              </a:rPr>
              <a:t>원작 기획, 감독, 제작</a:t>
            </a:r>
          </a:p>
        </p:txBody>
      </p:sp>
      <p:cxnSp>
        <p:nvCxnSpPr>
          <p:cNvPr id="107" name="구부러진 연결선 41">
            <a:extLst>
              <a:ext uri="{FF2B5EF4-FFF2-40B4-BE49-F238E27FC236}">
                <a16:creationId xmlns:a16="http://schemas.microsoft.com/office/drawing/2014/main" id="{903318E2-9362-4FD1-BF66-EFDED51FFF89}"/>
              </a:ext>
            </a:extLst>
          </p:cNvPr>
          <p:cNvCxnSpPr>
            <a:cxnSpLocks/>
          </p:cNvCxnSpPr>
          <p:nvPr/>
        </p:nvCxnSpPr>
        <p:spPr>
          <a:xfrm flipV="1">
            <a:off x="1592977" y="3256016"/>
            <a:ext cx="825962" cy="785516"/>
          </a:xfrm>
          <a:prstGeom prst="curvedConnector3">
            <a:avLst>
              <a:gd name="adj1" fmla="val 50000"/>
            </a:avLst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구부러진 연결선 41">
            <a:extLst>
              <a:ext uri="{FF2B5EF4-FFF2-40B4-BE49-F238E27FC236}">
                <a16:creationId xmlns:a16="http://schemas.microsoft.com/office/drawing/2014/main" id="{A9C05F54-C336-412A-ADA0-7E7801A57727}"/>
              </a:ext>
            </a:extLst>
          </p:cNvPr>
          <p:cNvCxnSpPr>
            <a:cxnSpLocks/>
          </p:cNvCxnSpPr>
          <p:nvPr/>
        </p:nvCxnSpPr>
        <p:spPr>
          <a:xfrm flipV="1">
            <a:off x="2514597" y="2799424"/>
            <a:ext cx="736160" cy="561227"/>
          </a:xfrm>
          <a:prstGeom prst="curvedConnector3">
            <a:avLst>
              <a:gd name="adj1" fmla="val 34012"/>
            </a:avLst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구부러진 연결선 41">
            <a:extLst>
              <a:ext uri="{FF2B5EF4-FFF2-40B4-BE49-F238E27FC236}">
                <a16:creationId xmlns:a16="http://schemas.microsoft.com/office/drawing/2014/main" id="{803AE7EF-85F8-49F2-BAE5-A350BB278F0F}"/>
              </a:ext>
            </a:extLst>
          </p:cNvPr>
          <p:cNvCxnSpPr>
            <a:cxnSpLocks/>
            <a:endCxn id="101" idx="1"/>
          </p:cNvCxnSpPr>
          <p:nvPr/>
        </p:nvCxnSpPr>
        <p:spPr>
          <a:xfrm flipV="1">
            <a:off x="3294939" y="2386187"/>
            <a:ext cx="649532" cy="539223"/>
          </a:xfrm>
          <a:prstGeom prst="curvedConnector3">
            <a:avLst>
              <a:gd name="adj1" fmla="val 50000"/>
            </a:avLst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188">
            <a:extLst>
              <a:ext uri="{FF2B5EF4-FFF2-40B4-BE49-F238E27FC236}">
                <a16:creationId xmlns:a16="http://schemas.microsoft.com/office/drawing/2014/main" id="{82697507-6857-4D7F-A143-5B4040F39669}"/>
              </a:ext>
            </a:extLst>
          </p:cNvPr>
          <p:cNvSpPr>
            <a:spLocks/>
          </p:cNvSpPr>
          <p:nvPr/>
        </p:nvSpPr>
        <p:spPr bwMode="auto">
          <a:xfrm>
            <a:off x="10255839" y="2415395"/>
            <a:ext cx="1074096" cy="1046082"/>
          </a:xfrm>
          <a:custGeom>
            <a:avLst/>
            <a:gdLst>
              <a:gd name="T0" fmla="*/ 155 w 306"/>
              <a:gd name="T1" fmla="*/ 0 h 317"/>
              <a:gd name="T2" fmla="*/ 155 w 306"/>
              <a:gd name="T3" fmla="*/ 1 h 317"/>
              <a:gd name="T4" fmla="*/ 0 w 306"/>
              <a:gd name="T5" fmla="*/ 109 h 317"/>
              <a:gd name="T6" fmla="*/ 0 w 306"/>
              <a:gd name="T7" fmla="*/ 317 h 317"/>
              <a:gd name="T8" fmla="*/ 306 w 306"/>
              <a:gd name="T9" fmla="*/ 105 h 317"/>
              <a:gd name="T10" fmla="*/ 155 w 306"/>
              <a:gd name="T11" fmla="*/ 1 h 317"/>
              <a:gd name="T12" fmla="*/ 155 w 306"/>
              <a:gd name="T13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" h="317">
                <a:moveTo>
                  <a:pt x="155" y="0"/>
                </a:moveTo>
                <a:lnTo>
                  <a:pt x="155" y="1"/>
                </a:lnTo>
                <a:lnTo>
                  <a:pt x="0" y="109"/>
                </a:lnTo>
                <a:lnTo>
                  <a:pt x="0" y="317"/>
                </a:lnTo>
                <a:lnTo>
                  <a:pt x="306" y="105"/>
                </a:lnTo>
                <a:lnTo>
                  <a:pt x="155" y="1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69" name="Freeform 189">
            <a:extLst>
              <a:ext uri="{FF2B5EF4-FFF2-40B4-BE49-F238E27FC236}">
                <a16:creationId xmlns:a16="http://schemas.microsoft.com/office/drawing/2014/main" id="{0FE15015-A40C-46AA-B285-AD321C0F0B05}"/>
              </a:ext>
            </a:extLst>
          </p:cNvPr>
          <p:cNvSpPr>
            <a:spLocks/>
          </p:cNvSpPr>
          <p:nvPr/>
        </p:nvSpPr>
        <p:spPr bwMode="auto">
          <a:xfrm>
            <a:off x="10348799" y="1405445"/>
            <a:ext cx="1463820" cy="1361096"/>
          </a:xfrm>
          <a:custGeom>
            <a:avLst/>
            <a:gdLst>
              <a:gd name="T0" fmla="*/ 0 w 456"/>
              <a:gd name="T1" fmla="*/ 0 h 424"/>
              <a:gd name="T2" fmla="*/ 0 w 456"/>
              <a:gd name="T3" fmla="*/ 212 h 424"/>
              <a:gd name="T4" fmla="*/ 155 w 456"/>
              <a:gd name="T5" fmla="*/ 319 h 424"/>
              <a:gd name="T6" fmla="*/ 155 w 456"/>
              <a:gd name="T7" fmla="*/ 320 h 424"/>
              <a:gd name="T8" fmla="*/ 306 w 456"/>
              <a:gd name="T9" fmla="*/ 424 h 424"/>
              <a:gd name="T10" fmla="*/ 456 w 456"/>
              <a:gd name="T11" fmla="*/ 320 h 424"/>
              <a:gd name="T12" fmla="*/ 0 w 456"/>
              <a:gd name="T13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" h="424">
                <a:moveTo>
                  <a:pt x="0" y="0"/>
                </a:moveTo>
                <a:lnTo>
                  <a:pt x="0" y="212"/>
                </a:lnTo>
                <a:lnTo>
                  <a:pt x="155" y="319"/>
                </a:lnTo>
                <a:lnTo>
                  <a:pt x="155" y="320"/>
                </a:lnTo>
                <a:lnTo>
                  <a:pt x="306" y="424"/>
                </a:lnTo>
                <a:lnTo>
                  <a:pt x="456" y="32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2BBC71E7-9FB6-4249-84F7-C57346D47F63}"/>
              </a:ext>
            </a:extLst>
          </p:cNvPr>
          <p:cNvGrpSpPr/>
          <p:nvPr/>
        </p:nvGrpSpPr>
        <p:grpSpPr>
          <a:xfrm>
            <a:off x="10498025" y="1730446"/>
            <a:ext cx="350390" cy="338434"/>
            <a:chOff x="4603750" y="3714750"/>
            <a:chExt cx="1069975" cy="1033463"/>
          </a:xfrm>
          <a:solidFill>
            <a:schemeClr val="bg1"/>
          </a:solidFill>
        </p:grpSpPr>
        <p:sp>
          <p:nvSpPr>
            <p:cNvPr id="71" name="Freeform 247">
              <a:extLst>
                <a:ext uri="{FF2B5EF4-FFF2-40B4-BE49-F238E27FC236}">
                  <a16:creationId xmlns:a16="http://schemas.microsoft.com/office/drawing/2014/main" id="{731E469B-9576-4D75-99BE-02A4A6F29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3714750"/>
              <a:ext cx="912813" cy="446088"/>
            </a:xfrm>
            <a:custGeom>
              <a:avLst/>
              <a:gdLst>
                <a:gd name="T0" fmla="*/ 811 w 825"/>
                <a:gd name="T1" fmla="*/ 402 h 403"/>
                <a:gd name="T2" fmla="*/ 797 w 825"/>
                <a:gd name="T3" fmla="*/ 389 h 403"/>
                <a:gd name="T4" fmla="*/ 413 w 825"/>
                <a:gd name="T5" fmla="*/ 28 h 403"/>
                <a:gd name="T6" fmla="*/ 28 w 825"/>
                <a:gd name="T7" fmla="*/ 389 h 403"/>
                <a:gd name="T8" fmla="*/ 13 w 825"/>
                <a:gd name="T9" fmla="*/ 402 h 403"/>
                <a:gd name="T10" fmla="*/ 0 w 825"/>
                <a:gd name="T11" fmla="*/ 387 h 403"/>
                <a:gd name="T12" fmla="*/ 413 w 825"/>
                <a:gd name="T13" fmla="*/ 0 h 403"/>
                <a:gd name="T14" fmla="*/ 825 w 825"/>
                <a:gd name="T15" fmla="*/ 388 h 403"/>
                <a:gd name="T16" fmla="*/ 812 w 825"/>
                <a:gd name="T17" fmla="*/ 402 h 403"/>
                <a:gd name="T18" fmla="*/ 811 w 825"/>
                <a:gd name="T19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5" h="403">
                  <a:moveTo>
                    <a:pt x="811" y="402"/>
                  </a:moveTo>
                  <a:cubicBezTo>
                    <a:pt x="804" y="402"/>
                    <a:pt x="797" y="397"/>
                    <a:pt x="797" y="389"/>
                  </a:cubicBezTo>
                  <a:cubicBezTo>
                    <a:pt x="784" y="187"/>
                    <a:pt x="616" y="28"/>
                    <a:pt x="413" y="28"/>
                  </a:cubicBezTo>
                  <a:cubicBezTo>
                    <a:pt x="209" y="28"/>
                    <a:pt x="41" y="187"/>
                    <a:pt x="28" y="389"/>
                  </a:cubicBezTo>
                  <a:cubicBezTo>
                    <a:pt x="28" y="397"/>
                    <a:pt x="21" y="403"/>
                    <a:pt x="13" y="402"/>
                  </a:cubicBezTo>
                  <a:cubicBezTo>
                    <a:pt x="6" y="402"/>
                    <a:pt x="0" y="395"/>
                    <a:pt x="0" y="387"/>
                  </a:cubicBezTo>
                  <a:cubicBezTo>
                    <a:pt x="14" y="170"/>
                    <a:pt x="195" y="0"/>
                    <a:pt x="413" y="0"/>
                  </a:cubicBezTo>
                  <a:cubicBezTo>
                    <a:pt x="630" y="0"/>
                    <a:pt x="811" y="170"/>
                    <a:pt x="825" y="388"/>
                  </a:cubicBezTo>
                  <a:cubicBezTo>
                    <a:pt x="825" y="395"/>
                    <a:pt x="819" y="402"/>
                    <a:pt x="812" y="402"/>
                  </a:cubicBezTo>
                  <a:cubicBezTo>
                    <a:pt x="811" y="402"/>
                    <a:pt x="811" y="402"/>
                    <a:pt x="811" y="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72" name="Freeform 248">
              <a:extLst>
                <a:ext uri="{FF2B5EF4-FFF2-40B4-BE49-F238E27FC236}">
                  <a16:creationId xmlns:a16="http://schemas.microsoft.com/office/drawing/2014/main" id="{1F54E03C-84A4-4103-9BD4-E1873D811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3811588"/>
              <a:ext cx="709613" cy="311150"/>
            </a:xfrm>
            <a:custGeom>
              <a:avLst/>
              <a:gdLst>
                <a:gd name="T0" fmla="*/ 15 w 641"/>
                <a:gd name="T1" fmla="*/ 281 h 281"/>
                <a:gd name="T2" fmla="*/ 12 w 641"/>
                <a:gd name="T3" fmla="*/ 280 h 281"/>
                <a:gd name="T4" fmla="*/ 1 w 641"/>
                <a:gd name="T5" fmla="*/ 264 h 281"/>
                <a:gd name="T6" fmla="*/ 321 w 641"/>
                <a:gd name="T7" fmla="*/ 0 h 281"/>
                <a:gd name="T8" fmla="*/ 639 w 641"/>
                <a:gd name="T9" fmla="*/ 260 h 281"/>
                <a:gd name="T10" fmla="*/ 628 w 641"/>
                <a:gd name="T11" fmla="*/ 276 h 281"/>
                <a:gd name="T12" fmla="*/ 612 w 641"/>
                <a:gd name="T13" fmla="*/ 265 h 281"/>
                <a:gd name="T14" fmla="*/ 321 w 641"/>
                <a:gd name="T15" fmla="*/ 28 h 281"/>
                <a:gd name="T16" fmla="*/ 29 w 641"/>
                <a:gd name="T17" fmla="*/ 269 h 281"/>
                <a:gd name="T18" fmla="*/ 15 w 641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1" h="281">
                  <a:moveTo>
                    <a:pt x="15" y="281"/>
                  </a:moveTo>
                  <a:cubicBezTo>
                    <a:pt x="14" y="281"/>
                    <a:pt x="13" y="281"/>
                    <a:pt x="12" y="280"/>
                  </a:cubicBezTo>
                  <a:cubicBezTo>
                    <a:pt x="5" y="279"/>
                    <a:pt x="0" y="272"/>
                    <a:pt x="1" y="264"/>
                  </a:cubicBezTo>
                  <a:cubicBezTo>
                    <a:pt x="30" y="111"/>
                    <a:pt x="165" y="0"/>
                    <a:pt x="321" y="0"/>
                  </a:cubicBezTo>
                  <a:cubicBezTo>
                    <a:pt x="474" y="0"/>
                    <a:pt x="608" y="109"/>
                    <a:pt x="639" y="260"/>
                  </a:cubicBezTo>
                  <a:cubicBezTo>
                    <a:pt x="641" y="267"/>
                    <a:pt x="636" y="275"/>
                    <a:pt x="628" y="276"/>
                  </a:cubicBezTo>
                  <a:cubicBezTo>
                    <a:pt x="621" y="278"/>
                    <a:pt x="613" y="273"/>
                    <a:pt x="612" y="265"/>
                  </a:cubicBezTo>
                  <a:cubicBezTo>
                    <a:pt x="583" y="128"/>
                    <a:pt x="461" y="28"/>
                    <a:pt x="321" y="28"/>
                  </a:cubicBezTo>
                  <a:cubicBezTo>
                    <a:pt x="178" y="28"/>
                    <a:pt x="55" y="129"/>
                    <a:pt x="29" y="269"/>
                  </a:cubicBezTo>
                  <a:cubicBezTo>
                    <a:pt x="27" y="276"/>
                    <a:pt x="21" y="281"/>
                    <a:pt x="15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73" name="Freeform 299">
              <a:extLst>
                <a:ext uri="{FF2B5EF4-FFF2-40B4-BE49-F238E27FC236}">
                  <a16:creationId xmlns:a16="http://schemas.microsoft.com/office/drawing/2014/main" id="{4EBD580A-1BA1-4EDF-B49B-E52A3F4BC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750" y="4149725"/>
              <a:ext cx="203200" cy="530225"/>
            </a:xfrm>
            <a:custGeom>
              <a:avLst/>
              <a:gdLst>
                <a:gd name="T0" fmla="*/ 167 w 183"/>
                <a:gd name="T1" fmla="*/ 480 h 480"/>
                <a:gd name="T2" fmla="*/ 161 w 183"/>
                <a:gd name="T3" fmla="*/ 479 h 480"/>
                <a:gd name="T4" fmla="*/ 0 w 183"/>
                <a:gd name="T5" fmla="*/ 241 h 480"/>
                <a:gd name="T6" fmla="*/ 161 w 183"/>
                <a:gd name="T7" fmla="*/ 3 h 480"/>
                <a:gd name="T8" fmla="*/ 179 w 183"/>
                <a:gd name="T9" fmla="*/ 11 h 480"/>
                <a:gd name="T10" fmla="*/ 171 w 183"/>
                <a:gd name="T11" fmla="*/ 29 h 480"/>
                <a:gd name="T12" fmla="*/ 28 w 183"/>
                <a:gd name="T13" fmla="*/ 241 h 480"/>
                <a:gd name="T14" fmla="*/ 172 w 183"/>
                <a:gd name="T15" fmla="*/ 453 h 480"/>
                <a:gd name="T16" fmla="*/ 180 w 183"/>
                <a:gd name="T17" fmla="*/ 472 h 480"/>
                <a:gd name="T18" fmla="*/ 167 w 183"/>
                <a:gd name="T1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480">
                  <a:moveTo>
                    <a:pt x="167" y="480"/>
                  </a:moveTo>
                  <a:cubicBezTo>
                    <a:pt x="165" y="480"/>
                    <a:pt x="163" y="480"/>
                    <a:pt x="161" y="479"/>
                  </a:cubicBezTo>
                  <a:cubicBezTo>
                    <a:pt x="64" y="440"/>
                    <a:pt x="0" y="347"/>
                    <a:pt x="0" y="241"/>
                  </a:cubicBezTo>
                  <a:cubicBezTo>
                    <a:pt x="0" y="136"/>
                    <a:pt x="63" y="43"/>
                    <a:pt x="161" y="3"/>
                  </a:cubicBezTo>
                  <a:cubicBezTo>
                    <a:pt x="168" y="0"/>
                    <a:pt x="176" y="4"/>
                    <a:pt x="179" y="11"/>
                  </a:cubicBezTo>
                  <a:cubicBezTo>
                    <a:pt x="182" y="18"/>
                    <a:pt x="179" y="26"/>
                    <a:pt x="171" y="29"/>
                  </a:cubicBezTo>
                  <a:cubicBezTo>
                    <a:pt x="85" y="64"/>
                    <a:pt x="28" y="148"/>
                    <a:pt x="28" y="241"/>
                  </a:cubicBezTo>
                  <a:cubicBezTo>
                    <a:pt x="28" y="335"/>
                    <a:pt x="85" y="418"/>
                    <a:pt x="172" y="453"/>
                  </a:cubicBezTo>
                  <a:cubicBezTo>
                    <a:pt x="179" y="456"/>
                    <a:pt x="183" y="464"/>
                    <a:pt x="180" y="472"/>
                  </a:cubicBezTo>
                  <a:cubicBezTo>
                    <a:pt x="177" y="477"/>
                    <a:pt x="172" y="480"/>
                    <a:pt x="167" y="4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74" name="Freeform 300">
              <a:extLst>
                <a:ext uri="{FF2B5EF4-FFF2-40B4-BE49-F238E27FC236}">
                  <a16:creationId xmlns:a16="http://schemas.microsoft.com/office/drawing/2014/main" id="{F1A66AF1-6BBE-4D67-BE68-914924D8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5" y="4151313"/>
              <a:ext cx="196850" cy="525463"/>
            </a:xfrm>
            <a:custGeom>
              <a:avLst/>
              <a:gdLst>
                <a:gd name="T0" fmla="*/ 19 w 178"/>
                <a:gd name="T1" fmla="*/ 475 h 475"/>
                <a:gd name="T2" fmla="*/ 6 w 178"/>
                <a:gd name="T3" fmla="*/ 467 h 475"/>
                <a:gd name="T4" fmla="*/ 13 w 178"/>
                <a:gd name="T5" fmla="*/ 448 h 475"/>
                <a:gd name="T6" fmla="*/ 150 w 178"/>
                <a:gd name="T7" fmla="*/ 239 h 475"/>
                <a:gd name="T8" fmla="*/ 10 w 178"/>
                <a:gd name="T9" fmla="*/ 29 h 475"/>
                <a:gd name="T10" fmla="*/ 3 w 178"/>
                <a:gd name="T11" fmla="*/ 10 h 475"/>
                <a:gd name="T12" fmla="*/ 21 w 178"/>
                <a:gd name="T13" fmla="*/ 3 h 475"/>
                <a:gd name="T14" fmla="*/ 178 w 178"/>
                <a:gd name="T15" fmla="*/ 239 h 475"/>
                <a:gd name="T16" fmla="*/ 25 w 178"/>
                <a:gd name="T17" fmla="*/ 474 h 475"/>
                <a:gd name="T18" fmla="*/ 19 w 178"/>
                <a:gd name="T19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475">
                  <a:moveTo>
                    <a:pt x="19" y="475"/>
                  </a:moveTo>
                  <a:cubicBezTo>
                    <a:pt x="14" y="475"/>
                    <a:pt x="9" y="472"/>
                    <a:pt x="6" y="467"/>
                  </a:cubicBezTo>
                  <a:cubicBezTo>
                    <a:pt x="3" y="460"/>
                    <a:pt x="6" y="451"/>
                    <a:pt x="13" y="448"/>
                  </a:cubicBezTo>
                  <a:cubicBezTo>
                    <a:pt x="96" y="412"/>
                    <a:pt x="150" y="330"/>
                    <a:pt x="150" y="239"/>
                  </a:cubicBezTo>
                  <a:cubicBezTo>
                    <a:pt x="150" y="147"/>
                    <a:pt x="95" y="65"/>
                    <a:pt x="10" y="29"/>
                  </a:cubicBezTo>
                  <a:cubicBezTo>
                    <a:pt x="3" y="26"/>
                    <a:pt x="0" y="17"/>
                    <a:pt x="3" y="10"/>
                  </a:cubicBezTo>
                  <a:cubicBezTo>
                    <a:pt x="6" y="3"/>
                    <a:pt x="14" y="0"/>
                    <a:pt x="21" y="3"/>
                  </a:cubicBezTo>
                  <a:cubicBezTo>
                    <a:pt x="116" y="43"/>
                    <a:pt x="178" y="136"/>
                    <a:pt x="178" y="239"/>
                  </a:cubicBezTo>
                  <a:cubicBezTo>
                    <a:pt x="178" y="341"/>
                    <a:pt x="118" y="433"/>
                    <a:pt x="25" y="474"/>
                  </a:cubicBezTo>
                  <a:cubicBezTo>
                    <a:pt x="23" y="475"/>
                    <a:pt x="21" y="475"/>
                    <a:pt x="19" y="4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75" name="Freeform 301">
              <a:extLst>
                <a:ext uri="{FF2B5EF4-FFF2-40B4-BE49-F238E27FC236}">
                  <a16:creationId xmlns:a16="http://schemas.microsoft.com/office/drawing/2014/main" id="{6AEEDE33-54F1-49CC-A7B4-A3A515D42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4950" y="4084638"/>
              <a:ext cx="149225" cy="663575"/>
            </a:xfrm>
            <a:custGeom>
              <a:avLst/>
              <a:gdLst>
                <a:gd name="T0" fmla="*/ 67 w 134"/>
                <a:gd name="T1" fmla="*/ 599 h 599"/>
                <a:gd name="T2" fmla="*/ 0 w 134"/>
                <a:gd name="T3" fmla="*/ 534 h 599"/>
                <a:gd name="T4" fmla="*/ 0 w 134"/>
                <a:gd name="T5" fmla="*/ 64 h 599"/>
                <a:gd name="T6" fmla="*/ 67 w 134"/>
                <a:gd name="T7" fmla="*/ 0 h 599"/>
                <a:gd name="T8" fmla="*/ 134 w 134"/>
                <a:gd name="T9" fmla="*/ 64 h 599"/>
                <a:gd name="T10" fmla="*/ 134 w 134"/>
                <a:gd name="T11" fmla="*/ 534 h 599"/>
                <a:gd name="T12" fmla="*/ 67 w 134"/>
                <a:gd name="T13" fmla="*/ 599 h 599"/>
                <a:gd name="T14" fmla="*/ 67 w 134"/>
                <a:gd name="T15" fmla="*/ 28 h 599"/>
                <a:gd name="T16" fmla="*/ 28 w 134"/>
                <a:gd name="T17" fmla="*/ 64 h 599"/>
                <a:gd name="T18" fmla="*/ 28 w 134"/>
                <a:gd name="T19" fmla="*/ 534 h 599"/>
                <a:gd name="T20" fmla="*/ 67 w 134"/>
                <a:gd name="T21" fmla="*/ 571 h 599"/>
                <a:gd name="T22" fmla="*/ 106 w 134"/>
                <a:gd name="T23" fmla="*/ 534 h 599"/>
                <a:gd name="T24" fmla="*/ 106 w 134"/>
                <a:gd name="T25" fmla="*/ 64 h 599"/>
                <a:gd name="T26" fmla="*/ 67 w 134"/>
                <a:gd name="T27" fmla="*/ 2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599">
                  <a:moveTo>
                    <a:pt x="67" y="599"/>
                  </a:moveTo>
                  <a:cubicBezTo>
                    <a:pt x="30" y="599"/>
                    <a:pt x="0" y="570"/>
                    <a:pt x="0" y="53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30" y="0"/>
                    <a:pt x="67" y="0"/>
                  </a:cubicBezTo>
                  <a:cubicBezTo>
                    <a:pt x="104" y="0"/>
                    <a:pt x="134" y="29"/>
                    <a:pt x="134" y="64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4" y="570"/>
                    <a:pt x="104" y="599"/>
                    <a:pt x="67" y="599"/>
                  </a:cubicBezTo>
                  <a:close/>
                  <a:moveTo>
                    <a:pt x="67" y="28"/>
                  </a:moveTo>
                  <a:cubicBezTo>
                    <a:pt x="45" y="28"/>
                    <a:pt x="28" y="44"/>
                    <a:pt x="28" y="64"/>
                  </a:cubicBezTo>
                  <a:cubicBezTo>
                    <a:pt x="28" y="534"/>
                    <a:pt x="28" y="534"/>
                    <a:pt x="28" y="534"/>
                  </a:cubicBezTo>
                  <a:cubicBezTo>
                    <a:pt x="28" y="554"/>
                    <a:pt x="45" y="571"/>
                    <a:pt x="67" y="571"/>
                  </a:cubicBezTo>
                  <a:cubicBezTo>
                    <a:pt x="89" y="571"/>
                    <a:pt x="106" y="554"/>
                    <a:pt x="106" y="53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44"/>
                    <a:pt x="89" y="28"/>
                    <a:pt x="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76" name="Freeform 302">
              <a:extLst>
                <a:ext uri="{FF2B5EF4-FFF2-40B4-BE49-F238E27FC236}">
                  <a16:creationId xmlns:a16="http://schemas.microsoft.com/office/drawing/2014/main" id="{8A07907E-00A7-4854-9C21-046687AA5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9650" y="4084638"/>
              <a:ext cx="147638" cy="663575"/>
            </a:xfrm>
            <a:custGeom>
              <a:avLst/>
              <a:gdLst>
                <a:gd name="T0" fmla="*/ 67 w 134"/>
                <a:gd name="T1" fmla="*/ 599 h 599"/>
                <a:gd name="T2" fmla="*/ 0 w 134"/>
                <a:gd name="T3" fmla="*/ 534 h 599"/>
                <a:gd name="T4" fmla="*/ 0 w 134"/>
                <a:gd name="T5" fmla="*/ 64 h 599"/>
                <a:gd name="T6" fmla="*/ 67 w 134"/>
                <a:gd name="T7" fmla="*/ 0 h 599"/>
                <a:gd name="T8" fmla="*/ 134 w 134"/>
                <a:gd name="T9" fmla="*/ 64 h 599"/>
                <a:gd name="T10" fmla="*/ 134 w 134"/>
                <a:gd name="T11" fmla="*/ 534 h 599"/>
                <a:gd name="T12" fmla="*/ 67 w 134"/>
                <a:gd name="T13" fmla="*/ 599 h 599"/>
                <a:gd name="T14" fmla="*/ 67 w 134"/>
                <a:gd name="T15" fmla="*/ 28 h 599"/>
                <a:gd name="T16" fmla="*/ 28 w 134"/>
                <a:gd name="T17" fmla="*/ 64 h 599"/>
                <a:gd name="T18" fmla="*/ 28 w 134"/>
                <a:gd name="T19" fmla="*/ 534 h 599"/>
                <a:gd name="T20" fmla="*/ 67 w 134"/>
                <a:gd name="T21" fmla="*/ 571 h 599"/>
                <a:gd name="T22" fmla="*/ 106 w 134"/>
                <a:gd name="T23" fmla="*/ 534 h 599"/>
                <a:gd name="T24" fmla="*/ 106 w 134"/>
                <a:gd name="T25" fmla="*/ 64 h 599"/>
                <a:gd name="T26" fmla="*/ 67 w 134"/>
                <a:gd name="T27" fmla="*/ 2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599">
                  <a:moveTo>
                    <a:pt x="67" y="599"/>
                  </a:moveTo>
                  <a:cubicBezTo>
                    <a:pt x="30" y="599"/>
                    <a:pt x="0" y="570"/>
                    <a:pt x="0" y="53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30" y="0"/>
                    <a:pt x="67" y="0"/>
                  </a:cubicBezTo>
                  <a:cubicBezTo>
                    <a:pt x="104" y="0"/>
                    <a:pt x="134" y="29"/>
                    <a:pt x="134" y="64"/>
                  </a:cubicBezTo>
                  <a:cubicBezTo>
                    <a:pt x="134" y="534"/>
                    <a:pt x="134" y="534"/>
                    <a:pt x="134" y="534"/>
                  </a:cubicBezTo>
                  <a:cubicBezTo>
                    <a:pt x="134" y="570"/>
                    <a:pt x="104" y="599"/>
                    <a:pt x="67" y="599"/>
                  </a:cubicBezTo>
                  <a:close/>
                  <a:moveTo>
                    <a:pt x="67" y="28"/>
                  </a:moveTo>
                  <a:cubicBezTo>
                    <a:pt x="45" y="28"/>
                    <a:pt x="28" y="44"/>
                    <a:pt x="28" y="64"/>
                  </a:cubicBezTo>
                  <a:cubicBezTo>
                    <a:pt x="28" y="534"/>
                    <a:pt x="28" y="534"/>
                    <a:pt x="28" y="534"/>
                  </a:cubicBezTo>
                  <a:cubicBezTo>
                    <a:pt x="28" y="554"/>
                    <a:pt x="45" y="571"/>
                    <a:pt x="67" y="571"/>
                  </a:cubicBezTo>
                  <a:cubicBezTo>
                    <a:pt x="89" y="571"/>
                    <a:pt x="106" y="554"/>
                    <a:pt x="106" y="53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44"/>
                    <a:pt x="89" y="28"/>
                    <a:pt x="6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j-ea"/>
                <a:ea typeface="+mj-ea"/>
              </a:endParaRPr>
            </a:p>
          </p:txBody>
        </p:sp>
      </p:grpSp>
      <p:sp>
        <p:nvSpPr>
          <p:cNvPr id="77" name="직사각형 22">
            <a:extLst>
              <a:ext uri="{FF2B5EF4-FFF2-40B4-BE49-F238E27FC236}">
                <a16:creationId xmlns:a16="http://schemas.microsoft.com/office/drawing/2014/main" id="{975FF1A1-E146-45B3-AA40-621BF194B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721" y="2100381"/>
            <a:ext cx="191143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rgbClr val="FFFF00"/>
                </a:solidFill>
                <a:latin typeface="+mj-ea"/>
                <a:ea typeface="+mj-ea"/>
                <a:cs typeface="Calibri Light" panose="020F0302020204030204" pitchFamily="34" charset="0"/>
              </a:rPr>
              <a:t>2021</a:t>
            </a:r>
          </a:p>
        </p:txBody>
      </p:sp>
      <p:cxnSp>
        <p:nvCxnSpPr>
          <p:cNvPr id="78" name="구부러진 연결선 41">
            <a:extLst>
              <a:ext uri="{FF2B5EF4-FFF2-40B4-BE49-F238E27FC236}">
                <a16:creationId xmlns:a16="http://schemas.microsoft.com/office/drawing/2014/main" id="{0DD1F535-0CB8-4615-AA7E-D43BED2B9C5F}"/>
              </a:ext>
            </a:extLst>
          </p:cNvPr>
          <p:cNvCxnSpPr>
            <a:cxnSpLocks/>
          </p:cNvCxnSpPr>
          <p:nvPr/>
        </p:nvCxnSpPr>
        <p:spPr>
          <a:xfrm flipV="1">
            <a:off x="4300327" y="1541775"/>
            <a:ext cx="935516" cy="723888"/>
          </a:xfrm>
          <a:prstGeom prst="curvedConnector3">
            <a:avLst>
              <a:gd name="adj1" fmla="val 31613"/>
            </a:avLst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4E29D0A-F6F4-4983-AD21-832675DE1D2C}"/>
              </a:ext>
            </a:extLst>
          </p:cNvPr>
          <p:cNvSpPr txBox="1"/>
          <p:nvPr/>
        </p:nvSpPr>
        <p:spPr>
          <a:xfrm>
            <a:off x="5326230" y="951573"/>
            <a:ext cx="3934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&lt;</a:t>
            </a:r>
            <a:r>
              <a:rPr lang="ko-KR" altLang="en-US" sz="1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아머드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 </a:t>
            </a:r>
            <a:r>
              <a:rPr lang="ko-KR" altLang="en-US" sz="1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사우르스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 시즌</a:t>
            </a:r>
            <a:r>
              <a:rPr lang="en-US" altLang="ko-KR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1, 2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&gt;  </a:t>
            </a:r>
            <a:r>
              <a:rPr lang="en-US" altLang="ko-KR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On-Air</a:t>
            </a:r>
          </a:p>
          <a:p>
            <a:r>
              <a:rPr lang="ko-KR" altLang="en-US" sz="1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넷플릭스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  </a:t>
            </a:r>
            <a:r>
              <a:rPr lang="en-US" altLang="ko-KR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Virtual Production </a:t>
            </a:r>
            <a:r>
              <a:rPr lang="ko-KR" altLang="en-US" sz="1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전담팀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 구성</a:t>
            </a:r>
            <a:endParaRPr lang="en-US" altLang="ko-KR" sz="1200" b="1" dirty="0">
              <a:solidFill>
                <a:schemeClr val="accent3">
                  <a:lumMod val="40000"/>
                  <a:lumOff val="60000"/>
                </a:schemeClr>
              </a:solidFill>
              <a:latin typeface="+mn-ea"/>
            </a:endParaRPr>
          </a:p>
          <a:p>
            <a:r>
              <a:rPr lang="en-US" altLang="ko-KR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CJ KCON, MAMA 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무대 영상 제작</a:t>
            </a:r>
            <a:endParaRPr lang="en-US" altLang="ko-KR" sz="1200" b="1" dirty="0">
              <a:solidFill>
                <a:schemeClr val="accent3">
                  <a:lumMod val="40000"/>
                  <a:lumOff val="60000"/>
                </a:schemeClr>
              </a:solidFill>
              <a:latin typeface="+mn-ea"/>
            </a:endParaRPr>
          </a:p>
          <a:p>
            <a:r>
              <a:rPr lang="ko-KR" altLang="en-US" sz="1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언리얼엔진을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 활용한 </a:t>
            </a:r>
            <a:r>
              <a:rPr lang="en-US" altLang="ko-KR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VP On-Set Visual </a:t>
            </a:r>
            <a:r>
              <a:rPr lang="ko-KR" alt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ea"/>
              </a:rPr>
              <a:t>영상 제작</a:t>
            </a:r>
          </a:p>
        </p:txBody>
      </p:sp>
    </p:spTree>
    <p:extLst>
      <p:ext uri="{BB962C8B-B14F-4D97-AF65-F5344CB8AC3E}">
        <p14:creationId xmlns:p14="http://schemas.microsoft.com/office/powerpoint/2010/main" val="297584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사람, 잔디, 실내, 서있는이(가) 표시된 사진&#10;&#10;자동 생성된 설명">
            <a:extLst>
              <a:ext uri="{FF2B5EF4-FFF2-40B4-BE49-F238E27FC236}">
                <a16:creationId xmlns:a16="http://schemas.microsoft.com/office/drawing/2014/main" id="{ECF03FC7-5626-4402-8B3A-F3280331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33" y="753559"/>
            <a:ext cx="12192000" cy="6104441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651484E4-C5B0-4A18-841E-14E1034BE634}"/>
              </a:ext>
            </a:extLst>
          </p:cNvPr>
          <p:cNvGrpSpPr/>
          <p:nvPr/>
        </p:nvGrpSpPr>
        <p:grpSpPr>
          <a:xfrm>
            <a:off x="319172" y="100879"/>
            <a:ext cx="3667512" cy="668388"/>
            <a:chOff x="322152" y="100879"/>
            <a:chExt cx="4590254" cy="66838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47F5D8-C3EC-4EAC-B292-D72FF71C28A7}"/>
                </a:ext>
              </a:extLst>
            </p:cNvPr>
            <p:cNvSpPr txBox="1"/>
            <p:nvPr/>
          </p:nvSpPr>
          <p:spPr>
            <a:xfrm>
              <a:off x="322152" y="100879"/>
              <a:ext cx="4590254" cy="668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spc="300" dirty="0">
                  <a:solidFill>
                    <a:srgbClr val="00B050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대표자 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이력</a:t>
              </a:r>
              <a:endParaRPr lang="ko-KR" altLang="en-US" sz="2800" b="1" spc="300" dirty="0">
                <a:solidFill>
                  <a:schemeClr val="accent3"/>
                </a:solidFill>
                <a:latin typeface="+mj-ea"/>
                <a:ea typeface="+mj-ea"/>
                <a:cs typeface="Calibri Light" panose="020F0302020204030204" pitchFamily="34" charset="0"/>
              </a:endParaRPr>
            </a:p>
          </p:txBody>
        </p: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C601123A-0BF9-47DE-807F-B44C37CBB649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2465855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자유형: 도형 127">
            <a:extLst>
              <a:ext uri="{FF2B5EF4-FFF2-40B4-BE49-F238E27FC236}">
                <a16:creationId xmlns:a16="http://schemas.microsoft.com/office/drawing/2014/main" id="{904FECDA-D5AB-4C80-A500-A5AC93AD36F1}"/>
              </a:ext>
            </a:extLst>
          </p:cNvPr>
          <p:cNvSpPr/>
          <p:nvPr/>
        </p:nvSpPr>
        <p:spPr>
          <a:xfrm>
            <a:off x="1055688" y="1860550"/>
            <a:ext cx="3557564" cy="515007"/>
          </a:xfrm>
          <a:custGeom>
            <a:avLst/>
            <a:gdLst>
              <a:gd name="connsiteX0" fmla="*/ 0 w 1923393"/>
              <a:gd name="connsiteY0" fmla="*/ 0 h 304800"/>
              <a:gd name="connsiteX1" fmla="*/ 1702676 w 1923393"/>
              <a:gd name="connsiteY1" fmla="*/ 0 h 304800"/>
              <a:gd name="connsiteX2" fmla="*/ 1923393 w 1923393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3393" h="304800">
                <a:moveTo>
                  <a:pt x="0" y="0"/>
                </a:moveTo>
                <a:lnTo>
                  <a:pt x="1702676" y="0"/>
                </a:lnTo>
                <a:lnTo>
                  <a:pt x="1923393" y="30480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29" name="자유형: 도형 128">
            <a:extLst>
              <a:ext uri="{FF2B5EF4-FFF2-40B4-BE49-F238E27FC236}">
                <a16:creationId xmlns:a16="http://schemas.microsoft.com/office/drawing/2014/main" id="{180D533E-52CD-4ED5-9F3E-65B5BABB14CA}"/>
              </a:ext>
            </a:extLst>
          </p:cNvPr>
          <p:cNvSpPr/>
          <p:nvPr/>
        </p:nvSpPr>
        <p:spPr>
          <a:xfrm>
            <a:off x="1055688" y="3620322"/>
            <a:ext cx="3557564" cy="912099"/>
          </a:xfrm>
          <a:custGeom>
            <a:avLst/>
            <a:gdLst>
              <a:gd name="connsiteX0" fmla="*/ 0 w 1923393"/>
              <a:gd name="connsiteY0" fmla="*/ 0 h 304800"/>
              <a:gd name="connsiteX1" fmla="*/ 1702676 w 1923393"/>
              <a:gd name="connsiteY1" fmla="*/ 0 h 304800"/>
              <a:gd name="connsiteX2" fmla="*/ 1923393 w 1923393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3393" h="304800">
                <a:moveTo>
                  <a:pt x="0" y="0"/>
                </a:moveTo>
                <a:lnTo>
                  <a:pt x="1702676" y="0"/>
                </a:lnTo>
                <a:lnTo>
                  <a:pt x="1923393" y="30480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0" name="자유형: 도형 129">
            <a:extLst>
              <a:ext uri="{FF2B5EF4-FFF2-40B4-BE49-F238E27FC236}">
                <a16:creationId xmlns:a16="http://schemas.microsoft.com/office/drawing/2014/main" id="{92DE24A6-FFF4-47B3-A77E-BF3795A72CC8}"/>
              </a:ext>
            </a:extLst>
          </p:cNvPr>
          <p:cNvSpPr/>
          <p:nvPr/>
        </p:nvSpPr>
        <p:spPr>
          <a:xfrm flipH="1">
            <a:off x="7578749" y="1860550"/>
            <a:ext cx="3557563" cy="515007"/>
          </a:xfrm>
          <a:custGeom>
            <a:avLst/>
            <a:gdLst>
              <a:gd name="connsiteX0" fmla="*/ 0 w 1923393"/>
              <a:gd name="connsiteY0" fmla="*/ 0 h 304800"/>
              <a:gd name="connsiteX1" fmla="*/ 1702676 w 1923393"/>
              <a:gd name="connsiteY1" fmla="*/ 0 h 304800"/>
              <a:gd name="connsiteX2" fmla="*/ 1923393 w 1923393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3393" h="304800">
                <a:moveTo>
                  <a:pt x="0" y="0"/>
                </a:moveTo>
                <a:lnTo>
                  <a:pt x="1702676" y="0"/>
                </a:lnTo>
                <a:lnTo>
                  <a:pt x="1923393" y="30480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3" name="원호 132">
            <a:extLst>
              <a:ext uri="{FF2B5EF4-FFF2-40B4-BE49-F238E27FC236}">
                <a16:creationId xmlns:a16="http://schemas.microsoft.com/office/drawing/2014/main" id="{38C43E4E-6155-4ECA-A3C8-514F26E9A9E9}"/>
              </a:ext>
            </a:extLst>
          </p:cNvPr>
          <p:cNvSpPr/>
          <p:nvPr/>
        </p:nvSpPr>
        <p:spPr>
          <a:xfrm>
            <a:off x="4358495" y="1412704"/>
            <a:ext cx="3476624" cy="3476624"/>
          </a:xfrm>
          <a:prstGeom prst="arc">
            <a:avLst>
              <a:gd name="adj1" fmla="val 13539920"/>
              <a:gd name="adj2" fmla="val 1500173"/>
            </a:avLst>
          </a:prstGeom>
          <a:ln w="381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4" name="원호 133">
            <a:extLst>
              <a:ext uri="{FF2B5EF4-FFF2-40B4-BE49-F238E27FC236}">
                <a16:creationId xmlns:a16="http://schemas.microsoft.com/office/drawing/2014/main" id="{6ECC7975-5B42-4136-B205-752A0DEEC451}"/>
              </a:ext>
            </a:extLst>
          </p:cNvPr>
          <p:cNvSpPr/>
          <p:nvPr/>
        </p:nvSpPr>
        <p:spPr>
          <a:xfrm>
            <a:off x="4358495" y="1412704"/>
            <a:ext cx="3476624" cy="3476624"/>
          </a:xfrm>
          <a:prstGeom prst="arc">
            <a:avLst>
              <a:gd name="adj1" fmla="val 1861428"/>
              <a:gd name="adj2" fmla="val 3395774"/>
            </a:avLst>
          </a:prstGeom>
          <a:ln w="1651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5" name="원호 134">
            <a:extLst>
              <a:ext uri="{FF2B5EF4-FFF2-40B4-BE49-F238E27FC236}">
                <a16:creationId xmlns:a16="http://schemas.microsoft.com/office/drawing/2014/main" id="{7A81E665-C98D-4021-98BC-5EE58614C324}"/>
              </a:ext>
            </a:extLst>
          </p:cNvPr>
          <p:cNvSpPr/>
          <p:nvPr/>
        </p:nvSpPr>
        <p:spPr>
          <a:xfrm>
            <a:off x="4358495" y="1412704"/>
            <a:ext cx="3476624" cy="3476624"/>
          </a:xfrm>
          <a:prstGeom prst="arc">
            <a:avLst>
              <a:gd name="adj1" fmla="val 3771573"/>
              <a:gd name="adj2" fmla="val 9606089"/>
            </a:avLst>
          </a:prstGeom>
          <a:ln w="31750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6" name="원호 135">
            <a:extLst>
              <a:ext uri="{FF2B5EF4-FFF2-40B4-BE49-F238E27FC236}">
                <a16:creationId xmlns:a16="http://schemas.microsoft.com/office/drawing/2014/main" id="{034CB24D-E73C-4CE1-AB58-D0AF49A31F0A}"/>
              </a:ext>
            </a:extLst>
          </p:cNvPr>
          <p:cNvSpPr/>
          <p:nvPr/>
        </p:nvSpPr>
        <p:spPr>
          <a:xfrm>
            <a:off x="4358495" y="1412704"/>
            <a:ext cx="3476624" cy="3476624"/>
          </a:xfrm>
          <a:prstGeom prst="arc">
            <a:avLst>
              <a:gd name="adj1" fmla="val 10186174"/>
              <a:gd name="adj2" fmla="val 13108777"/>
            </a:avLst>
          </a:prstGeom>
          <a:ln w="2540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8" name="직사각형 22">
            <a:extLst>
              <a:ext uri="{FF2B5EF4-FFF2-40B4-BE49-F238E27FC236}">
                <a16:creationId xmlns:a16="http://schemas.microsoft.com/office/drawing/2014/main" id="{4EDA4A4A-841D-475D-BCCE-138282BF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69" y="3191378"/>
            <a:ext cx="1648321" cy="39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ko-KR" altLang="en-US" sz="2400" b="1" dirty="0">
                <a:solidFill>
                  <a:schemeClr val="accent3"/>
                </a:solidFill>
                <a:latin typeface="+mj-ea"/>
                <a:ea typeface="+mj-ea"/>
                <a:cs typeface="Calibri" panose="020F0502020204030204" pitchFamily="34" charset="0"/>
              </a:rPr>
              <a:t>경력사항</a:t>
            </a:r>
            <a:endParaRPr lang="en-US" altLang="ko-KR" sz="2400" b="1" dirty="0">
              <a:solidFill>
                <a:schemeClr val="accent3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9" name="직사각형 22">
            <a:extLst>
              <a:ext uri="{FF2B5EF4-FFF2-40B4-BE49-F238E27FC236}">
                <a16:creationId xmlns:a16="http://schemas.microsoft.com/office/drawing/2014/main" id="{AF4D32F0-8DF8-450D-BBE4-9AB4552F5D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31856" y="3683465"/>
            <a:ext cx="364261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2017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~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현재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「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아머드사우르스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(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용갑합체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」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" panose="020B0600000101010101" pitchFamily="50" charset="-127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" panose="020B0600000101010101" pitchFamily="50" charset="-127"/>
              </a:rPr>
              <a:t>              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SF TV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드라마 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52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부작 제작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" panose="020B0600000101010101" pitchFamily="50" charset="-127"/>
            </a:endParaRPr>
          </a:p>
          <a:p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2015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「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엉뚱발랄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콩순이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」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YouTube </a:t>
            </a:r>
          </a:p>
          <a:p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올해의 동영상 선정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2014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「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엉뚱발랄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콩순이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」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SBS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애니공모전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1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위 </a:t>
            </a:r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2008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서울국제만화애니메이션페스티벌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           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기술상 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2006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「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아이언키드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」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대한민국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문화콘텐츠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수출대상 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(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애니메이션 부문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) </a:t>
            </a:r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2005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「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아이언키드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" panose="020B0600000101010101" pitchFamily="50" charset="-127"/>
              </a:rPr>
              <a:t>」</a:t>
            </a:r>
            <a:r>
              <a:rPr lang="ko-KR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대한민국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애니메이션 대상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우수상</a:t>
            </a:r>
            <a:endParaRPr lang="en-US" altLang="ko" sz="1200" dirty="0">
              <a:solidFill>
                <a:schemeClr val="bg1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40" name="직사각형 139">
            <a:extLst>
              <a:ext uri="{FF2B5EF4-FFF2-40B4-BE49-F238E27FC236}">
                <a16:creationId xmlns:a16="http://schemas.microsoft.com/office/drawing/2014/main" id="{F75CBBC2-3C5B-4317-9B44-6B055D5B3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473" y="3200766"/>
            <a:ext cx="2004839" cy="39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80000"/>
              </a:lnSpc>
              <a:spcAft>
                <a:spcPts val="200"/>
              </a:spcAft>
            </a:pPr>
            <a:r>
              <a:rPr lang="ko-KR" altLang="en-US" sz="2400" b="1" dirty="0">
                <a:solidFill>
                  <a:schemeClr val="accent3"/>
                </a:solidFill>
                <a:latin typeface="+mj-ea"/>
                <a:ea typeface="+mj-ea"/>
                <a:cs typeface="Calibri" panose="020F0502020204030204" pitchFamily="34" charset="0"/>
              </a:rPr>
              <a:t>특이사항</a:t>
            </a:r>
            <a:endParaRPr lang="en-US" altLang="ko-KR" sz="2400" b="1" dirty="0">
              <a:solidFill>
                <a:schemeClr val="accent3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2" name="직사각형 22">
            <a:extLst>
              <a:ext uri="{FF2B5EF4-FFF2-40B4-BE49-F238E27FC236}">
                <a16:creationId xmlns:a16="http://schemas.microsoft.com/office/drawing/2014/main" id="{54F1B533-C9C7-457C-8DCB-1D2E9724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20" y="1412814"/>
            <a:ext cx="2113780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>
              <a:lnSpc>
                <a:spcPct val="80000"/>
              </a:lnSpc>
              <a:spcAft>
                <a:spcPts val="200"/>
              </a:spcAft>
            </a:pPr>
            <a:r>
              <a:rPr lang="ko-KR" altLang="en-US" sz="2400" b="1" dirty="0">
                <a:solidFill>
                  <a:schemeClr val="accent3"/>
                </a:solidFill>
                <a:latin typeface="+mj-ea"/>
                <a:ea typeface="+mj-ea"/>
                <a:cs typeface="Calibri" panose="020F0502020204030204" pitchFamily="34" charset="0"/>
              </a:rPr>
              <a:t>강 대 일 감독</a:t>
            </a:r>
            <a:endParaRPr lang="en-US" altLang="ko-KR" sz="2400" b="1" dirty="0">
              <a:solidFill>
                <a:schemeClr val="accent3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4" name="직사각형 22">
            <a:extLst>
              <a:ext uri="{FF2B5EF4-FFF2-40B4-BE49-F238E27FC236}">
                <a16:creationId xmlns:a16="http://schemas.microsoft.com/office/drawing/2014/main" id="{E9A8D44A-9F51-48B6-B1E6-6898C56E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8230" y="1437303"/>
            <a:ext cx="2333855" cy="3921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914400">
              <a:lnSpc>
                <a:spcPct val="80000"/>
              </a:lnSpc>
              <a:spcAft>
                <a:spcPts val="200"/>
              </a:spcAft>
            </a:pPr>
            <a:r>
              <a:rPr lang="ko-KR" altLang="en-US" sz="2400" b="1" dirty="0">
                <a:solidFill>
                  <a:schemeClr val="accent3"/>
                </a:solidFill>
                <a:latin typeface="+mj-ea"/>
                <a:ea typeface="+mj-ea"/>
                <a:cs typeface="Calibri" panose="020F0502020204030204" pitchFamily="34" charset="0"/>
              </a:rPr>
              <a:t>학력사항</a:t>
            </a:r>
            <a:endParaRPr lang="en-US" altLang="ko-KR" sz="2400" b="1" dirty="0">
              <a:solidFill>
                <a:schemeClr val="accent3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1" name="자유형: 도형 130">
            <a:extLst>
              <a:ext uri="{FF2B5EF4-FFF2-40B4-BE49-F238E27FC236}">
                <a16:creationId xmlns:a16="http://schemas.microsoft.com/office/drawing/2014/main" id="{B7038545-9387-4E06-80FC-80D73B2B21B4}"/>
              </a:ext>
            </a:extLst>
          </p:cNvPr>
          <p:cNvSpPr/>
          <p:nvPr/>
        </p:nvSpPr>
        <p:spPr>
          <a:xfrm flipH="1">
            <a:off x="7559320" y="3585904"/>
            <a:ext cx="3569701" cy="738664"/>
          </a:xfrm>
          <a:custGeom>
            <a:avLst/>
            <a:gdLst>
              <a:gd name="connsiteX0" fmla="*/ 0 w 1923393"/>
              <a:gd name="connsiteY0" fmla="*/ 0 h 304800"/>
              <a:gd name="connsiteX1" fmla="*/ 1702676 w 1923393"/>
              <a:gd name="connsiteY1" fmla="*/ 0 h 304800"/>
              <a:gd name="connsiteX2" fmla="*/ 1923393 w 1923393"/>
              <a:gd name="connsiteY2" fmla="*/ 304800 h 304800"/>
              <a:gd name="connsiteX0" fmla="*/ 0 w 1861597"/>
              <a:gd name="connsiteY0" fmla="*/ 0 h 220241"/>
              <a:gd name="connsiteX1" fmla="*/ 1702676 w 1861597"/>
              <a:gd name="connsiteY1" fmla="*/ 0 h 220241"/>
              <a:gd name="connsiteX2" fmla="*/ 1861597 w 1861597"/>
              <a:gd name="connsiteY2" fmla="*/ 220241 h 2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1597" h="220241">
                <a:moveTo>
                  <a:pt x="0" y="0"/>
                </a:moveTo>
                <a:lnTo>
                  <a:pt x="1702676" y="0"/>
                </a:lnTo>
                <a:lnTo>
                  <a:pt x="1861597" y="220241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53" name="직사각형 22">
            <a:extLst>
              <a:ext uri="{FF2B5EF4-FFF2-40B4-BE49-F238E27FC236}">
                <a16:creationId xmlns:a16="http://schemas.microsoft.com/office/drawing/2014/main" id="{8121E0A2-56D8-4E06-A9CC-C3E9029B85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31856" y="1872164"/>
            <a:ext cx="3642610" cy="4975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ArtCenter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College of Design(‘98)</a:t>
            </a:r>
          </a:p>
          <a:p>
            <a:pPr>
              <a:lnSpc>
                <a:spcPct val="115000"/>
              </a:lnSpc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  Film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Production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학사 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/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석사 </a:t>
            </a:r>
            <a:endParaRPr lang="en-US" altLang="ko" sz="1200" dirty="0">
              <a:solidFill>
                <a:schemeClr val="bg1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55" name="직사각형 22">
            <a:extLst>
              <a:ext uri="{FF2B5EF4-FFF2-40B4-BE49-F238E27FC236}">
                <a16:creationId xmlns:a16="http://schemas.microsoft.com/office/drawing/2014/main" id="{491D9677-2F08-4D49-ACA0-77157C3DDC1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62979" y="3683465"/>
            <a:ext cx="3642610" cy="24088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2013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~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현재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   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스튜디오이온㈜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>
              <a:lnSpc>
                <a:spcPct val="115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           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총감독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대표이사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)</a:t>
            </a:r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2010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~2013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선우엔터테인먼트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>
              <a:lnSpc>
                <a:spcPct val="115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           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애니사업부 본부장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이사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)</a:t>
            </a:r>
          </a:p>
          <a:p>
            <a:pPr>
              <a:lnSpc>
                <a:spcPct val="115000"/>
              </a:lnSpc>
            </a:pP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2005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~2013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홍익대 영상대학원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>
              <a:lnSpc>
                <a:spcPct val="115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           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강의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겸임교수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         </a:t>
            </a:r>
            <a:r>
              <a:rPr lang="ko-KR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 </a:t>
            </a:r>
            <a:endParaRPr lang="ko-KR" altLang="ko-KR" sz="12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1998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</a:t>
            </a:r>
            <a:r>
              <a:rPr lang="en-US" altLang="ko-KR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~2010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년 </a:t>
            </a:r>
            <a:r>
              <a:rPr lang="ko-KR" altLang="en-US" sz="1200" dirty="0" err="1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디자인스톰</a:t>
            </a:r>
            <a:r>
              <a:rPr lang="ko-KR" altLang="en-US" sz="1200" dirty="0">
                <a:solidFill>
                  <a:schemeClr val="bg1"/>
                </a:solidFill>
                <a:effectLst/>
                <a:latin typeface="+mj-ea"/>
                <a:ea typeface="+mj-ea"/>
                <a:cs typeface="굴림체" panose="020B0609000101010101" pitchFamily="49" charset="-127"/>
              </a:rPr>
              <a:t>㈜ </a:t>
            </a:r>
            <a:endParaRPr lang="en-US" altLang="ko-KR" sz="1200" dirty="0">
              <a:solidFill>
                <a:schemeClr val="bg1"/>
              </a:solidFill>
              <a:effectLst/>
              <a:latin typeface="+mj-ea"/>
              <a:ea typeface="+mj-ea"/>
              <a:cs typeface="굴림체" panose="020B0609000101010101" pitchFamily="49" charset="-127"/>
            </a:endParaRPr>
          </a:p>
          <a:p>
            <a:pPr>
              <a:lnSpc>
                <a:spcPct val="115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                       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총감독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상무</a:t>
            </a:r>
            <a:r>
              <a:rPr lang="en-US" altLang="ko-KR" sz="1200" dirty="0">
                <a:solidFill>
                  <a:schemeClr val="bg1"/>
                </a:solidFill>
                <a:latin typeface="+mj-ea"/>
                <a:ea typeface="+mj-ea"/>
                <a:cs typeface="굴림체" panose="020B0609000101010101" pitchFamily="49" charset="-127"/>
              </a:rPr>
              <a:t>)</a:t>
            </a:r>
            <a:endParaRPr lang="en-US" altLang="ko" sz="1200" dirty="0">
              <a:solidFill>
                <a:schemeClr val="bg1"/>
              </a:solidFill>
              <a:latin typeface="+mj-ea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9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>
            <a:extLst>
              <a:ext uri="{FF2B5EF4-FFF2-40B4-BE49-F238E27FC236}">
                <a16:creationId xmlns:a16="http://schemas.microsoft.com/office/drawing/2014/main" id="{6C7C2100-BC5F-4786-9A64-062B54277C9C}"/>
              </a:ext>
            </a:extLst>
          </p:cNvPr>
          <p:cNvGrpSpPr/>
          <p:nvPr/>
        </p:nvGrpSpPr>
        <p:grpSpPr>
          <a:xfrm>
            <a:off x="307328" y="87645"/>
            <a:ext cx="5123088" cy="655372"/>
            <a:chOff x="307328" y="87645"/>
            <a:chExt cx="6412051" cy="65537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4D5862-B94A-439E-902A-D8909471A77A}"/>
                </a:ext>
              </a:extLst>
            </p:cNvPr>
            <p:cNvSpPr txBox="1"/>
            <p:nvPr/>
          </p:nvSpPr>
          <p:spPr>
            <a:xfrm>
              <a:off x="307328" y="87645"/>
              <a:ext cx="6412051" cy="65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spc="300" dirty="0">
                  <a:solidFill>
                    <a:srgbClr val="00B050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재무 </a:t>
              </a:r>
              <a:r>
                <a:rPr lang="ko-KR" altLang="en-US" sz="2800" spc="300" dirty="0">
                  <a:solidFill>
                    <a:schemeClr val="accent3"/>
                  </a:solidFill>
                  <a:latin typeface="+mj-ea"/>
                  <a:ea typeface="+mj-ea"/>
                  <a:cs typeface="Calibri Light" panose="020F0302020204030204" pitchFamily="34" charset="0"/>
                </a:rPr>
                <a:t>현황</a:t>
              </a: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82E799D4-C4F9-4FA2-AC88-7C7D1821895D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8" y="195689"/>
              <a:ext cx="2049426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ED19C9D-8D8C-4482-98FE-4868D4239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47089"/>
              </p:ext>
            </p:extLst>
          </p:nvPr>
        </p:nvGraphicFramePr>
        <p:xfrm>
          <a:off x="1069117" y="2000250"/>
          <a:ext cx="5038385" cy="4538345"/>
        </p:xfrm>
        <a:graphic>
          <a:graphicData uri="http://schemas.openxmlformats.org/drawingml/2006/table">
            <a:tbl>
              <a:tblPr/>
              <a:tblGrid>
                <a:gridCol w="1950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419">
                  <a:extLst>
                    <a:ext uri="{9D8B030D-6E8A-4147-A177-3AD203B41FA5}">
                      <a16:colId xmlns:a16="http://schemas.microsoft.com/office/drawing/2014/main" val="3790971668"/>
                    </a:ext>
                  </a:extLst>
                </a:gridCol>
                <a:gridCol w="102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6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손익계산서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단위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백만원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2018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2019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2020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매출액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3,720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4,550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4,384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매출원가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1,355</a:t>
                      </a:r>
                      <a:endParaRPr kumimoji="1" lang="en-US" altLang="ko-KR" sz="1200" b="1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912</a:t>
                      </a:r>
                      <a:endParaRPr kumimoji="1" lang="en-US" altLang="ko-KR" sz="1200" b="1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3) </a:t>
                      </a:r>
                      <a:r>
                        <a:rPr kumimoji="1" lang="ko-KR" altLang="en-US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매출총이익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3,720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3,200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3,472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4) </a:t>
                      </a:r>
                      <a:r>
                        <a:rPr kumimoji="1" lang="ko-KR" altLang="en-US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판매비와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일반관리비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3,407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3,242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3,373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5)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영업이익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-43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6)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영업 외 수익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7)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영업 외 비용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8)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경상이익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9)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특별이익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10)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특별손실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11) </a:t>
                      </a:r>
                      <a:r>
                        <a:rPr kumimoji="1" lang="ko-KR" altLang="en-US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세전이익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505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12)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법인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소득세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.8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당기순이익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496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F9E0FD52-5BFF-4104-B115-9B8F2267D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10768"/>
              </p:ext>
            </p:extLst>
          </p:nvPr>
        </p:nvGraphicFramePr>
        <p:xfrm>
          <a:off x="6801549" y="2000250"/>
          <a:ext cx="5051145" cy="4538345"/>
        </p:xfrm>
        <a:graphic>
          <a:graphicData uri="http://schemas.openxmlformats.org/drawingml/2006/table">
            <a:tbl>
              <a:tblPr/>
              <a:tblGrid>
                <a:gridCol w="1997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2499243913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6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구 분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재무상태표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단위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백만원</a:t>
                      </a: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2018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2019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2020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 산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유동자산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1,829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499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1,418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투자와 기타자산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고정자산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445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1,097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674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4)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무형자산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자산총계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2,274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1,771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2,905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 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유동부채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471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578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1,134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고정부채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 본</a:t>
                      </a:r>
                      <a:endParaRPr kumimoji="1" lang="ko-KR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1)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자본금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2) </a:t>
                      </a: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이익잉여금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653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843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921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부채 및 자본총계</a:t>
                      </a:r>
                      <a:endParaRPr kumimoji="1" lang="en-US" altLang="ko-K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7" marR="91447" marT="45724" marB="45724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2,274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1,771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2,905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F47BFF-FCD8-4697-AD6E-597355D39C3D}"/>
              </a:ext>
            </a:extLst>
          </p:cNvPr>
          <p:cNvSpPr txBox="1"/>
          <p:nvPr/>
        </p:nvSpPr>
        <p:spPr>
          <a:xfrm>
            <a:off x="1046478" y="940820"/>
            <a:ext cx="10812730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1917">
              <a:lnSpc>
                <a:spcPct val="15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2018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년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~2020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년 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개년도 재무 현황을 기준으로 연평균 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106%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이상의 매출액 성장률을 보이고 있음</a:t>
            </a:r>
          </a:p>
        </p:txBody>
      </p:sp>
    </p:spTree>
    <p:extLst>
      <p:ext uri="{BB962C8B-B14F-4D97-AF65-F5344CB8AC3E}">
        <p14:creationId xmlns:p14="http://schemas.microsoft.com/office/powerpoint/2010/main" val="132502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FF6CBA6E-49C0-48DB-89C6-7CF9663907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0" cy="2351584"/>
          </a:xfrm>
        </p:spPr>
      </p:pic>
      <p:pic>
        <p:nvPicPr>
          <p:cNvPr id="10" name="그림 개체 틀 9">
            <a:extLst>
              <a:ext uri="{FF2B5EF4-FFF2-40B4-BE49-F238E27FC236}">
                <a16:creationId xmlns:a16="http://schemas.microsoft.com/office/drawing/2014/main" id="{A911BDD9-6822-48AB-BBCE-4093BACCC7F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619" y="0"/>
            <a:ext cx="3048000" cy="2351584"/>
          </a:xfrm>
        </p:spPr>
      </p:pic>
      <p:pic>
        <p:nvPicPr>
          <p:cNvPr id="14" name="그림 개체 틀 13">
            <a:extLst>
              <a:ext uri="{FF2B5EF4-FFF2-40B4-BE49-F238E27FC236}">
                <a16:creationId xmlns:a16="http://schemas.microsoft.com/office/drawing/2014/main" id="{EEFE8EAF-C32B-4A4F-A5C4-A383678331A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351584"/>
            <a:ext cx="3048000" cy="2351584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16" name="그림 개체 틀 15">
            <a:extLst>
              <a:ext uri="{FF2B5EF4-FFF2-40B4-BE49-F238E27FC236}">
                <a16:creationId xmlns:a16="http://schemas.microsoft.com/office/drawing/2014/main" id="{4A573F59-9AE6-4050-9761-EFB8455F15B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926" y="2351584"/>
            <a:ext cx="3058073" cy="2351584"/>
          </a:xfr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5AAFF8A9-2B7A-4703-839C-8D1745565904}"/>
              </a:ext>
            </a:extLst>
          </p:cNvPr>
          <p:cNvGrpSpPr/>
          <p:nvPr/>
        </p:nvGrpSpPr>
        <p:grpSpPr>
          <a:xfrm>
            <a:off x="702027" y="2861452"/>
            <a:ext cx="6455773" cy="1778118"/>
            <a:chOff x="583404" y="3674216"/>
            <a:chExt cx="2082832" cy="1778118"/>
          </a:xfrm>
        </p:grpSpPr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ED87A029-F5C6-40B6-B23A-80AD94E78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89" y="3674216"/>
              <a:ext cx="1933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EA01C"/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EON</a:t>
              </a:r>
              <a:r>
                <a: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EA01C"/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의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EA01C"/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 Real Time Production System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1369C-6A95-4E8E-9DB3-C5050F57F6C8}"/>
                </a:ext>
              </a:extLst>
            </p:cNvPr>
            <p:cNvSpPr txBox="1"/>
            <p:nvPr/>
          </p:nvSpPr>
          <p:spPr>
            <a:xfrm>
              <a:off x="583404" y="4051951"/>
              <a:ext cx="2082832" cy="14003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marR="0" lvl="0" indent="-1714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촬영 현장에서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언리얼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엔진을 통한 국내 최초 </a:t>
              </a:r>
              <a:r>
                <a:rPr lang="en-US" altLang="ko-KR" sz="1400" dirty="0" err="1">
                  <a:solidFill>
                    <a:srgbClr val="F8F8F8">
                      <a:lumMod val="90000"/>
                    </a:srgbClr>
                  </a:solidFill>
                  <a:latin typeface="+mn-ea"/>
                </a:rPr>
                <a:t>OnSet</a:t>
              </a:r>
              <a:r>
                <a:rPr lang="en-US" altLang="ko-KR" sz="1400" dirty="0">
                  <a:solidFill>
                    <a:srgbClr val="F8F8F8">
                      <a:lumMod val="90000"/>
                    </a:srgbClr>
                  </a:solidFill>
                  <a:latin typeface="+mn-ea"/>
                </a:rPr>
                <a:t> Visual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171450" marR="0" lvl="0" indent="-1714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OptiTrack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Motion Capture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와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vCam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을 활용한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실시간 카메라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트래킹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171450" marR="0" lvl="0" indent="-1714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ko-KR" altLang="en-US" sz="1400" dirty="0" err="1">
                  <a:solidFill>
                    <a:srgbClr val="F8F8F8">
                      <a:lumMod val="90000"/>
                    </a:srgbClr>
                  </a:solidFill>
                  <a:latin typeface="+mn-ea"/>
                </a:rPr>
                <a:t>언리얼엔진에서</a:t>
              </a:r>
              <a:r>
                <a:rPr lang="ko-KR" altLang="en-US" sz="1400" dirty="0">
                  <a:solidFill>
                    <a:srgbClr val="F8F8F8">
                      <a:lumMod val="90000"/>
                    </a:srgbClr>
                  </a:solidFill>
                  <a:latin typeface="+mn-ea"/>
                </a:rPr>
                <a:t> 제작된 </a:t>
              </a:r>
              <a:r>
                <a:rPr lang="ko-KR" altLang="en-US" sz="1400" dirty="0" err="1">
                  <a:solidFill>
                    <a:srgbClr val="F8F8F8">
                      <a:lumMod val="90000"/>
                    </a:srgbClr>
                  </a:solidFill>
                  <a:latin typeface="+mn-ea"/>
                </a:rPr>
                <a:t>버츄얼</a:t>
              </a:r>
              <a:r>
                <a:rPr lang="ko-KR" altLang="en-US" sz="1400" dirty="0">
                  <a:solidFill>
                    <a:srgbClr val="F8F8F8">
                      <a:lumMod val="90000"/>
                    </a:srgbClr>
                  </a:solidFill>
                  <a:latin typeface="+mn-ea"/>
                </a:rPr>
                <a:t>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세트를 촬영 현장에서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실시간 합성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171450" marR="0" lvl="0" indent="-1714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현장에서의 사전 시각화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(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PreVis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)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로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후반 작업 기간의 축소 </a:t>
              </a:r>
              <a:r>
                <a: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및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 비용감소를 </a:t>
              </a:r>
              <a:b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</a:b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통해 영상 콘텐츠 제작의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Paradigm Shift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를 보여줌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90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BD103E4-FCA6-41E1-94D1-0A5894A6ACB6}"/>
              </a:ext>
            </a:extLst>
          </p:cNvPr>
          <p:cNvGrpSpPr/>
          <p:nvPr/>
        </p:nvGrpSpPr>
        <p:grpSpPr>
          <a:xfrm>
            <a:off x="6417917" y="910930"/>
            <a:ext cx="5664244" cy="1724429"/>
            <a:chOff x="679335" y="3426595"/>
            <a:chExt cx="2045587" cy="1724429"/>
          </a:xfrm>
        </p:grpSpPr>
        <p:sp>
          <p:nvSpPr>
            <p:cNvPr id="32" name="Text Box 8">
              <a:extLst>
                <a:ext uri="{FF2B5EF4-FFF2-40B4-BE49-F238E27FC236}">
                  <a16:creationId xmlns:a16="http://schemas.microsoft.com/office/drawing/2014/main" id="{3AECDC53-D412-4DF8-BE7A-81FF1165D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335" y="3426595"/>
              <a:ext cx="20455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기존의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 </a:t>
              </a:r>
              <a:r>
                <a:rPr lang="en-US" altLang="ko-KR" sz="2000" b="1" dirty="0">
                  <a:solidFill>
                    <a:srgbClr val="F8F8F8">
                      <a:lumMod val="90000"/>
                    </a:srgbClr>
                  </a:solidFill>
                  <a:latin typeface="맑은 고딕"/>
                  <a:ea typeface="맑은 고딕"/>
                  <a:cs typeface="Noto Sans" panose="020B0502040504020204" pitchFamily="34" charset="0"/>
                </a:rPr>
                <a:t>PREVIS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0E5F77-F67D-45C3-BF31-C1FBAE50469D}"/>
                </a:ext>
              </a:extLst>
            </p:cNvPr>
            <p:cNvSpPr txBox="1"/>
            <p:nvPr/>
          </p:nvSpPr>
          <p:spPr>
            <a:xfrm>
              <a:off x="695400" y="3827585"/>
              <a:ext cx="1975931" cy="13234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marR="0" lvl="0" indent="-1714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촬영 현장 또는 사전현장에서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러프하게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시뮬레이션한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Pre-Vis 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영상물</a:t>
              </a:r>
              <a:r>
                <a:rPr lang="ko-KR" altLang="en-US" sz="1400" dirty="0">
                  <a:solidFill>
                    <a:srgbClr val="F8F8F8">
                      <a:lumMod val="75000"/>
                    </a:srgbClr>
                  </a:solidFill>
                  <a:latin typeface="+mn-ea"/>
                </a:rPr>
                <a:t>은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참조용으로만 활용하는데 그쳐 영상의 최종 결과물과의 차이가 생길 수 밖에 없는 구조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7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171450" marR="0" lvl="0" indent="-1714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실시간 카메라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트래킹이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갖추어 있지 않은 현장 상황에서 기존의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Pre-</a:t>
              </a:r>
              <a:r>
                <a:rPr lang="en-US" altLang="ko-KR" sz="1400" dirty="0">
                  <a:solidFill>
                    <a:srgbClr val="F8F8F8">
                      <a:lumMod val="75000"/>
                    </a:srgbClr>
                  </a:solidFill>
                  <a:latin typeface="+mn-ea"/>
                </a:rPr>
                <a:t>Vis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75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는 수정 및 대응 자체가 원천적으로 불가능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7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4A977A6-12B0-4383-BD26-7D109D79DEFD}"/>
              </a:ext>
            </a:extLst>
          </p:cNvPr>
          <p:cNvGrpSpPr/>
          <p:nvPr/>
        </p:nvGrpSpPr>
        <p:grpSpPr>
          <a:xfrm>
            <a:off x="6551767" y="4922284"/>
            <a:ext cx="5530394" cy="1440353"/>
            <a:chOff x="623392" y="3426595"/>
            <a:chExt cx="2005608" cy="1440353"/>
          </a:xfrm>
        </p:grpSpPr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id="{2BBBA7AE-86D8-4D60-8209-B946A567A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392" y="3426595"/>
              <a:ext cx="1933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아머드사우르스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 시리즈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Noto Sans" panose="020B0502040504020204" pitchFamily="34" charset="0"/>
                </a:rPr>
                <a:t>1,2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B0DE55-1D69-49E2-8FD7-C560383FE2B3}"/>
                </a:ext>
              </a:extLst>
            </p:cNvPr>
            <p:cNvSpPr txBox="1"/>
            <p:nvPr/>
          </p:nvSpPr>
          <p:spPr>
            <a:xfrm>
              <a:off x="695400" y="3835897"/>
              <a:ext cx="1933600" cy="10310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marR="0" lvl="0" indent="-2857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아머드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사우르스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(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시리즈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 1, 2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각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26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편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)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>
                      <a:lumMod val="90000"/>
                    </a:srgbClr>
                  </a:solidFill>
                  <a:effectLst/>
                  <a:uLnTx/>
                  <a:uFillTx/>
                  <a:latin typeface="+mn-ea"/>
                  <a:cs typeface="+mn-cs"/>
                </a:rPr>
                <a:t>영상의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+mn-ea"/>
                  <a:cs typeface="+mn-cs"/>
                </a:rPr>
                <a:t>99%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+mn-ea"/>
                  <a:cs typeface="+mn-cs"/>
                </a:rPr>
                <a:t>이상을 </a:t>
              </a:r>
              <a:b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+mn-ea"/>
                  <a:cs typeface="+mn-cs"/>
                </a:rPr>
              </a:br>
              <a:r>
                <a:rPr lang="en-US" altLang="ko-KR" sz="1400" dirty="0">
                  <a:solidFill>
                    <a:srgbClr val="F8F8F8"/>
                  </a:solidFill>
                  <a:latin typeface="+mn-ea"/>
                </a:rPr>
                <a:t>Virtual</a:t>
              </a:r>
              <a:r>
                <a:rPr lang="ko-KR" altLang="en-US" sz="1400" dirty="0">
                  <a:solidFill>
                    <a:srgbClr val="F8F8F8"/>
                  </a:solidFill>
                  <a:latin typeface="+mn-ea"/>
                </a:rPr>
                <a:t> </a:t>
              </a:r>
              <a:r>
                <a:rPr lang="en-US" altLang="ko-KR" sz="1400" dirty="0">
                  <a:solidFill>
                    <a:srgbClr val="F8F8F8"/>
                  </a:solidFill>
                  <a:latin typeface="+mn-ea"/>
                </a:rPr>
                <a:t>Production</a:t>
              </a:r>
              <a:r>
                <a:rPr lang="ko-KR" altLang="en-US" sz="1400" dirty="0">
                  <a:solidFill>
                    <a:srgbClr val="F8F8F8"/>
                  </a:solidFill>
                  <a:latin typeface="+mn-ea"/>
                </a:rPr>
                <a:t> 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+mn-ea"/>
                </a:rPr>
                <a:t>으로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+mn-ea"/>
                </a:rPr>
                <a:t> 제작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ea"/>
              </a:endParaRPr>
            </a:p>
            <a:p>
              <a:pPr marL="285750" marR="0" lvl="0" indent="-28575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ea"/>
                  <a:cs typeface="+mn-cs"/>
                </a:rPr>
                <a:t>1,200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ea"/>
                  <a:cs typeface="+mn-cs"/>
                </a:rPr>
                <a:t>분에 달하는 영상을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ea"/>
                  <a:cs typeface="+mn-cs"/>
                </a:rPr>
                <a:t>Virtual Production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ea"/>
                  <a:cs typeface="+mn-cs"/>
                </a:rPr>
                <a:t>으로 제작한 사례는 스튜디오이온이 세계에서 유일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27" name="그림 개체 틀 13">
            <a:extLst>
              <a:ext uri="{FF2B5EF4-FFF2-40B4-BE49-F238E27FC236}">
                <a16:creationId xmlns:a16="http://schemas.microsoft.com/office/drawing/2014/main" id="{CBEC1D0F-153A-4FF2-B638-3DF8A64E01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049" y="2796791"/>
            <a:ext cx="2576373" cy="178830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28" name="그림 개체 틀 15">
            <a:extLst>
              <a:ext uri="{FF2B5EF4-FFF2-40B4-BE49-F238E27FC236}">
                <a16:creationId xmlns:a16="http://schemas.microsoft.com/office/drawing/2014/main" id="{83DCC7A2-7CE9-4127-A395-815D1B7C7B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422" y="2796791"/>
            <a:ext cx="2409739" cy="1788301"/>
          </a:xfrm>
          <a:prstGeom prst="rect">
            <a:avLst/>
          </a:prstGeom>
        </p:spPr>
      </p:pic>
      <p:pic>
        <p:nvPicPr>
          <p:cNvPr id="4" name="그림 3" descr="스키타기, 남자, 눈, 사진이(가) 표시된 사진&#10;&#10;자동 생성된 설명">
            <a:extLst>
              <a:ext uri="{FF2B5EF4-FFF2-40B4-BE49-F238E27FC236}">
                <a16:creationId xmlns:a16="http://schemas.microsoft.com/office/drawing/2014/main" id="{0A3F7108-B17E-4F0C-AD2D-C92B2FD9A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849" y="943615"/>
            <a:ext cx="3178534" cy="1661643"/>
          </a:xfrm>
          <a:prstGeom prst="rect">
            <a:avLst/>
          </a:prstGeom>
        </p:spPr>
      </p:pic>
      <p:pic>
        <p:nvPicPr>
          <p:cNvPr id="18" name="그림 17" descr="차량, 트럭, 자동차, 대형이(가) 표시된 사진&#10;&#10;자동 생성된 설명">
            <a:extLst>
              <a:ext uri="{FF2B5EF4-FFF2-40B4-BE49-F238E27FC236}">
                <a16:creationId xmlns:a16="http://schemas.microsoft.com/office/drawing/2014/main" id="{0A7EAF13-8E4B-44ED-A245-6D15C68F3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36" y="943615"/>
            <a:ext cx="2769667" cy="1661642"/>
          </a:xfrm>
          <a:prstGeom prst="rect">
            <a:avLst/>
          </a:prstGeom>
        </p:spPr>
      </p:pic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48B7D7F-51C4-492B-8274-0A587AF0A0A9}"/>
              </a:ext>
            </a:extLst>
          </p:cNvPr>
          <p:cNvCxnSpPr>
            <a:cxnSpLocks/>
          </p:cNvCxnSpPr>
          <p:nvPr/>
        </p:nvCxnSpPr>
        <p:spPr>
          <a:xfrm>
            <a:off x="465126" y="195689"/>
            <a:ext cx="381190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A7EEE1A-301D-40B7-858E-0A73DCCCA103}"/>
              </a:ext>
            </a:extLst>
          </p:cNvPr>
          <p:cNvSpPr txBox="1"/>
          <p:nvPr/>
        </p:nvSpPr>
        <p:spPr>
          <a:xfrm>
            <a:off x="375217" y="62151"/>
            <a:ext cx="4936574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300" normalizeH="0" baseline="0" noProof="0" dirty="0">
                <a:ln>
                  <a:noFill/>
                </a:ln>
                <a:solidFill>
                  <a:srgbClr val="FEA01C"/>
                </a:solidFill>
                <a:effectLst/>
                <a:uLnTx/>
                <a:uFillTx/>
                <a:latin typeface="+mn-ea"/>
                <a:cs typeface="Calibri Light" panose="020F0302020204030204" pitchFamily="34" charset="0"/>
              </a:rPr>
              <a:t>Real Time Production</a:t>
            </a:r>
            <a:endParaRPr kumimoji="0" lang="ko-KR" altLang="en-US" sz="2800" b="0" i="0" u="none" strike="noStrike" kern="1200" cap="none" spc="300" normalizeH="0" baseline="0" noProof="0" dirty="0">
              <a:ln>
                <a:noFill/>
              </a:ln>
              <a:solidFill>
                <a:srgbClr val="FEA01C"/>
              </a:solidFill>
              <a:effectLst/>
              <a:uLnTx/>
              <a:uFillTx/>
              <a:latin typeface="+mn-ea"/>
              <a:cs typeface="Calibri Light" panose="020F030202020403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1D4C401-0BBF-4528-A865-79161ACE80A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37" y="4909540"/>
            <a:ext cx="2769667" cy="1747634"/>
          </a:xfrm>
          <a:prstGeom prst="rect">
            <a:avLst/>
          </a:prstGeom>
        </p:spPr>
      </p:pic>
      <p:pic>
        <p:nvPicPr>
          <p:cNvPr id="25" name="그림 24" descr="남자, 물, 쥐고있는, 서있는이(가) 표시된 사진&#10;&#10;자동 생성된 설명">
            <a:extLst>
              <a:ext uri="{FF2B5EF4-FFF2-40B4-BE49-F238E27FC236}">
                <a16:creationId xmlns:a16="http://schemas.microsoft.com/office/drawing/2014/main" id="{AC9B57CC-0F39-41C7-B9F1-612F69A40C6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404" y="4900390"/>
            <a:ext cx="3163494" cy="17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24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RGB(254,160,28) #fea01c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D1E22"/>
      </a:accent1>
      <a:accent2>
        <a:srgbClr val="333438"/>
      </a:accent2>
      <a:accent3>
        <a:srgbClr val="FEA01C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사용자 지정 1">
      <a:majorFont>
        <a:latin typeface="Ubahn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ovi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A78977"/>
      </a:accent1>
      <a:accent2>
        <a:srgbClr val="D60508"/>
      </a:accent2>
      <a:accent3>
        <a:srgbClr val="BCA8A5"/>
      </a:accent3>
      <a:accent4>
        <a:srgbClr val="581315"/>
      </a:accent4>
      <a:accent5>
        <a:srgbClr val="ECEAE8"/>
      </a:accent5>
      <a:accent6>
        <a:srgbClr val="5D574F"/>
      </a:accent6>
      <a:hlink>
        <a:srgbClr val="00B0F0"/>
      </a:hlink>
      <a:folHlink>
        <a:srgbClr val="7F7F7F"/>
      </a:folHlink>
    </a:clrScheme>
    <a:fontScheme name="사용자 지정 14">
      <a:majorFont>
        <a:latin typeface="Abril Fatface"/>
        <a:ea typeface="맑은 고딕"/>
        <a:cs typeface=""/>
      </a:majorFont>
      <a:minorFont>
        <a:latin typeface="RomanSerif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2165</Words>
  <Application>Microsoft Office PowerPoint</Application>
  <PresentationFormat>와이드스크린</PresentationFormat>
  <Paragraphs>431</Paragraphs>
  <Slides>20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20</vt:i4>
      </vt:variant>
    </vt:vector>
  </HeadingPairs>
  <TitlesOfParts>
    <vt:vector size="34" baseType="lpstr">
      <vt:lpstr>Calibri</vt:lpstr>
      <vt:lpstr>Wingdings</vt:lpstr>
      <vt:lpstr>나눔바른고딕</vt:lpstr>
      <vt:lpstr>Arial</vt:lpstr>
      <vt:lpstr>Bahnschrift SemiBold</vt:lpstr>
      <vt:lpstr>Verdana</vt:lpstr>
      <vt:lpstr>Tahoma</vt:lpstr>
      <vt:lpstr>나눔고딕</vt:lpstr>
      <vt:lpstr>Segoe UI Semibold</vt:lpstr>
      <vt:lpstr>맑은 고딕</vt:lpstr>
      <vt:lpstr>Ubahn</vt:lpstr>
      <vt:lpstr>Calibri Light</vt:lpstr>
      <vt:lpstr>Office 테마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운덕</dc:creator>
  <cp:lastModifiedBy>구 도형</cp:lastModifiedBy>
  <cp:revision>196</cp:revision>
  <cp:lastPrinted>2021-02-06T06:50:09Z</cp:lastPrinted>
  <dcterms:created xsi:type="dcterms:W3CDTF">2020-10-22T06:25:29Z</dcterms:created>
  <dcterms:modified xsi:type="dcterms:W3CDTF">2021-11-19T04:54:27Z</dcterms:modified>
</cp:coreProperties>
</file>