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63" r:id="rId3"/>
    <p:sldId id="259" r:id="rId4"/>
    <p:sldId id="265" r:id="rId5"/>
    <p:sldId id="266" r:id="rId6"/>
    <p:sldId id="267" r:id="rId7"/>
    <p:sldId id="269" r:id="rId8"/>
    <p:sldId id="270" r:id="rId9"/>
    <p:sldId id="271" r:id="rId10"/>
    <p:sldId id="272" r:id="rId11"/>
    <p:sldId id="277" r:id="rId12"/>
    <p:sldId id="278" r:id="rId13"/>
    <p:sldId id="262" r:id="rId14"/>
    <p:sldId id="280" r:id="rId15"/>
    <p:sldId id="281" r:id="rId16"/>
    <p:sldId id="282" r:id="rId17"/>
    <p:sldId id="283" r:id="rId1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맑은 고딕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D2E"/>
    <a:srgbClr val="D15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94"/>
  </p:normalViewPr>
  <p:slideViewPr>
    <p:cSldViewPr snapToGrid="0" snapToObjects="1" showGuides="1">
      <p:cViewPr varScale="1">
        <p:scale>
          <a:sx n="143" d="100"/>
          <a:sy n="143" d="100"/>
        </p:scale>
        <p:origin x="70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맑은 고딕"/>
      </a:defRPr>
    </a:lvl1pPr>
    <a:lvl2pPr indent="228600" latinLnBrk="0">
      <a:defRPr sz="1200">
        <a:latin typeface="+mn-lt"/>
        <a:ea typeface="+mn-ea"/>
        <a:cs typeface="+mn-cs"/>
        <a:sym typeface="맑은 고딕"/>
      </a:defRPr>
    </a:lvl2pPr>
    <a:lvl3pPr indent="457200" latinLnBrk="0">
      <a:defRPr sz="1200">
        <a:latin typeface="+mn-lt"/>
        <a:ea typeface="+mn-ea"/>
        <a:cs typeface="+mn-cs"/>
        <a:sym typeface="맑은 고딕"/>
      </a:defRPr>
    </a:lvl3pPr>
    <a:lvl4pPr indent="685800" latinLnBrk="0">
      <a:defRPr sz="1200">
        <a:latin typeface="+mn-lt"/>
        <a:ea typeface="+mn-ea"/>
        <a:cs typeface="+mn-cs"/>
        <a:sym typeface="맑은 고딕"/>
      </a:defRPr>
    </a:lvl4pPr>
    <a:lvl5pPr indent="914400" latinLnBrk="0">
      <a:defRPr sz="1200">
        <a:latin typeface="+mn-lt"/>
        <a:ea typeface="+mn-ea"/>
        <a:cs typeface="+mn-cs"/>
        <a:sym typeface="맑은 고딕"/>
      </a:defRPr>
    </a:lvl5pPr>
    <a:lvl6pPr indent="1143000" latinLnBrk="0">
      <a:defRPr sz="1200">
        <a:latin typeface="+mn-lt"/>
        <a:ea typeface="+mn-ea"/>
        <a:cs typeface="+mn-cs"/>
        <a:sym typeface="맑은 고딕"/>
      </a:defRPr>
    </a:lvl6pPr>
    <a:lvl7pPr indent="1371600" latinLnBrk="0">
      <a:defRPr sz="1200">
        <a:latin typeface="+mn-lt"/>
        <a:ea typeface="+mn-ea"/>
        <a:cs typeface="+mn-cs"/>
        <a:sym typeface="맑은 고딕"/>
      </a:defRPr>
    </a:lvl7pPr>
    <a:lvl8pPr indent="1600200" latinLnBrk="0">
      <a:defRPr sz="1200">
        <a:latin typeface="+mn-lt"/>
        <a:ea typeface="+mn-ea"/>
        <a:cs typeface="+mn-cs"/>
        <a:sym typeface="맑은 고딕"/>
      </a:defRPr>
    </a:lvl8pPr>
    <a:lvl9pPr indent="1828800" latinLnBrk="0">
      <a:defRPr sz="1200">
        <a:latin typeface="+mn-lt"/>
        <a:ea typeface="+mn-ea"/>
        <a:cs typeface="+mn-cs"/>
        <a:sym typeface="맑은 고딕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6363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21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제목 텍스트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제목 텍스트</a:t>
            </a:r>
          </a:p>
        </p:txBody>
      </p:sp>
      <p:sp>
        <p:nvSpPr>
          <p:cNvPr id="3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9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457200" y="900112"/>
            <a:ext cx="4038600" cy="254555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8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9" name="텍스트 개체 틀 4"/>
          <p:cNvSpPr>
            <a:spLocks noGrp="1"/>
          </p:cNvSpPr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제목 텍스트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제목 텍스트</a:t>
            </a:r>
          </a:p>
        </p:txBody>
      </p:sp>
      <p:sp>
        <p:nvSpPr>
          <p:cNvPr id="7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4" name="텍스트 개체 틀 3"/>
          <p:cNvSpPr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제목 텍스트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제목 텍스트</a:t>
            </a:r>
          </a:p>
        </p:txBody>
      </p:sp>
      <p:sp>
        <p:nvSpPr>
          <p:cNvPr id="83" name="그림 개체 틀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8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69564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맑은 고딕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이미지" descr="이미지"/>
          <p:cNvPicPr>
            <a:picLocks noChangeAspect="1"/>
          </p:cNvPicPr>
          <p:nvPr/>
        </p:nvPicPr>
        <p:blipFill>
          <a:blip r:embed="rId2"/>
          <a:srcRect l="29061" t="24407" r="27876" b="15504"/>
          <a:stretch>
            <a:fillRect/>
          </a:stretch>
        </p:blipFill>
        <p:spPr>
          <a:xfrm>
            <a:off x="4251591" y="701957"/>
            <a:ext cx="4942847" cy="445685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항공정밀 공간정보 데이터 구축 가공…"/>
          <p:cNvSpPr txBox="1"/>
          <p:nvPr/>
        </p:nvSpPr>
        <p:spPr>
          <a:xfrm>
            <a:off x="1583098" y="2385833"/>
            <a:ext cx="2866091" cy="371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defRPr sz="2200" b="1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sz="2400" dirty="0"/>
              <a:t>주식회사</a:t>
            </a:r>
            <a:r>
              <a:rPr lang="en-US" sz="2400" dirty="0"/>
              <a:t> </a:t>
            </a:r>
            <a:r>
              <a:rPr lang="ko-KR" altLang="en-US" sz="2400" dirty="0" err="1"/>
              <a:t>드론오렌지</a:t>
            </a:r>
            <a:endParaRPr sz="2400" dirty="0"/>
          </a:p>
        </p:txBody>
      </p:sp>
      <p:pic>
        <p:nvPicPr>
          <p:cNvPr id="98" name="그림 4" descr="그림 4"/>
          <p:cNvPicPr>
            <a:picLocks noChangeAspect="1"/>
          </p:cNvPicPr>
          <p:nvPr/>
        </p:nvPicPr>
        <p:blipFill>
          <a:blip r:embed="rId3"/>
          <a:srcRect l="56254" t="79425"/>
          <a:stretch>
            <a:fillRect/>
          </a:stretch>
        </p:blipFill>
        <p:spPr>
          <a:xfrm>
            <a:off x="486492" y="494284"/>
            <a:ext cx="1294203" cy="350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6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8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9" name="직사각형"/>
          <p:cNvSpPr/>
          <p:nvPr/>
        </p:nvSpPr>
        <p:spPr>
          <a:xfrm>
            <a:off x="792369" y="1128984"/>
            <a:ext cx="8369794" cy="294641"/>
          </a:xfrm>
          <a:prstGeom prst="rect">
            <a:avLst/>
          </a:prstGeom>
          <a:solidFill>
            <a:srgbClr val="4D474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0" name="수요기업 모집 시 지원 절차 (2021년 상반기 공고문 기준)"/>
          <p:cNvSpPr txBox="1"/>
          <p:nvPr/>
        </p:nvSpPr>
        <p:spPr>
          <a:xfrm>
            <a:off x="924744" y="1199361"/>
            <a:ext cx="4472378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“</a:t>
            </a:r>
            <a:r>
              <a:rPr lang="en-US" altLang="ko-KR" dirty="0"/>
              <a:t>DO2</a:t>
            </a:r>
            <a:r>
              <a:rPr lang="ko-KR" altLang="en-US" dirty="0"/>
              <a:t>의 양질의 데이터는 목적에 맞게 가공되어 다양한 분야에 적용</a:t>
            </a:r>
            <a:r>
              <a:rPr lang="en-US" altLang="ko-KR" dirty="0"/>
              <a:t>, </a:t>
            </a:r>
            <a:r>
              <a:rPr lang="ko-KR" altLang="en-US" dirty="0"/>
              <a:t>활용될 수 있습니다</a:t>
            </a:r>
            <a:r>
              <a:rPr lang="en-US" altLang="ko-KR" dirty="0"/>
              <a:t>"</a:t>
            </a:r>
          </a:p>
        </p:txBody>
      </p:sp>
      <p:pic>
        <p:nvPicPr>
          <p:cNvPr id="271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273" name="데이터바우처 진행 프로세스"/>
          <p:cNvSpPr txBox="1"/>
          <p:nvPr/>
        </p:nvSpPr>
        <p:spPr>
          <a:xfrm>
            <a:off x="713888" y="814493"/>
            <a:ext cx="404758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공간정보 데이터 취득</a:t>
            </a:r>
            <a:r>
              <a:rPr lang="en-US" altLang="ko-KR" dirty="0"/>
              <a:t>/</a:t>
            </a:r>
            <a:r>
              <a:rPr lang="ko-KR" altLang="en-US" dirty="0"/>
              <a:t>구축 및 데이터 가공 업무 레퍼런스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77048-436E-4831-BB7C-666CD0E37629}"/>
              </a:ext>
            </a:extLst>
          </p:cNvPr>
          <p:cNvSpPr txBox="1"/>
          <p:nvPr/>
        </p:nvSpPr>
        <p:spPr>
          <a:xfrm>
            <a:off x="987316" y="1507385"/>
            <a:ext cx="5612267" cy="555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Case 7) </a:t>
            </a:r>
            <a:r>
              <a:rPr lang="ko-KR" altLang="en-US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 공간정보 데이터 활용 </a:t>
            </a:r>
            <a:endParaRPr lang="en-US" altLang="ko-KR" sz="1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정밀 항공 공간정보 데이터 활용하여 제주도의 아름다운 자연 경관을  </a:t>
            </a:r>
            <a:r>
              <a:rPr lang="ko-KR" altLang="en-US" sz="7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미니어쳐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제품 제작</a:t>
            </a: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융복합 기술력을 활용하여 관광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교육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수집 등 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AR 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및 제주 관광 콘텐츠의 활용 가치 확장 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2FDC41A-F77C-4811-B3B4-90F9AD3A916E}"/>
              </a:ext>
            </a:extLst>
          </p:cNvPr>
          <p:cNvGrpSpPr/>
          <p:nvPr/>
        </p:nvGrpSpPr>
        <p:grpSpPr>
          <a:xfrm>
            <a:off x="640868" y="2516787"/>
            <a:ext cx="8241205" cy="2382193"/>
            <a:chOff x="1097082" y="2081669"/>
            <a:chExt cx="10309129" cy="2979945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529460EF-07A0-4C6A-B0B6-F9A0A354F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41" b="15055"/>
            <a:stretch/>
          </p:blipFill>
          <p:spPr>
            <a:xfrm>
              <a:off x="1097082" y="2081669"/>
              <a:ext cx="4293624" cy="2979945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BD0A782B-A9B0-454F-85FB-30C2082F7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830" y="2102935"/>
              <a:ext cx="2958679" cy="2958679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FD572C8E-14BB-483C-AF64-5C860D067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532" y="2102935"/>
              <a:ext cx="2958679" cy="2958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695276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6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8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9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421" name="직사각형"/>
          <p:cNvSpPr/>
          <p:nvPr/>
        </p:nvSpPr>
        <p:spPr>
          <a:xfrm>
            <a:off x="865253" y="1180783"/>
            <a:ext cx="7841950" cy="497851"/>
          </a:xfrm>
          <a:prstGeom prst="rect">
            <a:avLst/>
          </a:prstGeom>
          <a:solidFill>
            <a:srgbClr val="4D484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4E4842"/>
                </a:solidFill>
              </a:defRPr>
            </a:pPr>
            <a:endParaRPr/>
          </a:p>
        </p:txBody>
      </p:sp>
      <p:sp>
        <p:nvSpPr>
          <p:cNvPr id="422" name="“부동산/토지 현황 데이터  서비스의 새로운 시장 개척”"/>
          <p:cNvSpPr txBox="1"/>
          <p:nvPr/>
        </p:nvSpPr>
        <p:spPr>
          <a:xfrm>
            <a:off x="1073426" y="1229014"/>
            <a:ext cx="749028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sz="1100" dirty="0"/>
              <a:t>“부동산</a:t>
            </a:r>
            <a:r>
              <a:rPr lang="en-US" altLang="ko-KR" sz="1100" dirty="0"/>
              <a:t>, </a:t>
            </a:r>
            <a:r>
              <a:rPr lang="ko-KR" altLang="en-US" sz="1100" dirty="0"/>
              <a:t>대지</a:t>
            </a:r>
            <a:r>
              <a:rPr lang="en-US" altLang="ko-KR" sz="1100" dirty="0"/>
              <a:t>, </a:t>
            </a:r>
            <a:r>
              <a:rPr lang="ko-KR" altLang="en-US" sz="1100" dirty="0"/>
              <a:t>임야</a:t>
            </a:r>
            <a:r>
              <a:rPr lang="en-US" altLang="ko-KR" sz="1100" dirty="0"/>
              <a:t>, </a:t>
            </a:r>
            <a:r>
              <a:rPr lang="ko-KR" altLang="en-US" sz="1100" dirty="0"/>
              <a:t>건설</a:t>
            </a:r>
            <a:r>
              <a:rPr lang="en-US" altLang="ko-KR" sz="1100" dirty="0"/>
              <a:t>, </a:t>
            </a:r>
            <a:r>
              <a:rPr lang="ko-KR" altLang="en-US" sz="1100" dirty="0"/>
              <a:t>토지</a:t>
            </a:r>
            <a:r>
              <a:rPr lang="en-US" altLang="ko-KR" sz="1100" dirty="0"/>
              <a:t>, </a:t>
            </a:r>
            <a:r>
              <a:rPr lang="ko-KR" altLang="en-US" sz="1100" dirty="0"/>
              <a:t>농업 등 다양한 </a:t>
            </a:r>
            <a:r>
              <a:rPr lang="ko-KR" altLang="en-US" sz="1100" dirty="0">
                <a:solidFill>
                  <a:srgbClr val="D15429"/>
                </a:solidFill>
              </a:rPr>
              <a:t>항공 정밀 스캔</a:t>
            </a:r>
            <a:r>
              <a:rPr lang="ko-KR" altLang="en-US" sz="1100" dirty="0"/>
              <a:t>과</a:t>
            </a:r>
          </a:p>
          <a:p>
            <a:pPr algn="ctr">
              <a:defRPr sz="12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en-US" altLang="ko-KR" sz="1100" dirty="0"/>
              <a:t>IT </a:t>
            </a:r>
            <a:r>
              <a:rPr lang="ko-KR" altLang="en-US" sz="1100" dirty="0"/>
              <a:t>산업 전반에 활용 가능한 </a:t>
            </a:r>
            <a:r>
              <a:rPr lang="ko-KR" altLang="en-US" sz="1100" dirty="0">
                <a:solidFill>
                  <a:srgbClr val="D15429"/>
                </a:solidFill>
              </a:rPr>
              <a:t>빅데이터 분석 서비스</a:t>
            </a:r>
            <a:r>
              <a:rPr lang="ko-KR" altLang="en-US" sz="1100" dirty="0"/>
              <a:t>를 제공 합니다”</a:t>
            </a:r>
          </a:p>
        </p:txBody>
      </p:sp>
      <p:pic>
        <p:nvPicPr>
          <p:cNvPr id="427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그림 4" descr="그림 4"/>
          <p:cNvPicPr>
            <a:picLocks noChangeAspect="1"/>
          </p:cNvPicPr>
          <p:nvPr/>
        </p:nvPicPr>
        <p:blipFill>
          <a:blip r:embed="rId2"/>
          <a:srcRect l="57981" t="80356" r="27651" b="2764"/>
          <a:stretch>
            <a:fillRect/>
          </a:stretch>
        </p:blipFill>
        <p:spPr>
          <a:xfrm>
            <a:off x="737434" y="777073"/>
            <a:ext cx="411152" cy="27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사업 ‘My Landy’ 소개"/>
          <p:cNvSpPr txBox="1"/>
          <p:nvPr/>
        </p:nvSpPr>
        <p:spPr>
          <a:xfrm>
            <a:off x="1177438" y="814493"/>
            <a:ext cx="104195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dirty="0" err="1"/>
              <a:t>사업</a:t>
            </a:r>
            <a:r>
              <a:rPr dirty="0"/>
              <a:t> </a:t>
            </a:r>
            <a:r>
              <a:rPr lang="ko-KR" altLang="en-US" dirty="0"/>
              <a:t>분야 </a:t>
            </a:r>
            <a:r>
              <a:rPr dirty="0" err="1"/>
              <a:t>소개</a:t>
            </a:r>
            <a:endParaRPr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3F165AF-17A2-4E5B-8D1B-7BF17C835E0B}"/>
              </a:ext>
            </a:extLst>
          </p:cNvPr>
          <p:cNvGrpSpPr/>
          <p:nvPr/>
        </p:nvGrpSpPr>
        <p:grpSpPr>
          <a:xfrm>
            <a:off x="2187032" y="1805365"/>
            <a:ext cx="5071862" cy="1280553"/>
            <a:chOff x="887972" y="2554983"/>
            <a:chExt cx="8318032" cy="2100152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1C4B4494-08E0-4E76-8F44-3B15CCF931D1}"/>
                </a:ext>
              </a:extLst>
            </p:cNvPr>
            <p:cNvSpPr/>
            <p:nvPr/>
          </p:nvSpPr>
          <p:spPr>
            <a:xfrm>
              <a:off x="887972" y="2554983"/>
              <a:ext cx="8318032" cy="210015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9A0B3DF0-CB1A-4456-8828-22845DC31A03}"/>
                </a:ext>
              </a:extLst>
            </p:cNvPr>
            <p:cNvSpPr/>
            <p:nvPr/>
          </p:nvSpPr>
          <p:spPr>
            <a:xfrm>
              <a:off x="1825213" y="2750294"/>
              <a:ext cx="1024978" cy="1024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52E3E67D-996F-4568-8432-77830C7D6992}"/>
                </a:ext>
              </a:extLst>
            </p:cNvPr>
            <p:cNvSpPr/>
            <p:nvPr/>
          </p:nvSpPr>
          <p:spPr>
            <a:xfrm>
              <a:off x="4429667" y="2758764"/>
              <a:ext cx="1024978" cy="1024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482418E3-FE30-40EA-A476-09F2B6A4DFF3}"/>
                </a:ext>
              </a:extLst>
            </p:cNvPr>
            <p:cNvSpPr/>
            <p:nvPr/>
          </p:nvSpPr>
          <p:spPr>
            <a:xfrm>
              <a:off x="7114930" y="2755489"/>
              <a:ext cx="1024978" cy="1024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D6464ADD-4D86-4FE6-9808-BB93E9F6B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452" y="3076927"/>
              <a:ext cx="868035" cy="492184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FB953976-8DEB-44F0-BD26-A7C0645F0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334" y="2919884"/>
              <a:ext cx="704850" cy="685800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BD137CBE-B4DB-4678-B5EF-067BECF62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374" y="2853209"/>
              <a:ext cx="857250" cy="857250"/>
            </a:xfrm>
            <a:prstGeom prst="rect">
              <a:avLst/>
            </a:prstGeom>
          </p:spPr>
        </p:pic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748F93D3-725B-410B-B7D0-5055181AF1D9}"/>
                </a:ext>
              </a:extLst>
            </p:cNvPr>
            <p:cNvSpPr/>
            <p:nvPr/>
          </p:nvSpPr>
          <p:spPr>
            <a:xfrm>
              <a:off x="1418849" y="3993996"/>
              <a:ext cx="1870299" cy="50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7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항공 </a:t>
              </a:r>
              <a:r>
                <a:rPr lang="ko-KR" altLang="en-US" sz="700" b="1" dirty="0" err="1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맵핑기술</a:t>
              </a:r>
              <a:r>
                <a:rPr lang="ko-KR" altLang="en-US" sz="7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기반 </a:t>
              </a:r>
              <a:endParaRPr lang="en-US" altLang="ko-KR" sz="7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en-US" altLang="ko-KR" sz="7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3D VR </a:t>
              </a:r>
              <a:r>
                <a:rPr lang="ko-KR" altLang="en-US" sz="7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콘텐츠 제작 </a:t>
              </a:r>
              <a:endParaRPr lang="en-US" altLang="ko-KR" sz="7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505221FE-9D5A-4903-86C0-52B8F0A931C3}"/>
                </a:ext>
              </a:extLst>
            </p:cNvPr>
            <p:cNvSpPr/>
            <p:nvPr/>
          </p:nvSpPr>
          <p:spPr>
            <a:xfrm>
              <a:off x="4007007" y="3993996"/>
              <a:ext cx="1870299" cy="50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700" b="1" dirty="0" err="1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드론</a:t>
              </a:r>
              <a:r>
                <a:rPr lang="ko-KR" altLang="en-US" sz="7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활용한 부동산 측량</a:t>
              </a:r>
              <a:r>
                <a:rPr lang="en-US" altLang="ko-KR" sz="7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</a:p>
            <a:p>
              <a:pPr algn="ctr"/>
              <a:r>
                <a:rPr lang="ko-KR" altLang="en-US" sz="7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분석기술 및 비즈니스화</a:t>
              </a:r>
              <a:endParaRPr lang="ko-KR" altLang="en-US" sz="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880DB30D-F43B-4EC2-8035-13707128237F}"/>
                </a:ext>
              </a:extLst>
            </p:cNvPr>
            <p:cNvSpPr/>
            <p:nvPr/>
          </p:nvSpPr>
          <p:spPr>
            <a:xfrm>
              <a:off x="6557040" y="3988310"/>
              <a:ext cx="2140754" cy="50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7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제주도 포함 관광 디지털 콘텐츠</a:t>
              </a:r>
              <a:endParaRPr lang="en-US" altLang="ko-KR" sz="700" b="1" dirty="0">
                <a:solidFill>
                  <a:srgbClr val="55555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700" b="1" dirty="0">
                  <a:solidFill>
                    <a:srgbClr val="55555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시뮬레이터 개발 및 콘텐츠 제작 </a:t>
              </a:r>
              <a:endParaRPr lang="ko-KR" altLang="en-US" sz="7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36" name="모서리가 둥근 직사각형">
            <a:extLst>
              <a:ext uri="{FF2B5EF4-FFF2-40B4-BE49-F238E27FC236}">
                <a16:creationId xmlns:a16="http://schemas.microsoft.com/office/drawing/2014/main" id="{6CC614C3-88BC-49B7-BBC8-0CE73A6E6F7B}"/>
              </a:ext>
            </a:extLst>
          </p:cNvPr>
          <p:cNvSpPr/>
          <p:nvPr/>
        </p:nvSpPr>
        <p:spPr>
          <a:xfrm>
            <a:off x="862937" y="3186631"/>
            <a:ext cx="7846849" cy="1644447"/>
          </a:xfrm>
          <a:prstGeom prst="roundRect">
            <a:avLst>
              <a:gd name="adj" fmla="val 2765"/>
            </a:avLst>
          </a:prstGeom>
          <a:solidFill>
            <a:srgbClr val="FFFFFF"/>
          </a:solidFill>
          <a:ln w="12700">
            <a:miter lim="400000"/>
          </a:ln>
          <a:effectLst>
            <a:outerShdw blurRad="114300" dist="25400" dir="5400000" rotWithShape="0">
              <a:srgbClr val="848484">
                <a:alpha val="51113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7" name="직사각형">
            <a:extLst>
              <a:ext uri="{FF2B5EF4-FFF2-40B4-BE49-F238E27FC236}">
                <a16:creationId xmlns:a16="http://schemas.microsoft.com/office/drawing/2014/main" id="{DF997B3D-C2EA-4779-B7A1-DA0795EEDB76}"/>
              </a:ext>
            </a:extLst>
          </p:cNvPr>
          <p:cNvSpPr/>
          <p:nvPr/>
        </p:nvSpPr>
        <p:spPr>
          <a:xfrm>
            <a:off x="860354" y="3265672"/>
            <a:ext cx="7846849" cy="243328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" name="데이터바우처 지원사업 활용">
            <a:extLst>
              <a:ext uri="{FF2B5EF4-FFF2-40B4-BE49-F238E27FC236}">
                <a16:creationId xmlns:a16="http://schemas.microsoft.com/office/drawing/2014/main" id="{4A55170A-D5C5-4A59-9DD6-0DFCCC2A4E7C}"/>
              </a:ext>
            </a:extLst>
          </p:cNvPr>
          <p:cNvSpPr txBox="1"/>
          <p:nvPr/>
        </p:nvSpPr>
        <p:spPr>
          <a:xfrm>
            <a:off x="966751" y="3319449"/>
            <a:ext cx="1660711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en-US" altLang="ko-KR" dirty="0"/>
              <a:t>DO2</a:t>
            </a:r>
            <a:r>
              <a:rPr lang="ko-KR" altLang="en-US" dirty="0"/>
              <a:t>의 강점을 직접 경험하세요</a:t>
            </a:r>
            <a:r>
              <a:rPr lang="en-US" altLang="ko-KR" dirty="0"/>
              <a:t>!</a:t>
            </a:r>
          </a:p>
        </p:txBody>
      </p:sp>
      <p:pic>
        <p:nvPicPr>
          <p:cNvPr id="39" name="이미지" descr="이미지">
            <a:extLst>
              <a:ext uri="{FF2B5EF4-FFF2-40B4-BE49-F238E27FC236}">
                <a16:creationId xmlns:a16="http://schemas.microsoft.com/office/drawing/2014/main" id="{C689E693-0DD2-4BB3-9D4E-056513AF3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523" y="3416518"/>
            <a:ext cx="1165185" cy="1184672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비용 자부담 없이 필요한 데이터 확보">
            <a:extLst>
              <a:ext uri="{FF2B5EF4-FFF2-40B4-BE49-F238E27FC236}">
                <a16:creationId xmlns:a16="http://schemas.microsoft.com/office/drawing/2014/main" id="{781D187B-7428-4EE9-9EA6-83F54DCD883D}"/>
              </a:ext>
            </a:extLst>
          </p:cNvPr>
          <p:cNvSpPr txBox="1"/>
          <p:nvPr/>
        </p:nvSpPr>
        <p:spPr>
          <a:xfrm>
            <a:off x="989103" y="3599762"/>
            <a:ext cx="726480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buSzPct val="100000"/>
              <a:buChar char="•"/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ko-KR" altLang="en-US" dirty="0"/>
              <a:t>수요기업의 요청에 따라 공간정보데이터</a:t>
            </a:r>
            <a:r>
              <a:rPr lang="en-US" altLang="ko-KR" dirty="0"/>
              <a:t>(</a:t>
            </a:r>
            <a:r>
              <a:rPr lang="ko-KR" altLang="en-US" dirty="0" err="1"/>
              <a:t>디지털트윈</a:t>
            </a:r>
            <a:r>
              <a:rPr lang="ko-KR" altLang="en-US" dirty="0"/>
              <a:t> 데이터</a:t>
            </a:r>
            <a:r>
              <a:rPr lang="en-US" altLang="ko-KR" dirty="0"/>
              <a:t>)</a:t>
            </a:r>
            <a:r>
              <a:rPr lang="ko-KR" altLang="en-US" dirty="0"/>
              <a:t>를 가공할 수 있는 기술</a:t>
            </a:r>
            <a:r>
              <a:rPr lang="en-US" altLang="ko-KR" dirty="0"/>
              <a:t>, </a:t>
            </a:r>
            <a:r>
              <a:rPr lang="ko-KR" altLang="en-US" dirty="0"/>
              <a:t>인력 등 제공 체계 </a:t>
            </a:r>
          </a:p>
          <a:p>
            <a:endParaRPr lang="ko-KR" altLang="en-US" dirty="0"/>
          </a:p>
          <a:p>
            <a:r>
              <a:rPr lang="ko-KR" altLang="en-US" dirty="0"/>
              <a:t>다양한 목적에 따라 데이터를 재가공 및 편집하여 납품할 수 있는 노하우</a:t>
            </a:r>
          </a:p>
          <a:p>
            <a:endParaRPr lang="ko-KR" altLang="en-US" dirty="0"/>
          </a:p>
          <a:p>
            <a:r>
              <a:rPr lang="ko-KR" altLang="en-US" dirty="0"/>
              <a:t>다양한 수요자들을 대상으로 목적형 데이터를 가공하는 서비스를 제공함으로써 디지털 트윈 공간정보 데이터 취득 및 거래 활성화</a:t>
            </a:r>
          </a:p>
          <a:p>
            <a:endParaRPr lang="ko-KR" altLang="en-US" dirty="0"/>
          </a:p>
          <a:p>
            <a:r>
              <a:rPr lang="ko-KR" altLang="en-US" dirty="0" err="1"/>
              <a:t>신도심</a:t>
            </a:r>
            <a:r>
              <a:rPr lang="ko-KR" altLang="en-US" dirty="0"/>
              <a:t> 지역을 비롯한 제주시</a:t>
            </a:r>
            <a:r>
              <a:rPr lang="en-US" altLang="ko-KR" dirty="0"/>
              <a:t>, </a:t>
            </a:r>
            <a:r>
              <a:rPr lang="ko-KR" altLang="en-US" dirty="0"/>
              <a:t>서귀포시 </a:t>
            </a:r>
            <a:r>
              <a:rPr lang="en-US" altLang="ko-KR" dirty="0"/>
              <a:t>200km2 </a:t>
            </a:r>
            <a:r>
              <a:rPr lang="ko-KR" altLang="en-US" dirty="0"/>
              <a:t>영역의 디지털 트윈 공간정보 데이터 구축 가공 실증 및 제주도 전 지역 대상 디지털 트윈화 추진 중</a:t>
            </a:r>
          </a:p>
          <a:p>
            <a:endParaRPr lang="ko-KR" altLang="en-US" dirty="0"/>
          </a:p>
          <a:p>
            <a:r>
              <a:rPr lang="ko-KR" altLang="en-US" dirty="0"/>
              <a:t>공간정보 데이터의 취득</a:t>
            </a:r>
            <a:r>
              <a:rPr lang="en-US" altLang="ko-KR" dirty="0"/>
              <a:t>/</a:t>
            </a:r>
            <a:r>
              <a:rPr lang="ko-KR" altLang="en-US" dirty="0"/>
              <a:t>가공 및 데이터를 활용한 토지</a:t>
            </a:r>
            <a:r>
              <a:rPr lang="en-US" altLang="ko-KR" dirty="0"/>
              <a:t>/</a:t>
            </a:r>
            <a:r>
              <a:rPr lang="ko-KR" altLang="en-US" dirty="0"/>
              <a:t>부동산 연계 및 </a:t>
            </a:r>
            <a:r>
              <a:rPr lang="en-US" altLang="ko-KR" dirty="0"/>
              <a:t>VR/AR </a:t>
            </a:r>
            <a:r>
              <a:rPr lang="ko-KR" altLang="en-US" dirty="0"/>
              <a:t>산업 분야</a:t>
            </a:r>
            <a:r>
              <a:rPr lang="en-US" altLang="ko-KR" dirty="0"/>
              <a:t>, </a:t>
            </a:r>
            <a:r>
              <a:rPr lang="ko-KR" altLang="en-US" dirty="0"/>
              <a:t>골프</a:t>
            </a:r>
            <a:r>
              <a:rPr lang="en-US" altLang="ko-KR" dirty="0"/>
              <a:t>, </a:t>
            </a:r>
            <a:r>
              <a:rPr lang="ko-KR" altLang="en-US" dirty="0"/>
              <a:t>태양광 등 다양한 산업 분야에서 활용될 수 있는 서비스 개발 </a:t>
            </a:r>
            <a:endParaRPr dirty="0"/>
          </a:p>
        </p:txBody>
      </p:sp>
      <p:sp>
        <p:nvSpPr>
          <p:cNvPr id="45" name="승인됨">
            <a:extLst>
              <a:ext uri="{FF2B5EF4-FFF2-40B4-BE49-F238E27FC236}">
                <a16:creationId xmlns:a16="http://schemas.microsoft.com/office/drawing/2014/main" id="{A3739A82-DD77-4844-8E42-E84121F7D43F}"/>
              </a:ext>
            </a:extLst>
          </p:cNvPr>
          <p:cNvSpPr/>
          <p:nvPr/>
        </p:nvSpPr>
        <p:spPr>
          <a:xfrm>
            <a:off x="2797670" y="1312397"/>
            <a:ext cx="189240" cy="189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97069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6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8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9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421" name="직사각형"/>
          <p:cNvSpPr/>
          <p:nvPr/>
        </p:nvSpPr>
        <p:spPr>
          <a:xfrm>
            <a:off x="865253" y="1180783"/>
            <a:ext cx="7841950" cy="497851"/>
          </a:xfrm>
          <a:prstGeom prst="rect">
            <a:avLst/>
          </a:prstGeom>
          <a:solidFill>
            <a:srgbClr val="4D484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4E4842"/>
                </a:solidFill>
              </a:defRPr>
            </a:pPr>
            <a:endParaRPr/>
          </a:p>
        </p:txBody>
      </p:sp>
      <p:sp>
        <p:nvSpPr>
          <p:cNvPr id="422" name="“부동산/토지 현황 데이터  서비스의 새로운 시장 개척”"/>
          <p:cNvSpPr txBox="1"/>
          <p:nvPr/>
        </p:nvSpPr>
        <p:spPr>
          <a:xfrm>
            <a:off x="1073426" y="1221063"/>
            <a:ext cx="749028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sz="1100" dirty="0"/>
              <a:t>“</a:t>
            </a:r>
            <a:r>
              <a:rPr lang="en-US" altLang="ko-KR" sz="1100" dirty="0"/>
              <a:t>            </a:t>
            </a:r>
            <a:r>
              <a:rPr lang="ko-KR" altLang="en-US" sz="1100" dirty="0"/>
              <a:t>는 정밀 항공 공간정보 데이터 활용 위치기반 서비스 기술연구개발을 통한 </a:t>
            </a:r>
          </a:p>
          <a:p>
            <a:pPr algn="ctr">
              <a:defRPr sz="12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sz="1100" dirty="0"/>
              <a:t>새로운 서비스 구축을 진행하고 있습니다”</a:t>
            </a:r>
          </a:p>
          <a:p>
            <a:pPr algn="ctr">
              <a:defRPr sz="12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endParaRPr lang="ko-KR" altLang="en-US" sz="1100" dirty="0"/>
          </a:p>
        </p:txBody>
      </p:sp>
      <p:pic>
        <p:nvPicPr>
          <p:cNvPr id="427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그림 4" descr="그림 4"/>
          <p:cNvPicPr>
            <a:picLocks noChangeAspect="1"/>
          </p:cNvPicPr>
          <p:nvPr/>
        </p:nvPicPr>
        <p:blipFill>
          <a:blip r:embed="rId2"/>
          <a:srcRect l="57981" t="80356" r="27651" b="2764"/>
          <a:stretch>
            <a:fillRect/>
          </a:stretch>
        </p:blipFill>
        <p:spPr>
          <a:xfrm>
            <a:off x="737434" y="777073"/>
            <a:ext cx="411152" cy="27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사업 ‘My Landy’ 소개"/>
          <p:cNvSpPr txBox="1"/>
          <p:nvPr/>
        </p:nvSpPr>
        <p:spPr>
          <a:xfrm>
            <a:off x="1177438" y="814493"/>
            <a:ext cx="140262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신규 추진 사업 </a:t>
            </a:r>
            <a:r>
              <a:rPr dirty="0" err="1"/>
              <a:t>소개</a:t>
            </a:r>
            <a:endParaRPr dirty="0"/>
          </a:p>
        </p:txBody>
      </p:sp>
      <p:sp>
        <p:nvSpPr>
          <p:cNvPr id="36" name="모서리가 둥근 직사각형">
            <a:extLst>
              <a:ext uri="{FF2B5EF4-FFF2-40B4-BE49-F238E27FC236}">
                <a16:creationId xmlns:a16="http://schemas.microsoft.com/office/drawing/2014/main" id="{6CC614C3-88BC-49B7-BBC8-0CE73A6E6F7B}"/>
              </a:ext>
            </a:extLst>
          </p:cNvPr>
          <p:cNvSpPr/>
          <p:nvPr/>
        </p:nvSpPr>
        <p:spPr>
          <a:xfrm>
            <a:off x="876289" y="3892549"/>
            <a:ext cx="3809278" cy="851158"/>
          </a:xfrm>
          <a:prstGeom prst="roundRect">
            <a:avLst>
              <a:gd name="adj" fmla="val 2765"/>
            </a:avLst>
          </a:prstGeom>
          <a:solidFill>
            <a:srgbClr val="FFFFFF"/>
          </a:solidFill>
          <a:ln w="12700">
            <a:miter lim="400000"/>
          </a:ln>
          <a:effectLst>
            <a:outerShdw blurRad="114300" dist="25400" dir="5400000" rotWithShape="0">
              <a:srgbClr val="848484">
                <a:alpha val="51113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7" name="직사각형">
            <a:extLst>
              <a:ext uri="{FF2B5EF4-FFF2-40B4-BE49-F238E27FC236}">
                <a16:creationId xmlns:a16="http://schemas.microsoft.com/office/drawing/2014/main" id="{DF997B3D-C2EA-4779-B7A1-DA0795EEDB76}"/>
              </a:ext>
            </a:extLst>
          </p:cNvPr>
          <p:cNvSpPr/>
          <p:nvPr/>
        </p:nvSpPr>
        <p:spPr>
          <a:xfrm>
            <a:off x="876290" y="4024340"/>
            <a:ext cx="3818176" cy="243328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" name="데이터바우처 지원사업 활용">
            <a:extLst>
              <a:ext uri="{FF2B5EF4-FFF2-40B4-BE49-F238E27FC236}">
                <a16:creationId xmlns:a16="http://schemas.microsoft.com/office/drawing/2014/main" id="{4A55170A-D5C5-4A59-9DD6-0DFCCC2A4E7C}"/>
              </a:ext>
            </a:extLst>
          </p:cNvPr>
          <p:cNvSpPr txBox="1"/>
          <p:nvPr/>
        </p:nvSpPr>
        <p:spPr>
          <a:xfrm>
            <a:off x="2497196" y="4078117"/>
            <a:ext cx="567463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en-US" altLang="ko-KR" dirty="0"/>
              <a:t>My Landy</a:t>
            </a:r>
          </a:p>
        </p:txBody>
      </p:sp>
      <p:sp>
        <p:nvSpPr>
          <p:cNvPr id="40" name="비용 자부담 없이 필요한 데이터 확보">
            <a:extLst>
              <a:ext uri="{FF2B5EF4-FFF2-40B4-BE49-F238E27FC236}">
                <a16:creationId xmlns:a16="http://schemas.microsoft.com/office/drawing/2014/main" id="{781D187B-7428-4EE9-9EA6-83F54DCD883D}"/>
              </a:ext>
            </a:extLst>
          </p:cNvPr>
          <p:cNvSpPr txBox="1"/>
          <p:nvPr/>
        </p:nvSpPr>
        <p:spPr>
          <a:xfrm>
            <a:off x="1000040" y="4420084"/>
            <a:ext cx="3511335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buSzPct val="100000"/>
              <a:buChar char="•"/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pPr algn="ctr">
              <a:buNone/>
            </a:pPr>
            <a:r>
              <a:rPr lang="ko-KR" altLang="en-US" sz="900" dirty="0"/>
              <a:t>토지</a:t>
            </a:r>
            <a:r>
              <a:rPr lang="en-US" altLang="ko-KR" sz="900" dirty="0"/>
              <a:t>/</a:t>
            </a:r>
            <a:r>
              <a:rPr lang="ko-KR" altLang="en-US" sz="900" dirty="0"/>
              <a:t>부동산 자산 현황 리포팅 및 자산관리 </a:t>
            </a:r>
            <a:r>
              <a:rPr lang="en-US" altLang="ko-KR" sz="900" dirty="0"/>
              <a:t>O2O </a:t>
            </a:r>
            <a:r>
              <a:rPr lang="ko-KR" altLang="en-US" sz="900" dirty="0"/>
              <a:t>서비스 플랫폼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0140F9AE-A617-4998-AB48-DB06F62ACA1D}"/>
              </a:ext>
            </a:extLst>
          </p:cNvPr>
          <p:cNvGrpSpPr/>
          <p:nvPr/>
        </p:nvGrpSpPr>
        <p:grpSpPr>
          <a:xfrm>
            <a:off x="875460" y="1948294"/>
            <a:ext cx="7823792" cy="1745606"/>
            <a:chOff x="271226" y="2124988"/>
            <a:chExt cx="11689146" cy="2608025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90910BF6-9EAA-4085-A2E2-17B18A60F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226" y="2124989"/>
              <a:ext cx="5705790" cy="2608024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2FEFBF38-5888-4881-ABD9-858D7D7E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4101" y="2124988"/>
              <a:ext cx="5896271" cy="2608023"/>
            </a:xfrm>
            <a:prstGeom prst="rect">
              <a:avLst/>
            </a:prstGeom>
          </p:spPr>
        </p:pic>
      </p:grpSp>
      <p:sp>
        <p:nvSpPr>
          <p:cNvPr id="42" name="모서리가 둥근 직사각형">
            <a:extLst>
              <a:ext uri="{FF2B5EF4-FFF2-40B4-BE49-F238E27FC236}">
                <a16:creationId xmlns:a16="http://schemas.microsoft.com/office/drawing/2014/main" id="{ED48DCBF-FA10-44D1-9ECC-596F687FDC64}"/>
              </a:ext>
            </a:extLst>
          </p:cNvPr>
          <p:cNvSpPr/>
          <p:nvPr/>
        </p:nvSpPr>
        <p:spPr>
          <a:xfrm>
            <a:off x="4753392" y="3891264"/>
            <a:ext cx="3945235" cy="851158"/>
          </a:xfrm>
          <a:prstGeom prst="roundRect">
            <a:avLst>
              <a:gd name="adj" fmla="val 2765"/>
            </a:avLst>
          </a:prstGeom>
          <a:solidFill>
            <a:srgbClr val="FFFFFF"/>
          </a:solidFill>
          <a:ln w="12700">
            <a:miter lim="400000"/>
          </a:ln>
          <a:effectLst>
            <a:outerShdw blurRad="114300" dist="25400" dir="5400000" rotWithShape="0">
              <a:srgbClr val="848484">
                <a:alpha val="51113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3" name="직사각형">
            <a:extLst>
              <a:ext uri="{FF2B5EF4-FFF2-40B4-BE49-F238E27FC236}">
                <a16:creationId xmlns:a16="http://schemas.microsoft.com/office/drawing/2014/main" id="{C37737AC-F465-4644-8023-C9550DBA1A53}"/>
              </a:ext>
            </a:extLst>
          </p:cNvPr>
          <p:cNvSpPr/>
          <p:nvPr/>
        </p:nvSpPr>
        <p:spPr>
          <a:xfrm>
            <a:off x="4752753" y="4023055"/>
            <a:ext cx="3954451" cy="243328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" name="데이터바우처 지원사업 활용">
            <a:extLst>
              <a:ext uri="{FF2B5EF4-FFF2-40B4-BE49-F238E27FC236}">
                <a16:creationId xmlns:a16="http://schemas.microsoft.com/office/drawing/2014/main" id="{BA1534BA-ECB9-4CCE-91C0-20BAA5BC07BF}"/>
              </a:ext>
            </a:extLst>
          </p:cNvPr>
          <p:cNvSpPr txBox="1"/>
          <p:nvPr/>
        </p:nvSpPr>
        <p:spPr>
          <a:xfrm>
            <a:off x="6225063" y="4076832"/>
            <a:ext cx="1001877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en-US" altLang="ko-KR" dirty="0"/>
              <a:t>Infinity World XR</a:t>
            </a:r>
          </a:p>
        </p:txBody>
      </p:sp>
      <p:sp>
        <p:nvSpPr>
          <p:cNvPr id="46" name="비용 자부담 없이 필요한 데이터 확보">
            <a:extLst>
              <a:ext uri="{FF2B5EF4-FFF2-40B4-BE49-F238E27FC236}">
                <a16:creationId xmlns:a16="http://schemas.microsoft.com/office/drawing/2014/main" id="{668404B3-0A0A-4EFC-BC43-CFD3FCF6D1F9}"/>
              </a:ext>
            </a:extLst>
          </p:cNvPr>
          <p:cNvSpPr txBox="1"/>
          <p:nvPr/>
        </p:nvSpPr>
        <p:spPr>
          <a:xfrm>
            <a:off x="4999896" y="4418799"/>
            <a:ext cx="3511335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buSzPct val="100000"/>
              <a:buChar char="•"/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pPr algn="ctr">
              <a:buNone/>
            </a:pPr>
            <a:r>
              <a:rPr lang="en-US" altLang="ko-KR" sz="900" dirty="0"/>
              <a:t>3</a:t>
            </a:r>
            <a:r>
              <a:rPr lang="ko-KR" altLang="en-US" sz="900" dirty="0"/>
              <a:t>차원 공간정보 위치기반 증강현실</a:t>
            </a:r>
            <a:r>
              <a:rPr lang="en-US" altLang="ko-KR" sz="900" dirty="0"/>
              <a:t>(AR) </a:t>
            </a:r>
            <a:r>
              <a:rPr lang="ko-KR" altLang="en-US" sz="900" dirty="0"/>
              <a:t>서비스</a:t>
            </a:r>
          </a:p>
        </p:txBody>
      </p:sp>
      <p:pic>
        <p:nvPicPr>
          <p:cNvPr id="47" name="로고 PNG.psd" descr="로고 PNG.psd">
            <a:extLst>
              <a:ext uri="{FF2B5EF4-FFF2-40B4-BE49-F238E27FC236}">
                <a16:creationId xmlns:a16="http://schemas.microsoft.com/office/drawing/2014/main" id="{7447C80A-8238-4F84-B7FA-48BE42B626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923" t="38777" r="38173" b="38777"/>
          <a:stretch>
            <a:fillRect/>
          </a:stretch>
        </p:blipFill>
        <p:spPr>
          <a:xfrm>
            <a:off x="2672125" y="1189056"/>
            <a:ext cx="381803" cy="2687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45151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6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8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9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pic>
        <p:nvPicPr>
          <p:cNvPr id="427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그림 4" descr="그림 4"/>
          <p:cNvPicPr>
            <a:picLocks noChangeAspect="1"/>
          </p:cNvPicPr>
          <p:nvPr/>
        </p:nvPicPr>
        <p:blipFill>
          <a:blip r:embed="rId2"/>
          <a:srcRect l="57981" t="80356" r="27651" b="2764"/>
          <a:stretch>
            <a:fillRect/>
          </a:stretch>
        </p:blipFill>
        <p:spPr>
          <a:xfrm>
            <a:off x="737434" y="777073"/>
            <a:ext cx="411152" cy="27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사업 ‘My Landy’ 소개"/>
          <p:cNvSpPr txBox="1"/>
          <p:nvPr/>
        </p:nvSpPr>
        <p:spPr>
          <a:xfrm>
            <a:off x="1177438" y="814493"/>
            <a:ext cx="161183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t>사업 ‘My Landy’ 소개</a:t>
            </a:r>
          </a:p>
        </p:txBody>
      </p:sp>
      <p:sp>
        <p:nvSpPr>
          <p:cNvPr id="420" name="모서리가 둥근 직사각형"/>
          <p:cNvSpPr/>
          <p:nvPr/>
        </p:nvSpPr>
        <p:spPr>
          <a:xfrm>
            <a:off x="872066" y="1230250"/>
            <a:ext cx="7852244" cy="972841"/>
          </a:xfrm>
          <a:prstGeom prst="roundRect">
            <a:avLst>
              <a:gd name="adj" fmla="val 5793"/>
            </a:avLst>
          </a:pr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21" name="직사각형"/>
          <p:cNvSpPr/>
          <p:nvPr/>
        </p:nvSpPr>
        <p:spPr>
          <a:xfrm>
            <a:off x="865253" y="1347919"/>
            <a:ext cx="7865870" cy="294641"/>
          </a:xfrm>
          <a:prstGeom prst="rect">
            <a:avLst/>
          </a:prstGeom>
          <a:solidFill>
            <a:srgbClr val="4D484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4E4842"/>
                </a:solidFill>
              </a:defRPr>
            </a:pPr>
            <a:endParaRPr/>
          </a:p>
        </p:txBody>
      </p:sp>
      <p:sp>
        <p:nvSpPr>
          <p:cNvPr id="422" name="“부동산/토지 현황 데이터  서비스의 새로운 시장 개척”"/>
          <p:cNvSpPr txBox="1"/>
          <p:nvPr/>
        </p:nvSpPr>
        <p:spPr>
          <a:xfrm>
            <a:off x="2453896" y="1360619"/>
            <a:ext cx="479549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1100" dirty="0"/>
              <a:t>“</a:t>
            </a:r>
            <a:r>
              <a:rPr lang="en-US" altLang="ko-KR" sz="1100" dirty="0"/>
              <a:t>            </a:t>
            </a:r>
            <a:r>
              <a:rPr lang="ko-KR" altLang="en-US" sz="1100" dirty="0"/>
              <a:t>는 </a:t>
            </a:r>
            <a:r>
              <a:rPr sz="1100" dirty="0" err="1"/>
              <a:t>부동산</a:t>
            </a:r>
            <a:r>
              <a:rPr sz="1100" dirty="0"/>
              <a:t>/</a:t>
            </a:r>
            <a:r>
              <a:rPr sz="1100" dirty="0" err="1"/>
              <a:t>토지</a:t>
            </a:r>
            <a:r>
              <a:rPr sz="1100" dirty="0"/>
              <a:t> </a:t>
            </a:r>
            <a:r>
              <a:rPr sz="1100" dirty="0" err="1"/>
              <a:t>현황</a:t>
            </a:r>
            <a:r>
              <a:rPr sz="1100" dirty="0"/>
              <a:t> </a:t>
            </a:r>
            <a:r>
              <a:rPr sz="1100" dirty="0" err="1"/>
              <a:t>데이터</a:t>
            </a:r>
            <a:r>
              <a:rPr sz="1100" dirty="0"/>
              <a:t> </a:t>
            </a:r>
            <a:r>
              <a:rPr sz="1100" dirty="0" err="1"/>
              <a:t>서비스의</a:t>
            </a:r>
            <a:r>
              <a:rPr sz="1100" dirty="0"/>
              <a:t> </a:t>
            </a:r>
            <a:r>
              <a:rPr sz="1100" dirty="0" err="1"/>
              <a:t>새로운</a:t>
            </a:r>
            <a:r>
              <a:rPr sz="1100" dirty="0"/>
              <a:t> </a:t>
            </a:r>
            <a:r>
              <a:rPr sz="1100" dirty="0" err="1"/>
              <a:t>시장</a:t>
            </a:r>
            <a:r>
              <a:rPr lang="ko-KR" altLang="en-US" sz="1100" dirty="0"/>
              <a:t>을</a:t>
            </a:r>
            <a:r>
              <a:rPr sz="1100" dirty="0"/>
              <a:t> </a:t>
            </a:r>
            <a:r>
              <a:rPr sz="1100" dirty="0" err="1"/>
              <a:t>개척</a:t>
            </a:r>
            <a:r>
              <a:rPr lang="ko-KR" altLang="en-US" sz="1100" dirty="0"/>
              <a:t>합니다</a:t>
            </a:r>
            <a:r>
              <a:rPr sz="1100" dirty="0"/>
              <a:t>”</a:t>
            </a:r>
          </a:p>
        </p:txBody>
      </p:sp>
      <p:sp>
        <p:nvSpPr>
          <p:cNvPr id="423" name="아DO2의 신규사업 '마이랜디(My Landy)’는 토지/부동산 자산의 정확한 현황을 파악하여 분석을 필요로 하는 고객에게 원하는 데이터를…"/>
          <p:cNvSpPr txBox="1"/>
          <p:nvPr/>
        </p:nvSpPr>
        <p:spPr>
          <a:xfrm>
            <a:off x="1089161" y="1756889"/>
            <a:ext cx="741805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sz="800" dirty="0"/>
              <a:t>DO2의 </a:t>
            </a:r>
            <a:r>
              <a:rPr sz="800" dirty="0" err="1"/>
              <a:t>신규사업</a:t>
            </a:r>
            <a:r>
              <a:rPr sz="800" dirty="0"/>
              <a:t> '</a:t>
            </a:r>
            <a:r>
              <a:rPr sz="800" dirty="0" err="1"/>
              <a:t>마이랜디</a:t>
            </a:r>
            <a:r>
              <a:rPr sz="800" dirty="0"/>
              <a:t>(My Landy)’는 </a:t>
            </a:r>
            <a:r>
              <a:rPr sz="800" dirty="0" err="1"/>
              <a:t>토지</a:t>
            </a:r>
            <a:r>
              <a:rPr sz="800" dirty="0"/>
              <a:t>/</a:t>
            </a:r>
            <a:r>
              <a:rPr sz="800" dirty="0" err="1"/>
              <a:t>부동산</a:t>
            </a:r>
            <a:r>
              <a:rPr sz="800" dirty="0"/>
              <a:t> </a:t>
            </a:r>
            <a:r>
              <a:rPr sz="800" dirty="0" err="1"/>
              <a:t>자산의</a:t>
            </a:r>
            <a:r>
              <a:rPr sz="800" dirty="0"/>
              <a:t> </a:t>
            </a:r>
            <a:r>
              <a:rPr sz="800" dirty="0" err="1"/>
              <a:t>정확한</a:t>
            </a:r>
            <a:r>
              <a:rPr sz="800" dirty="0"/>
              <a:t> </a:t>
            </a:r>
            <a:r>
              <a:rPr sz="800" dirty="0" err="1"/>
              <a:t>현황을</a:t>
            </a:r>
            <a:r>
              <a:rPr sz="800" dirty="0"/>
              <a:t> </a:t>
            </a:r>
            <a:r>
              <a:rPr sz="800" dirty="0" err="1"/>
              <a:t>파악하여</a:t>
            </a:r>
            <a:r>
              <a:rPr sz="800" dirty="0"/>
              <a:t> </a:t>
            </a:r>
            <a:r>
              <a:rPr sz="800" dirty="0" err="1"/>
              <a:t>분석을</a:t>
            </a:r>
            <a:r>
              <a:rPr sz="800" dirty="0"/>
              <a:t> </a:t>
            </a:r>
            <a:r>
              <a:rPr sz="800" dirty="0" err="1"/>
              <a:t>필요로</a:t>
            </a:r>
            <a:r>
              <a:rPr sz="800" dirty="0"/>
              <a:t> </a:t>
            </a:r>
            <a:r>
              <a:rPr sz="800" dirty="0" err="1"/>
              <a:t>하는</a:t>
            </a:r>
            <a:r>
              <a:rPr sz="800" dirty="0"/>
              <a:t> </a:t>
            </a:r>
            <a:r>
              <a:rPr sz="800" dirty="0" err="1"/>
              <a:t>고객에게</a:t>
            </a:r>
            <a:r>
              <a:rPr sz="800" dirty="0"/>
              <a:t> </a:t>
            </a:r>
            <a:r>
              <a:rPr sz="800" dirty="0" err="1"/>
              <a:t>원하는</a:t>
            </a:r>
            <a:r>
              <a:rPr sz="800" dirty="0"/>
              <a:t> </a:t>
            </a:r>
            <a:r>
              <a:rPr sz="800" dirty="0" err="1"/>
              <a:t>데이터를</a:t>
            </a:r>
            <a:r>
              <a:rPr sz="800" dirty="0"/>
              <a:t> </a:t>
            </a:r>
          </a:p>
          <a:p>
            <a:pPr algn="ctr"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sz="800" dirty="0" err="1"/>
              <a:t>제공하는</a:t>
            </a:r>
            <a:r>
              <a:rPr sz="800" dirty="0"/>
              <a:t> </a:t>
            </a:r>
            <a:r>
              <a:rPr sz="800" dirty="0" err="1"/>
              <a:t>서비스로,토지</a:t>
            </a:r>
            <a:r>
              <a:rPr sz="800" dirty="0"/>
              <a:t>/</a:t>
            </a:r>
            <a:r>
              <a:rPr sz="800" dirty="0" err="1"/>
              <a:t>부동산</a:t>
            </a:r>
            <a:r>
              <a:rPr sz="800" dirty="0"/>
              <a:t> </a:t>
            </a:r>
            <a:r>
              <a:rPr sz="800" dirty="0" err="1"/>
              <a:t>정보</a:t>
            </a:r>
            <a:r>
              <a:rPr sz="800" dirty="0"/>
              <a:t> </a:t>
            </a:r>
            <a:r>
              <a:rPr sz="800" dirty="0" err="1"/>
              <a:t>제공</a:t>
            </a:r>
            <a:r>
              <a:rPr sz="800" dirty="0"/>
              <a:t> </a:t>
            </a:r>
            <a:r>
              <a:rPr sz="800" dirty="0" err="1"/>
              <a:t>사업자와</a:t>
            </a:r>
            <a:r>
              <a:rPr sz="800" dirty="0"/>
              <a:t> </a:t>
            </a:r>
            <a:r>
              <a:rPr sz="800" dirty="0" err="1"/>
              <a:t>무인항공</a:t>
            </a:r>
            <a:r>
              <a:rPr sz="800" dirty="0"/>
              <a:t> </a:t>
            </a:r>
            <a:r>
              <a:rPr sz="800" dirty="0" err="1"/>
              <a:t>운용</a:t>
            </a:r>
            <a:r>
              <a:rPr sz="800" dirty="0"/>
              <a:t> </a:t>
            </a:r>
            <a:r>
              <a:rPr sz="800" dirty="0" err="1"/>
              <a:t>사업자에게</a:t>
            </a:r>
            <a:r>
              <a:rPr sz="800" dirty="0"/>
              <a:t> </a:t>
            </a:r>
            <a:r>
              <a:rPr sz="800" dirty="0" err="1"/>
              <a:t>신규</a:t>
            </a:r>
            <a:r>
              <a:rPr sz="800" dirty="0"/>
              <a:t> </a:t>
            </a:r>
            <a:r>
              <a:rPr sz="800" dirty="0" err="1"/>
              <a:t>고객확보</a:t>
            </a:r>
            <a:r>
              <a:rPr sz="800" dirty="0"/>
              <a:t> 및 </a:t>
            </a:r>
            <a:r>
              <a:rPr sz="800" dirty="0" err="1"/>
              <a:t>판로</a:t>
            </a:r>
            <a:r>
              <a:rPr sz="800" dirty="0"/>
              <a:t> </a:t>
            </a:r>
            <a:r>
              <a:rPr sz="800" dirty="0" err="1"/>
              <a:t>확보할</a:t>
            </a:r>
            <a:r>
              <a:rPr sz="800" dirty="0"/>
              <a:t> 수 </a:t>
            </a:r>
            <a:r>
              <a:rPr sz="800" dirty="0" err="1"/>
              <a:t>있도록</a:t>
            </a:r>
            <a:r>
              <a:rPr sz="800" dirty="0"/>
              <a:t> </a:t>
            </a:r>
            <a:r>
              <a:rPr sz="800" dirty="0" err="1"/>
              <a:t>연결해주는</a:t>
            </a:r>
            <a:r>
              <a:rPr sz="800" dirty="0"/>
              <a:t> O2O </a:t>
            </a:r>
            <a:r>
              <a:rPr sz="800" dirty="0" err="1"/>
              <a:t>서비스</a:t>
            </a:r>
            <a:r>
              <a:rPr sz="800" dirty="0"/>
              <a:t> </a:t>
            </a:r>
            <a:r>
              <a:rPr sz="800" dirty="0" err="1"/>
              <a:t>플랫폼입니다</a:t>
            </a:r>
            <a:r>
              <a:rPr sz="800" dirty="0"/>
              <a:t>.</a:t>
            </a:r>
          </a:p>
        </p:txBody>
      </p:sp>
      <p:pic>
        <p:nvPicPr>
          <p:cNvPr id="29" name="innovative-architecture-and-civil-engineering-plan.png" descr="innovative-architecture-and-civil-engineering-plan.png">
            <a:extLst>
              <a:ext uri="{FF2B5EF4-FFF2-40B4-BE49-F238E27FC236}">
                <a16:creationId xmlns:a16="http://schemas.microsoft.com/office/drawing/2014/main" id="{D577BA34-F854-4D12-BDEB-C034C32EAD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302"/>
          </a:blip>
          <a:srcRect b="13978"/>
          <a:stretch>
            <a:fillRect/>
          </a:stretch>
        </p:blipFill>
        <p:spPr>
          <a:xfrm>
            <a:off x="440074" y="3581154"/>
            <a:ext cx="3901338" cy="1576699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모서리가 둥근 직사각형"/>
          <p:cNvSpPr/>
          <p:nvPr/>
        </p:nvSpPr>
        <p:spPr>
          <a:xfrm>
            <a:off x="2562983" y="2382179"/>
            <a:ext cx="4655677" cy="345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rgbClr val="CD52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6" name="부동산/토지 현황 데이터 제공 및 공급 O2O  서비스 플랫폼"/>
          <p:cNvSpPr txBox="1"/>
          <p:nvPr/>
        </p:nvSpPr>
        <p:spPr>
          <a:xfrm>
            <a:off x="3064196" y="2420364"/>
            <a:ext cx="367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>
              <a:defRPr sz="1200" b="1">
                <a:solidFill>
                  <a:srgbClr val="CD52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1050" dirty="0" err="1"/>
              <a:t>부동산</a:t>
            </a:r>
            <a:r>
              <a:rPr sz="1050" dirty="0"/>
              <a:t>/</a:t>
            </a:r>
            <a:r>
              <a:rPr sz="1050" dirty="0" err="1"/>
              <a:t>토지</a:t>
            </a:r>
            <a:r>
              <a:rPr sz="1050" dirty="0"/>
              <a:t> </a:t>
            </a:r>
            <a:r>
              <a:rPr sz="1050" dirty="0" err="1"/>
              <a:t>현황</a:t>
            </a:r>
            <a:r>
              <a:rPr sz="1050" dirty="0"/>
              <a:t> </a:t>
            </a:r>
            <a:r>
              <a:rPr sz="1050" dirty="0" err="1"/>
              <a:t>데이터</a:t>
            </a:r>
            <a:r>
              <a:rPr sz="1050" dirty="0"/>
              <a:t> </a:t>
            </a:r>
            <a:r>
              <a:rPr sz="1050" dirty="0" err="1"/>
              <a:t>제공</a:t>
            </a:r>
            <a:r>
              <a:rPr sz="1050" dirty="0"/>
              <a:t> 및 </a:t>
            </a:r>
            <a:r>
              <a:rPr sz="1050" dirty="0" err="1"/>
              <a:t>공급</a:t>
            </a:r>
            <a:r>
              <a:rPr sz="1050" dirty="0"/>
              <a:t> O2O  </a:t>
            </a:r>
            <a:r>
              <a:rPr sz="1050" dirty="0" err="1"/>
              <a:t>서비스</a:t>
            </a:r>
            <a:r>
              <a:rPr sz="1050" dirty="0"/>
              <a:t> </a:t>
            </a:r>
            <a:r>
              <a:rPr sz="1050" dirty="0" err="1"/>
              <a:t>플랫폼</a:t>
            </a:r>
            <a:endParaRPr sz="1050" dirty="0"/>
          </a:p>
        </p:txBody>
      </p:sp>
      <p:sp>
        <p:nvSpPr>
          <p:cNvPr id="430" name="Freeform 490"/>
          <p:cNvSpPr/>
          <p:nvPr/>
        </p:nvSpPr>
        <p:spPr>
          <a:xfrm flipH="1">
            <a:off x="1751389" y="2909259"/>
            <a:ext cx="6093598" cy="773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11" y="0"/>
                </a:moveTo>
                <a:cubicBezTo>
                  <a:pt x="10789" y="0"/>
                  <a:pt x="10789" y="0"/>
                  <a:pt x="10789" y="0"/>
                </a:cubicBezTo>
                <a:cubicBezTo>
                  <a:pt x="10800" y="82"/>
                  <a:pt x="10800" y="82"/>
                  <a:pt x="10800" y="82"/>
                </a:cubicBezTo>
                <a:cubicBezTo>
                  <a:pt x="10811" y="0"/>
                  <a:pt x="10811" y="0"/>
                  <a:pt x="10811" y="0"/>
                </a:cubicBezTo>
                <a:moveTo>
                  <a:pt x="10800" y="82"/>
                </a:moveTo>
                <a:cubicBezTo>
                  <a:pt x="9558" y="6955"/>
                  <a:pt x="9558" y="6955"/>
                  <a:pt x="9558" y="6955"/>
                </a:cubicBezTo>
                <a:cubicBezTo>
                  <a:pt x="10219" y="6955"/>
                  <a:pt x="10219" y="6955"/>
                  <a:pt x="10219" y="6955"/>
                </a:cubicBezTo>
                <a:cubicBezTo>
                  <a:pt x="10219" y="6955"/>
                  <a:pt x="10492" y="11782"/>
                  <a:pt x="9330" y="11782"/>
                </a:cubicBezTo>
                <a:cubicBezTo>
                  <a:pt x="8772" y="11782"/>
                  <a:pt x="7906" y="10718"/>
                  <a:pt x="6539" y="7527"/>
                </a:cubicBezTo>
                <a:cubicBezTo>
                  <a:pt x="5810" y="5809"/>
                  <a:pt x="5138" y="5155"/>
                  <a:pt x="4523" y="5155"/>
                </a:cubicBezTo>
                <a:cubicBezTo>
                  <a:pt x="1549" y="5155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21600"/>
                  <a:pt x="20039" y="5155"/>
                  <a:pt x="17077" y="5155"/>
                </a:cubicBezTo>
                <a:cubicBezTo>
                  <a:pt x="16462" y="5155"/>
                  <a:pt x="15790" y="5809"/>
                  <a:pt x="15061" y="7527"/>
                </a:cubicBezTo>
                <a:cubicBezTo>
                  <a:pt x="13694" y="10718"/>
                  <a:pt x="12816" y="11782"/>
                  <a:pt x="12270" y="11782"/>
                </a:cubicBezTo>
                <a:cubicBezTo>
                  <a:pt x="11108" y="11782"/>
                  <a:pt x="11381" y="6955"/>
                  <a:pt x="11381" y="6955"/>
                </a:cubicBezTo>
                <a:cubicBezTo>
                  <a:pt x="12042" y="6955"/>
                  <a:pt x="12042" y="6955"/>
                  <a:pt x="12042" y="6955"/>
                </a:cubicBezTo>
                <a:cubicBezTo>
                  <a:pt x="10800" y="82"/>
                  <a:pt x="10800" y="82"/>
                  <a:pt x="10800" y="82"/>
                </a:cubicBezTo>
                <a:moveTo>
                  <a:pt x="10811" y="0"/>
                </a:moveTo>
                <a:cubicBezTo>
                  <a:pt x="10811" y="0"/>
                  <a:pt x="10811" y="0"/>
                  <a:pt x="10811" y="0"/>
                </a:cubicBezTo>
              </a:path>
            </a:pathLst>
          </a:custGeom>
          <a:gradFill>
            <a:gsLst>
              <a:gs pos="33000">
                <a:srgbClr val="808080">
                  <a:alpha val="32000"/>
                </a:srgbClr>
              </a:gs>
              <a:gs pos="100000">
                <a:srgbClr val="BFBFBF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pPr defTabSz="457206">
              <a:defRPr>
                <a:ln w="9525" cap="flat">
                  <a:solidFill>
                    <a:srgbClr val="5F5F5F">
                      <a:alpha val="0"/>
                    </a:srgbClr>
                  </a:solidFill>
                  <a:prstDash val="solid"/>
                  <a:round/>
                </a:ln>
                <a:latin typeface="KoPub돋움체 Light"/>
                <a:ea typeface="KoPub돋움체 Light"/>
                <a:cs typeface="KoPub돋움체 Light"/>
                <a:sym typeface="KoPub돋움체 Light"/>
              </a:defRPr>
            </a:pPr>
            <a:endParaRPr/>
          </a:p>
        </p:txBody>
      </p:sp>
      <p:pic>
        <p:nvPicPr>
          <p:cNvPr id="431" name="이미지" descr="이미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254" y="3406507"/>
            <a:ext cx="5315869" cy="1437586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정밀 항공…"/>
          <p:cNvSpPr txBox="1"/>
          <p:nvPr/>
        </p:nvSpPr>
        <p:spPr>
          <a:xfrm>
            <a:off x="2356668" y="4019153"/>
            <a:ext cx="999826" cy="467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lnSpc>
                <a:spcPct val="110000"/>
              </a:lnSpc>
              <a:defRPr sz="11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t>정밀 항공</a:t>
            </a:r>
          </a:p>
          <a:p>
            <a:pPr algn="ctr">
              <a:lnSpc>
                <a:spcPct val="110000"/>
              </a:lnSpc>
              <a:defRPr sz="11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t>측위 데이터</a:t>
            </a:r>
          </a:p>
        </p:txBody>
      </p:sp>
      <p:sp>
        <p:nvSpPr>
          <p:cNvPr id="433" name="자산 현황…"/>
          <p:cNvSpPr txBox="1"/>
          <p:nvPr/>
        </p:nvSpPr>
        <p:spPr>
          <a:xfrm>
            <a:off x="4298276" y="4019153"/>
            <a:ext cx="999825" cy="467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lnSpc>
                <a:spcPct val="110000"/>
              </a:lnSpc>
              <a:defRPr sz="11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t>자산 현황</a:t>
            </a:r>
          </a:p>
          <a:p>
            <a:pPr algn="ctr">
              <a:lnSpc>
                <a:spcPct val="110000"/>
              </a:lnSpc>
              <a:defRPr sz="11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t>리포트 서비스</a:t>
            </a:r>
          </a:p>
        </p:txBody>
      </p:sp>
      <p:sp>
        <p:nvSpPr>
          <p:cNvPr id="434" name="자산감정평가,…"/>
          <p:cNvSpPr txBox="1"/>
          <p:nvPr/>
        </p:nvSpPr>
        <p:spPr>
          <a:xfrm>
            <a:off x="6239883" y="3930912"/>
            <a:ext cx="999826" cy="64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lnSpc>
                <a:spcPct val="110000"/>
              </a:lnSpc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t>자산감정평가,</a:t>
            </a:r>
          </a:p>
          <a:p>
            <a:pPr algn="ctr">
              <a:lnSpc>
                <a:spcPct val="110000"/>
              </a:lnSpc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t>행정대행등</a:t>
            </a:r>
          </a:p>
          <a:p>
            <a:pPr algn="ctr">
              <a:lnSpc>
                <a:spcPct val="110000"/>
              </a:lnSpc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t>연계 서비스</a:t>
            </a:r>
          </a:p>
        </p:txBody>
      </p:sp>
      <p:pic>
        <p:nvPicPr>
          <p:cNvPr id="435" name="이미지" descr="이미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154" y="3664398"/>
            <a:ext cx="428853" cy="253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이미지" descr="이미지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856" y="3648145"/>
            <a:ext cx="324664" cy="285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이미지" descr="이미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153" y="3664398"/>
            <a:ext cx="257286" cy="253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이미지" descr="이미지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68438" y="2146476"/>
            <a:ext cx="1073456" cy="1108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로고 PNG.psd" descr="로고 PNG.psd">
            <a:extLst>
              <a:ext uri="{FF2B5EF4-FFF2-40B4-BE49-F238E27FC236}">
                <a16:creationId xmlns:a16="http://schemas.microsoft.com/office/drawing/2014/main" id="{3A6E3BEB-6721-44FF-ADCE-E8B5A9927F2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923" t="38777" r="38173" b="38777"/>
          <a:stretch>
            <a:fillRect/>
          </a:stretch>
        </p:blipFill>
        <p:spPr>
          <a:xfrm>
            <a:off x="2916494" y="1346735"/>
            <a:ext cx="381803" cy="268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6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8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9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pic>
        <p:nvPicPr>
          <p:cNvPr id="427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그림 4" descr="그림 4"/>
          <p:cNvPicPr>
            <a:picLocks noChangeAspect="1"/>
          </p:cNvPicPr>
          <p:nvPr/>
        </p:nvPicPr>
        <p:blipFill>
          <a:blip r:embed="rId2"/>
          <a:srcRect l="57981" t="80356" r="27651" b="2764"/>
          <a:stretch>
            <a:fillRect/>
          </a:stretch>
        </p:blipFill>
        <p:spPr>
          <a:xfrm>
            <a:off x="737434" y="777073"/>
            <a:ext cx="411152" cy="27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사업 ‘My Landy’ 소개"/>
          <p:cNvSpPr txBox="1"/>
          <p:nvPr/>
        </p:nvSpPr>
        <p:spPr>
          <a:xfrm>
            <a:off x="1177438" y="814493"/>
            <a:ext cx="218810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dirty="0" err="1"/>
              <a:t>사업</a:t>
            </a:r>
            <a:r>
              <a:rPr dirty="0"/>
              <a:t> ‘</a:t>
            </a:r>
            <a:r>
              <a:rPr lang="en-US" altLang="ko-KR" dirty="0"/>
              <a:t>Infinity World XR</a:t>
            </a:r>
            <a:r>
              <a:rPr dirty="0"/>
              <a:t>’ </a:t>
            </a:r>
            <a:r>
              <a:rPr dirty="0" err="1"/>
              <a:t>소개</a:t>
            </a:r>
            <a:endParaRPr dirty="0"/>
          </a:p>
        </p:txBody>
      </p:sp>
      <p:pic>
        <p:nvPicPr>
          <p:cNvPr id="58" name="ㅎㅎㅎ.png" descr="ㅎㅎㅎ.png">
            <a:extLst>
              <a:ext uri="{FF2B5EF4-FFF2-40B4-BE49-F238E27FC236}">
                <a16:creationId xmlns:a16="http://schemas.microsoft.com/office/drawing/2014/main" id="{A0DD8A84-7323-46F7-B3F6-79F0958326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528"/>
          </a:blip>
          <a:srcRect l="25530" t="36358"/>
          <a:stretch>
            <a:fillRect/>
          </a:stretch>
        </p:blipFill>
        <p:spPr>
          <a:xfrm>
            <a:off x="2047658" y="1128325"/>
            <a:ext cx="7101309" cy="4042868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모서리가 둥근 직사각형"/>
          <p:cNvSpPr/>
          <p:nvPr/>
        </p:nvSpPr>
        <p:spPr>
          <a:xfrm>
            <a:off x="872066" y="1230250"/>
            <a:ext cx="7852244" cy="972841"/>
          </a:xfrm>
          <a:prstGeom prst="roundRect">
            <a:avLst>
              <a:gd name="adj" fmla="val 5793"/>
            </a:avLst>
          </a:prstGeom>
          <a:solidFill>
            <a:srgbClr val="FFFFFF"/>
          </a:solidFill>
          <a:ln w="12700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21" name="직사각형"/>
          <p:cNvSpPr/>
          <p:nvPr/>
        </p:nvSpPr>
        <p:spPr>
          <a:xfrm>
            <a:off x="865253" y="1347919"/>
            <a:ext cx="7865870" cy="294641"/>
          </a:xfrm>
          <a:prstGeom prst="rect">
            <a:avLst/>
          </a:prstGeom>
          <a:solidFill>
            <a:srgbClr val="4D484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4E4842"/>
                </a:solidFill>
              </a:defRPr>
            </a:pPr>
            <a:endParaRPr/>
          </a:p>
        </p:txBody>
      </p:sp>
      <p:sp>
        <p:nvSpPr>
          <p:cNvPr id="422" name="“부동산/토지 현황 데이터  서비스의 새로운 시장 개척”"/>
          <p:cNvSpPr txBox="1"/>
          <p:nvPr/>
        </p:nvSpPr>
        <p:spPr>
          <a:xfrm>
            <a:off x="1241045" y="1360619"/>
            <a:ext cx="710130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defRPr sz="12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sz="1100" dirty="0"/>
              <a:t>“</a:t>
            </a:r>
            <a:r>
              <a:rPr lang="ko-KR" altLang="en-US" sz="1100" dirty="0" err="1"/>
              <a:t>드론</a:t>
            </a:r>
            <a:r>
              <a:rPr lang="ko-KR" altLang="en-US" sz="1100" dirty="0"/>
              <a:t> 공간정보 플랫폼과 증강현실</a:t>
            </a:r>
            <a:r>
              <a:rPr lang="en-US" altLang="ko-KR" sz="1100" dirty="0"/>
              <a:t>(AR)</a:t>
            </a:r>
            <a:r>
              <a:rPr lang="ko-KR" altLang="en-US" sz="1100" dirty="0"/>
              <a:t>디바이스  양방향간 정보 입력</a:t>
            </a:r>
            <a:r>
              <a:rPr lang="en-US" altLang="ko-KR" sz="1100" dirty="0"/>
              <a:t>/</a:t>
            </a:r>
            <a:r>
              <a:rPr lang="ko-KR" altLang="en-US" sz="1100" dirty="0"/>
              <a:t>관리 프로세스를 개발합니다”</a:t>
            </a:r>
          </a:p>
        </p:txBody>
      </p:sp>
      <p:sp>
        <p:nvSpPr>
          <p:cNvPr id="423" name="아DO2의 신규사업 '마이랜디(My Landy)’는 토지/부동산 자산의 정확한 현황을 파악하여 분석을 필요로 하는 고객에게 원하는 데이터를…"/>
          <p:cNvSpPr txBox="1"/>
          <p:nvPr/>
        </p:nvSpPr>
        <p:spPr>
          <a:xfrm>
            <a:off x="1235034" y="1672251"/>
            <a:ext cx="712630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DO2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신규사업 ‘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Infinity World XR’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Web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기반 플랫폼을 통해 특정위치에  정보 데이터 입력 시 사용자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디바이스를 통해 증강현실로 정보를 제공하며</a:t>
            </a:r>
          </a:p>
          <a:p>
            <a:pPr algn="ctr"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디바이스를 통해 실제 현장에서 특정위치상 정보 입력 시 플랫폼상에 정보가 표시됩니다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ctr"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드론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공간정보를 활용하는 다양한 분야에서 누구나 활용 가능한 위치기반 증강현실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(AR)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서비스 모델 구축을 진행 중에 있습니다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5C7B9B03-1A50-4B8D-A992-6E4058D5FD55}"/>
              </a:ext>
            </a:extLst>
          </p:cNvPr>
          <p:cNvGrpSpPr/>
          <p:nvPr/>
        </p:nvGrpSpPr>
        <p:grpSpPr>
          <a:xfrm>
            <a:off x="928683" y="2320760"/>
            <a:ext cx="2504935" cy="2617000"/>
            <a:chOff x="318718" y="1908826"/>
            <a:chExt cx="5746531" cy="5915286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5A4411ED-229F-4941-ADE4-7EE688448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1984" y="5793510"/>
              <a:ext cx="2873265" cy="2027864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361CB530-2340-47A3-914B-5011DEF70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9619" y="1908826"/>
              <a:ext cx="3425630" cy="192263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C54AAA63-57D5-4F6A-B1DA-1B861B8D5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721" y="1908826"/>
              <a:ext cx="2873264" cy="1922634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167E3D0B-B4CA-4FB4-B838-1AC45E347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718" y="5681173"/>
              <a:ext cx="2873268" cy="2142939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4CB19028-CD5F-4365-BA4F-73229A88C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1987" y="3831461"/>
              <a:ext cx="2873262" cy="1988112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04187CCC-3BFB-4079-B10F-DEC7C5A3F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721" y="3831575"/>
              <a:ext cx="2873263" cy="1994794"/>
            </a:xfrm>
            <a:prstGeom prst="rect">
              <a:avLst/>
            </a:prstGeom>
          </p:spPr>
        </p:pic>
      </p:grpSp>
      <p:sp>
        <p:nvSpPr>
          <p:cNvPr id="32" name="직사각형">
            <a:extLst>
              <a:ext uri="{FF2B5EF4-FFF2-40B4-BE49-F238E27FC236}">
                <a16:creationId xmlns:a16="http://schemas.microsoft.com/office/drawing/2014/main" id="{9BB6421A-69D1-459E-AEEF-8AD53A7F86B3}"/>
              </a:ext>
            </a:extLst>
          </p:cNvPr>
          <p:cNvSpPr/>
          <p:nvPr/>
        </p:nvSpPr>
        <p:spPr>
          <a:xfrm>
            <a:off x="3674241" y="2320760"/>
            <a:ext cx="196749" cy="109359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" name="직사각형">
            <a:extLst>
              <a:ext uri="{FF2B5EF4-FFF2-40B4-BE49-F238E27FC236}">
                <a16:creationId xmlns:a16="http://schemas.microsoft.com/office/drawing/2014/main" id="{9A9D9B88-7515-409E-ACC5-B6FA133F305F}"/>
              </a:ext>
            </a:extLst>
          </p:cNvPr>
          <p:cNvSpPr/>
          <p:nvPr/>
        </p:nvSpPr>
        <p:spPr>
          <a:xfrm>
            <a:off x="3673167" y="2755641"/>
            <a:ext cx="196749" cy="109359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" name="직사각형">
            <a:extLst>
              <a:ext uri="{FF2B5EF4-FFF2-40B4-BE49-F238E27FC236}">
                <a16:creationId xmlns:a16="http://schemas.microsoft.com/office/drawing/2014/main" id="{14357E78-0F3B-48AD-9E33-12A0CEAEC59E}"/>
              </a:ext>
            </a:extLst>
          </p:cNvPr>
          <p:cNvSpPr/>
          <p:nvPr/>
        </p:nvSpPr>
        <p:spPr>
          <a:xfrm>
            <a:off x="3673167" y="3206424"/>
            <a:ext cx="196749" cy="109359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" name="직사각형">
            <a:extLst>
              <a:ext uri="{FF2B5EF4-FFF2-40B4-BE49-F238E27FC236}">
                <a16:creationId xmlns:a16="http://schemas.microsoft.com/office/drawing/2014/main" id="{B3CB9D6E-D473-4BAC-9247-6E335DCE71C0}"/>
              </a:ext>
            </a:extLst>
          </p:cNvPr>
          <p:cNvSpPr/>
          <p:nvPr/>
        </p:nvSpPr>
        <p:spPr>
          <a:xfrm>
            <a:off x="3672093" y="3657207"/>
            <a:ext cx="196749" cy="109359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" name="직사각형">
            <a:extLst>
              <a:ext uri="{FF2B5EF4-FFF2-40B4-BE49-F238E27FC236}">
                <a16:creationId xmlns:a16="http://schemas.microsoft.com/office/drawing/2014/main" id="{ED88F015-FB2F-4934-A325-2A58A5121593}"/>
              </a:ext>
            </a:extLst>
          </p:cNvPr>
          <p:cNvSpPr/>
          <p:nvPr/>
        </p:nvSpPr>
        <p:spPr>
          <a:xfrm>
            <a:off x="3672092" y="4107990"/>
            <a:ext cx="196749" cy="109359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" name="직사각형">
            <a:extLst>
              <a:ext uri="{FF2B5EF4-FFF2-40B4-BE49-F238E27FC236}">
                <a16:creationId xmlns:a16="http://schemas.microsoft.com/office/drawing/2014/main" id="{42751442-EDD7-4953-A8DF-52675DE38E9A}"/>
              </a:ext>
            </a:extLst>
          </p:cNvPr>
          <p:cNvSpPr/>
          <p:nvPr/>
        </p:nvSpPr>
        <p:spPr>
          <a:xfrm>
            <a:off x="3672091" y="4519995"/>
            <a:ext cx="196749" cy="109359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" name="아DO2의 신규사업 '마이랜디(My Landy)’는 토지/부동산 자산의 정확한 현황을 파악하여 분석을 필요로 하는 고객에게 원하는 데이터를…">
            <a:extLst>
              <a:ext uri="{FF2B5EF4-FFF2-40B4-BE49-F238E27FC236}">
                <a16:creationId xmlns:a16="http://schemas.microsoft.com/office/drawing/2014/main" id="{26FF929F-4AF7-4C8A-849E-3CB0CF480778}"/>
              </a:ext>
            </a:extLst>
          </p:cNvPr>
          <p:cNvSpPr txBox="1"/>
          <p:nvPr/>
        </p:nvSpPr>
        <p:spPr>
          <a:xfrm>
            <a:off x="3902794" y="2267530"/>
            <a:ext cx="149324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lang="en-US" altLang="ko-KR" sz="800" b="1" dirty="0">
                <a:solidFill>
                  <a:srgbClr val="D15429"/>
                </a:solidFill>
              </a:rPr>
              <a:t>Case 1) </a:t>
            </a:r>
            <a:r>
              <a:rPr lang="ko-KR" altLang="en-US" sz="800" b="1" dirty="0">
                <a:solidFill>
                  <a:srgbClr val="D15429"/>
                </a:solidFill>
              </a:rPr>
              <a:t>건설 분야</a:t>
            </a:r>
            <a:endParaRPr lang="en-US" altLang="ko-KR" sz="800" b="1" dirty="0">
              <a:solidFill>
                <a:srgbClr val="D15429"/>
              </a:solidFill>
            </a:endParaRPr>
          </a:p>
        </p:txBody>
      </p:sp>
      <p:sp>
        <p:nvSpPr>
          <p:cNvPr id="39" name="아DO2의 신규사업 '마이랜디(My Landy)’는 토지/부동산 자산의 정확한 현황을 파악하여 분석을 필요로 하는 고객에게 원하는 데이터를…">
            <a:extLst>
              <a:ext uri="{FF2B5EF4-FFF2-40B4-BE49-F238E27FC236}">
                <a16:creationId xmlns:a16="http://schemas.microsoft.com/office/drawing/2014/main" id="{EA2AC328-7F7B-42A6-BC0F-E381E52B812E}"/>
              </a:ext>
            </a:extLst>
          </p:cNvPr>
          <p:cNvSpPr txBox="1"/>
          <p:nvPr/>
        </p:nvSpPr>
        <p:spPr>
          <a:xfrm>
            <a:off x="3907265" y="2722463"/>
            <a:ext cx="149324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lang="en-US" altLang="ko-KR" sz="800" b="1" dirty="0">
                <a:solidFill>
                  <a:srgbClr val="D15429"/>
                </a:solidFill>
              </a:rPr>
              <a:t>Case 2) </a:t>
            </a:r>
            <a:r>
              <a:rPr lang="ko-KR" altLang="en-US" sz="800" b="1" dirty="0">
                <a:solidFill>
                  <a:srgbClr val="D15429"/>
                </a:solidFill>
              </a:rPr>
              <a:t>부동산 분야</a:t>
            </a:r>
            <a:endParaRPr lang="en-US" altLang="ko-KR" sz="800" b="1" dirty="0">
              <a:solidFill>
                <a:srgbClr val="D15429"/>
              </a:solidFill>
            </a:endParaRPr>
          </a:p>
        </p:txBody>
      </p:sp>
      <p:sp>
        <p:nvSpPr>
          <p:cNvPr id="40" name="아DO2의 신규사업 '마이랜디(My Landy)’는 토지/부동산 자산의 정확한 현황을 파악하여 분석을 필요로 하는 고객에게 원하는 데이터를…">
            <a:extLst>
              <a:ext uri="{FF2B5EF4-FFF2-40B4-BE49-F238E27FC236}">
                <a16:creationId xmlns:a16="http://schemas.microsoft.com/office/drawing/2014/main" id="{1C9B9FEF-146D-4A9E-8A7F-760AB8F2B8B5}"/>
              </a:ext>
            </a:extLst>
          </p:cNvPr>
          <p:cNvSpPr txBox="1"/>
          <p:nvPr/>
        </p:nvSpPr>
        <p:spPr>
          <a:xfrm>
            <a:off x="3907265" y="3153940"/>
            <a:ext cx="149324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lang="en-US" altLang="ko-KR" sz="800" b="1" dirty="0">
                <a:solidFill>
                  <a:srgbClr val="D15429"/>
                </a:solidFill>
              </a:rPr>
              <a:t>Case 3) </a:t>
            </a:r>
            <a:r>
              <a:rPr lang="ko-KR" altLang="en-US" sz="800" b="1" dirty="0">
                <a:solidFill>
                  <a:srgbClr val="D15429"/>
                </a:solidFill>
              </a:rPr>
              <a:t>농업 분야</a:t>
            </a:r>
            <a:endParaRPr lang="en-US" altLang="ko-KR" sz="800" b="1" dirty="0">
              <a:solidFill>
                <a:srgbClr val="D15429"/>
              </a:solidFill>
            </a:endParaRPr>
          </a:p>
        </p:txBody>
      </p:sp>
      <p:sp>
        <p:nvSpPr>
          <p:cNvPr id="41" name="아DO2의 신규사업 '마이랜디(My Landy)’는 토지/부동산 자산의 정확한 현황을 파악하여 분석을 필요로 하는 고객에게 원하는 데이터를…">
            <a:extLst>
              <a:ext uri="{FF2B5EF4-FFF2-40B4-BE49-F238E27FC236}">
                <a16:creationId xmlns:a16="http://schemas.microsoft.com/office/drawing/2014/main" id="{177E9EA5-8D8F-400D-8492-8704526C836A}"/>
              </a:ext>
            </a:extLst>
          </p:cNvPr>
          <p:cNvSpPr txBox="1"/>
          <p:nvPr/>
        </p:nvSpPr>
        <p:spPr>
          <a:xfrm>
            <a:off x="3911736" y="3624775"/>
            <a:ext cx="149324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lang="en-US" altLang="ko-KR" sz="800" b="1" dirty="0">
                <a:solidFill>
                  <a:srgbClr val="D15429"/>
                </a:solidFill>
              </a:rPr>
              <a:t>Case 4) </a:t>
            </a:r>
            <a:r>
              <a:rPr lang="ko-KR" altLang="en-US" sz="800" b="1" dirty="0">
                <a:solidFill>
                  <a:srgbClr val="D15429"/>
                </a:solidFill>
              </a:rPr>
              <a:t>산림 분야</a:t>
            </a:r>
            <a:endParaRPr lang="en-US" altLang="ko-KR" sz="800" b="1" dirty="0">
              <a:solidFill>
                <a:srgbClr val="D15429"/>
              </a:solidFill>
            </a:endParaRPr>
          </a:p>
        </p:txBody>
      </p:sp>
      <p:sp>
        <p:nvSpPr>
          <p:cNvPr id="42" name="아DO2의 신규사업 '마이랜디(My Landy)’는 토지/부동산 자산의 정확한 현황을 파악하여 분석을 필요로 하는 고객에게 원하는 데이터를…">
            <a:extLst>
              <a:ext uri="{FF2B5EF4-FFF2-40B4-BE49-F238E27FC236}">
                <a16:creationId xmlns:a16="http://schemas.microsoft.com/office/drawing/2014/main" id="{883B2796-4B0B-4D0F-B6F8-3FC7533B80CE}"/>
              </a:ext>
            </a:extLst>
          </p:cNvPr>
          <p:cNvSpPr txBox="1"/>
          <p:nvPr/>
        </p:nvSpPr>
        <p:spPr>
          <a:xfrm>
            <a:off x="3907265" y="4056252"/>
            <a:ext cx="149324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lang="en-US" altLang="ko-KR" sz="800" b="1" dirty="0">
                <a:solidFill>
                  <a:srgbClr val="D15429"/>
                </a:solidFill>
              </a:rPr>
              <a:t>Case 5) </a:t>
            </a:r>
            <a:r>
              <a:rPr lang="ko-KR" altLang="en-US" sz="800" b="1" dirty="0">
                <a:solidFill>
                  <a:srgbClr val="D15429"/>
                </a:solidFill>
              </a:rPr>
              <a:t>재난안전 분야</a:t>
            </a:r>
            <a:endParaRPr lang="en-US" altLang="ko-KR" sz="800" b="1" dirty="0">
              <a:solidFill>
                <a:srgbClr val="D15429"/>
              </a:solidFill>
            </a:endParaRPr>
          </a:p>
        </p:txBody>
      </p:sp>
      <p:sp>
        <p:nvSpPr>
          <p:cNvPr id="43" name="아DO2의 신규사업 '마이랜디(My Landy)’는 토지/부동산 자산의 정확한 현황을 파악하여 분석을 필요로 하는 고객에게 원하는 데이터를…">
            <a:extLst>
              <a:ext uri="{FF2B5EF4-FFF2-40B4-BE49-F238E27FC236}">
                <a16:creationId xmlns:a16="http://schemas.microsoft.com/office/drawing/2014/main" id="{4CBE0ABE-8B2C-4BE9-97A8-B60F48F62AE4}"/>
              </a:ext>
            </a:extLst>
          </p:cNvPr>
          <p:cNvSpPr txBox="1"/>
          <p:nvPr/>
        </p:nvSpPr>
        <p:spPr>
          <a:xfrm>
            <a:off x="3903785" y="4503234"/>
            <a:ext cx="149324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defRPr sz="900">
                <a:solidFill>
                  <a:srgbClr val="535353"/>
                </a:solidFill>
                <a:latin typeface="나눔바른고딕 Light"/>
                <a:ea typeface="나눔바른고딕 Light"/>
                <a:cs typeface="나눔바른고딕 Light"/>
                <a:sym typeface="나눔바른고딕 Light"/>
              </a:defRPr>
            </a:pPr>
            <a:r>
              <a:rPr lang="en-US" altLang="ko-KR" sz="800" b="1" dirty="0">
                <a:solidFill>
                  <a:srgbClr val="D15429"/>
                </a:solidFill>
              </a:rPr>
              <a:t>Case 6) </a:t>
            </a:r>
            <a:r>
              <a:rPr lang="ko-KR" altLang="en-US" sz="800" b="1" dirty="0">
                <a:solidFill>
                  <a:srgbClr val="D15429"/>
                </a:solidFill>
              </a:rPr>
              <a:t>태양광발전 분야</a:t>
            </a:r>
            <a:endParaRPr lang="en-US" altLang="ko-KR" sz="800" b="1" dirty="0">
              <a:solidFill>
                <a:srgbClr val="D15429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B1759FF-112B-4010-8B8D-5F3C42D63AD0}"/>
              </a:ext>
            </a:extLst>
          </p:cNvPr>
          <p:cNvSpPr/>
          <p:nvPr/>
        </p:nvSpPr>
        <p:spPr>
          <a:xfrm>
            <a:off x="5142704" y="2313853"/>
            <a:ext cx="3721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건설현장에서 특정위치별 확인사항 및 점검사항을 증강현실로 구현하여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현장에서 </a:t>
            </a:r>
            <a:endParaRPr lang="en-US" altLang="ko-KR" sz="800" dirty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보다 직관적으로 현장점검 및 위치 별 기록이 가능</a:t>
            </a:r>
            <a:endParaRPr lang="en-US" altLang="ko-KR" sz="800" dirty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5" name="선">
            <a:extLst>
              <a:ext uri="{FF2B5EF4-FFF2-40B4-BE49-F238E27FC236}">
                <a16:creationId xmlns:a16="http://schemas.microsoft.com/office/drawing/2014/main" id="{1B4BFB0A-5D08-4B8D-B0A0-9C2F63B08AAD}"/>
              </a:ext>
            </a:extLst>
          </p:cNvPr>
          <p:cNvSpPr/>
          <p:nvPr/>
        </p:nvSpPr>
        <p:spPr>
          <a:xfrm>
            <a:off x="3661937" y="2694425"/>
            <a:ext cx="5069186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선">
            <a:extLst>
              <a:ext uri="{FF2B5EF4-FFF2-40B4-BE49-F238E27FC236}">
                <a16:creationId xmlns:a16="http://schemas.microsoft.com/office/drawing/2014/main" id="{226C468D-9CA8-4FED-B160-E8088DA2D057}"/>
              </a:ext>
            </a:extLst>
          </p:cNvPr>
          <p:cNvSpPr/>
          <p:nvPr/>
        </p:nvSpPr>
        <p:spPr>
          <a:xfrm>
            <a:off x="3655124" y="3155456"/>
            <a:ext cx="5069186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선">
            <a:extLst>
              <a:ext uri="{FF2B5EF4-FFF2-40B4-BE49-F238E27FC236}">
                <a16:creationId xmlns:a16="http://schemas.microsoft.com/office/drawing/2014/main" id="{5BEEE4EB-F45A-4DC0-A837-5C608EDFC56E}"/>
              </a:ext>
            </a:extLst>
          </p:cNvPr>
          <p:cNvSpPr/>
          <p:nvPr/>
        </p:nvSpPr>
        <p:spPr>
          <a:xfrm>
            <a:off x="3661937" y="3584950"/>
            <a:ext cx="5069186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선">
            <a:extLst>
              <a:ext uri="{FF2B5EF4-FFF2-40B4-BE49-F238E27FC236}">
                <a16:creationId xmlns:a16="http://schemas.microsoft.com/office/drawing/2014/main" id="{A290BD58-EA5E-485E-B4F5-D3BA6F7DAF40}"/>
              </a:ext>
            </a:extLst>
          </p:cNvPr>
          <p:cNvSpPr/>
          <p:nvPr/>
        </p:nvSpPr>
        <p:spPr>
          <a:xfrm>
            <a:off x="3655124" y="4038030"/>
            <a:ext cx="5069186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선">
            <a:extLst>
              <a:ext uri="{FF2B5EF4-FFF2-40B4-BE49-F238E27FC236}">
                <a16:creationId xmlns:a16="http://schemas.microsoft.com/office/drawing/2014/main" id="{0EA3C33E-1E0B-461D-A5E8-002292F87428}"/>
              </a:ext>
            </a:extLst>
          </p:cNvPr>
          <p:cNvSpPr/>
          <p:nvPr/>
        </p:nvSpPr>
        <p:spPr>
          <a:xfrm>
            <a:off x="3661937" y="4475630"/>
            <a:ext cx="5069186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" name="선">
            <a:extLst>
              <a:ext uri="{FF2B5EF4-FFF2-40B4-BE49-F238E27FC236}">
                <a16:creationId xmlns:a16="http://schemas.microsoft.com/office/drawing/2014/main" id="{A0FDB971-8FC4-45A9-AE12-7D9E49511152}"/>
              </a:ext>
            </a:extLst>
          </p:cNvPr>
          <p:cNvSpPr/>
          <p:nvPr/>
        </p:nvSpPr>
        <p:spPr>
          <a:xfrm>
            <a:off x="3655124" y="4928710"/>
            <a:ext cx="5069186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5E355FC5-2983-4F0D-B36B-70C1C9F383A0}"/>
              </a:ext>
            </a:extLst>
          </p:cNvPr>
          <p:cNvSpPr/>
          <p:nvPr/>
        </p:nvSpPr>
        <p:spPr>
          <a:xfrm>
            <a:off x="5142704" y="2760468"/>
            <a:ext cx="3721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부동산 분야에서 매물에 대한 특징 및 주변정보를 증강현실 앱을 통해 고객에서 </a:t>
            </a:r>
          </a:p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직관적으로 설명 가능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8ECE6D9C-3D66-4213-9C69-AAE0758ECDB2}"/>
              </a:ext>
            </a:extLst>
          </p:cNvPr>
          <p:cNvSpPr/>
          <p:nvPr/>
        </p:nvSpPr>
        <p:spPr>
          <a:xfrm>
            <a:off x="5161306" y="3206071"/>
            <a:ext cx="3721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농장지에 대한 작물에 재배상태를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스팩트럼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카메라를 이용해 분석하고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발육 상황이 </a:t>
            </a:r>
          </a:p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좋지 않은 부분을 특정해 표시한후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현장에서 증강현실을 통해 위치를 파악하고 대처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F26DF8A2-2D38-4E54-B61D-A107FFAF6C81}"/>
              </a:ext>
            </a:extLst>
          </p:cNvPr>
          <p:cNvSpPr/>
          <p:nvPr/>
        </p:nvSpPr>
        <p:spPr>
          <a:xfrm>
            <a:off x="5159732" y="3643407"/>
            <a:ext cx="3721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소나무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재선충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발병지역에 대한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공간정보 데이터 생성 후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재선충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피해목에 대한</a:t>
            </a:r>
          </a:p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위치 표시 후 현장에서 증강현실을 통해 피해목의 위치를 파악한후 대처 및 상황기록</a:t>
            </a: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4916012F-81AB-4B22-B50D-E19BC5A87B2F}"/>
              </a:ext>
            </a:extLst>
          </p:cNvPr>
          <p:cNvSpPr/>
          <p:nvPr/>
        </p:nvSpPr>
        <p:spPr>
          <a:xfrm>
            <a:off x="5159732" y="4105022"/>
            <a:ext cx="3721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재난안전상황 발생시 현장에 대한 분석 후 재난복구 및 대처에 필요한 위치를 </a:t>
            </a:r>
          </a:p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특정한 후 현장에서 증강현실을 통해 정확한 위치에 대한 조치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78E1EEC8-0C20-45BB-A314-BE096149CF30}"/>
              </a:ext>
            </a:extLst>
          </p:cNvPr>
          <p:cNvSpPr/>
          <p:nvPr/>
        </p:nvSpPr>
        <p:spPr>
          <a:xfrm>
            <a:off x="5159732" y="4550213"/>
            <a:ext cx="3721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태양광패널 유지보수를 위해 유지보수가 필요한 위치 별 유지보수 사항입력을 통해</a:t>
            </a:r>
          </a:p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현장에서 증강현실을 통해 정확한 유지보수 필요 위치 및 조치사항 확인</a:t>
            </a:r>
          </a:p>
        </p:txBody>
      </p:sp>
    </p:spTree>
    <p:extLst>
      <p:ext uri="{BB962C8B-B14F-4D97-AF65-F5344CB8AC3E}">
        <p14:creationId xmlns:p14="http://schemas.microsoft.com/office/powerpoint/2010/main" val="6364169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8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0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21" name="그림 4" descr="그림 4"/>
          <p:cNvPicPr>
            <a:picLocks noChangeAspect="1"/>
          </p:cNvPicPr>
          <p:nvPr/>
        </p:nvPicPr>
        <p:blipFill>
          <a:blip r:embed="rId2"/>
          <a:srcRect l="57981" t="80356" r="27651" b="2764"/>
          <a:stretch>
            <a:fillRect/>
          </a:stretch>
        </p:blipFill>
        <p:spPr>
          <a:xfrm>
            <a:off x="737434" y="777073"/>
            <a:ext cx="411152" cy="278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233" name="(드론오렌지)는?"/>
          <p:cNvSpPr txBox="1"/>
          <p:nvPr/>
        </p:nvSpPr>
        <p:spPr>
          <a:xfrm>
            <a:off x="1177438" y="814493"/>
            <a:ext cx="68127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기업 상세</a:t>
            </a:r>
            <a:endParaRPr dirty="0"/>
          </a:p>
        </p:txBody>
      </p:sp>
      <p:pic>
        <p:nvPicPr>
          <p:cNvPr id="186" name="ㅎㅎㅎ.png" descr="ㅎㅎㅎ.png">
            <a:extLst>
              <a:ext uri="{FF2B5EF4-FFF2-40B4-BE49-F238E27FC236}">
                <a16:creationId xmlns:a16="http://schemas.microsoft.com/office/drawing/2014/main" id="{F23A0413-6D07-4978-A8DF-86DE5E05C3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528"/>
          </a:blip>
          <a:srcRect l="25530" t="36358"/>
          <a:stretch>
            <a:fillRect/>
          </a:stretch>
        </p:blipFill>
        <p:spPr>
          <a:xfrm flipH="1">
            <a:off x="434212" y="2210463"/>
            <a:ext cx="4231267" cy="295363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모서리가 둥근 직사각형"/>
          <p:cNvSpPr/>
          <p:nvPr/>
        </p:nvSpPr>
        <p:spPr>
          <a:xfrm>
            <a:off x="2462801" y="1393623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3" name="CEO"/>
          <p:cNvSpPr txBox="1"/>
          <p:nvPr/>
        </p:nvSpPr>
        <p:spPr>
          <a:xfrm>
            <a:off x="2605875" y="1381078"/>
            <a:ext cx="537567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ko-KR" altLang="en-US"/>
              <a:t>기업명</a:t>
            </a:r>
            <a:endParaRPr dirty="0"/>
          </a:p>
        </p:txBody>
      </p:sp>
      <p:sp>
        <p:nvSpPr>
          <p:cNvPr id="224" name="정념"/>
          <p:cNvSpPr txBox="1"/>
          <p:nvPr/>
        </p:nvSpPr>
        <p:spPr>
          <a:xfrm>
            <a:off x="3403395" y="1380923"/>
            <a:ext cx="207068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900" b="1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ko-KR" altLang="en-US" dirty="0"/>
              <a:t>주식회사 </a:t>
            </a:r>
            <a:r>
              <a:rPr lang="ko-KR" altLang="en-US" dirty="0" err="1"/>
              <a:t>드론오렌지</a:t>
            </a:r>
            <a:r>
              <a:rPr lang="ko-KR" altLang="en-US" dirty="0"/>
              <a:t> </a:t>
            </a:r>
            <a:r>
              <a:rPr lang="en-US" altLang="ko-KR" b="0" dirty="0"/>
              <a:t>/ </a:t>
            </a:r>
            <a:r>
              <a:rPr lang="ko-KR" altLang="en-US" b="0" dirty="0"/>
              <a:t>대표 정념</a:t>
            </a:r>
            <a:endParaRPr b="0" dirty="0"/>
          </a:p>
        </p:txBody>
      </p:sp>
      <p:sp>
        <p:nvSpPr>
          <p:cNvPr id="226" name="본사 : 제주특별자치도 제주시 한라대학교38 하이테크센터 1121호…"/>
          <p:cNvSpPr txBox="1"/>
          <p:nvPr/>
        </p:nvSpPr>
        <p:spPr>
          <a:xfrm>
            <a:off x="3385947" y="2019902"/>
            <a:ext cx="3628555" cy="991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50000"/>
              </a:lnSpc>
              <a:defRPr sz="800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en-US" altLang="ko-KR" b="1" dirty="0"/>
              <a:t>(</a:t>
            </a:r>
            <a:r>
              <a:rPr lang="ko-KR" altLang="en-US" b="1" dirty="0"/>
              <a:t>본사</a:t>
            </a:r>
            <a:r>
              <a:rPr lang="en-US" altLang="ko-KR" b="1" dirty="0"/>
              <a:t>)             </a:t>
            </a:r>
            <a:r>
              <a:rPr lang="ko-KR" altLang="en-US" dirty="0"/>
              <a:t>제주특별자치도 제주시 </a:t>
            </a:r>
            <a:r>
              <a:rPr lang="ko-KR" altLang="en-US" dirty="0" err="1"/>
              <a:t>한라대학로</a:t>
            </a:r>
            <a:r>
              <a:rPr lang="ko-KR" altLang="en-US" dirty="0"/>
              <a:t> </a:t>
            </a:r>
            <a:r>
              <a:rPr lang="en-US" altLang="ko-KR" dirty="0"/>
              <a:t>38 </a:t>
            </a:r>
            <a:r>
              <a:rPr lang="ko-KR" altLang="en-US" dirty="0"/>
              <a:t>하이테크센터 </a:t>
            </a:r>
            <a:r>
              <a:rPr lang="en-US" altLang="ko-KR" dirty="0"/>
              <a:t>1121</a:t>
            </a:r>
            <a:r>
              <a:rPr lang="ko-KR" altLang="en-US" dirty="0"/>
              <a:t>호</a:t>
            </a:r>
          </a:p>
          <a:p>
            <a:pPr>
              <a:lnSpc>
                <a:spcPct val="150000"/>
              </a:lnSpc>
              <a:defRPr sz="800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en-US" altLang="ko-KR" b="1" dirty="0"/>
              <a:t>(</a:t>
            </a:r>
            <a:r>
              <a:rPr lang="ko-KR" altLang="en-US" b="1" dirty="0"/>
              <a:t>서울사무실</a:t>
            </a:r>
            <a:r>
              <a:rPr lang="en-US" altLang="ko-KR" b="1" dirty="0"/>
              <a:t>)     </a:t>
            </a:r>
            <a:r>
              <a:rPr lang="ko-KR" altLang="en-US" dirty="0"/>
              <a:t>서울특별시 강남구 </a:t>
            </a:r>
            <a:r>
              <a:rPr lang="ko-KR" altLang="en-US" dirty="0" err="1"/>
              <a:t>역삼로</a:t>
            </a:r>
            <a:r>
              <a:rPr lang="ko-KR" altLang="en-US" dirty="0"/>
              <a:t> </a:t>
            </a:r>
            <a:r>
              <a:rPr lang="en-US" altLang="ko-KR" dirty="0"/>
              <a:t>165 </a:t>
            </a:r>
            <a:r>
              <a:rPr lang="ko-KR" altLang="en-US" dirty="0"/>
              <a:t>해성빌딩 </a:t>
            </a:r>
            <a:r>
              <a:rPr lang="en-US" altLang="ko-KR" dirty="0"/>
              <a:t>7</a:t>
            </a:r>
            <a:r>
              <a:rPr lang="ko-KR" altLang="en-US" dirty="0"/>
              <a:t>층</a:t>
            </a:r>
          </a:p>
          <a:p>
            <a:pPr>
              <a:lnSpc>
                <a:spcPct val="150000"/>
              </a:lnSpc>
              <a:defRPr sz="800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en-US" altLang="ko-KR" b="1" dirty="0"/>
              <a:t>(</a:t>
            </a:r>
            <a:r>
              <a:rPr lang="ko-KR" altLang="en-US" b="1" dirty="0"/>
              <a:t>연구소</a:t>
            </a:r>
            <a:r>
              <a:rPr lang="en-US" altLang="ko-KR" b="1" dirty="0"/>
              <a:t>)           </a:t>
            </a:r>
            <a:r>
              <a:rPr lang="ko-KR" altLang="en-US" dirty="0"/>
              <a:t>제주특별자치도 제주시 </a:t>
            </a:r>
            <a:r>
              <a:rPr lang="ko-KR" altLang="en-US" dirty="0" err="1"/>
              <a:t>첨단로</a:t>
            </a:r>
            <a:r>
              <a:rPr lang="ko-KR" altLang="en-US" dirty="0"/>
              <a:t> </a:t>
            </a:r>
            <a:r>
              <a:rPr lang="en-US" altLang="ko-KR" dirty="0"/>
              <a:t>213-3 </a:t>
            </a:r>
            <a:r>
              <a:rPr lang="ko-KR" altLang="en-US" dirty="0"/>
              <a:t>스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마트</a:t>
            </a:r>
            <a:r>
              <a:rPr lang="ko-KR" altLang="en-US" dirty="0"/>
              <a:t>빌딩 </a:t>
            </a:r>
            <a:r>
              <a:rPr lang="en-US" altLang="ko-KR" dirty="0"/>
              <a:t>321</a:t>
            </a:r>
            <a:r>
              <a:rPr lang="ko-KR" altLang="en-US" dirty="0"/>
              <a:t>호</a:t>
            </a:r>
          </a:p>
          <a:p>
            <a:pPr>
              <a:lnSpc>
                <a:spcPct val="150000"/>
              </a:lnSpc>
              <a:defRPr sz="800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en-US" altLang="ko-KR" b="1" dirty="0"/>
              <a:t>(</a:t>
            </a:r>
            <a:r>
              <a:rPr lang="ko-KR" altLang="en-US" b="1" dirty="0" err="1"/>
              <a:t>전략실</a:t>
            </a:r>
            <a:r>
              <a:rPr lang="en-US" altLang="ko-KR" b="1" dirty="0"/>
              <a:t>)            </a:t>
            </a:r>
            <a:r>
              <a:rPr lang="ko-KR" altLang="en-US" dirty="0"/>
              <a:t>제주특별자치도 제주시 </a:t>
            </a:r>
            <a:r>
              <a:rPr lang="ko-KR" altLang="en-US" dirty="0" err="1"/>
              <a:t>첨단로</a:t>
            </a:r>
            <a:r>
              <a:rPr lang="ko-KR" altLang="en-US" dirty="0"/>
              <a:t> </a:t>
            </a:r>
            <a:r>
              <a:rPr lang="en-US" altLang="ko-KR" dirty="0"/>
              <a:t>330 </a:t>
            </a:r>
            <a:r>
              <a:rPr lang="ko-KR" altLang="en-US" dirty="0" err="1"/>
              <a:t>세미양빌딩</a:t>
            </a:r>
            <a:r>
              <a:rPr lang="ko-KR" altLang="en-US" dirty="0"/>
              <a:t> </a:t>
            </a:r>
            <a:r>
              <a:rPr lang="en-US" altLang="ko-KR" dirty="0"/>
              <a:t>A</a:t>
            </a:r>
            <a:r>
              <a:rPr lang="ko-KR" altLang="en-US" dirty="0"/>
              <a:t>동 </a:t>
            </a:r>
            <a:r>
              <a:rPr lang="en-US" altLang="ko-KR" dirty="0"/>
              <a:t>2</a:t>
            </a:r>
            <a:r>
              <a:rPr lang="ko-KR" altLang="en-US" dirty="0"/>
              <a:t>층</a:t>
            </a:r>
          </a:p>
          <a:p>
            <a:pPr>
              <a:lnSpc>
                <a:spcPct val="150000"/>
              </a:lnSpc>
              <a:defRPr sz="800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en-US" altLang="ko-KR" b="1" dirty="0"/>
              <a:t>(</a:t>
            </a:r>
            <a:r>
              <a:rPr lang="ko-KR" altLang="en-US" b="1" dirty="0"/>
              <a:t>해외법인</a:t>
            </a:r>
            <a:r>
              <a:rPr lang="en-US" altLang="ko-KR" b="1" dirty="0"/>
              <a:t>)         </a:t>
            </a:r>
            <a:r>
              <a:rPr lang="ko-KR" altLang="en-US" dirty="0"/>
              <a:t>베트남 </a:t>
            </a:r>
            <a:r>
              <a:rPr lang="ko-KR" altLang="en-US" dirty="0" err="1"/>
              <a:t>호치민</a:t>
            </a:r>
            <a:r>
              <a:rPr lang="ko-KR" altLang="en-US" dirty="0"/>
              <a:t> 소재 법인 설립 추진중</a:t>
            </a:r>
            <a:r>
              <a:rPr lang="en-US" altLang="ko-KR" dirty="0"/>
              <a:t>(2022</a:t>
            </a:r>
            <a:r>
              <a:rPr lang="ko-KR" altLang="en-US" dirty="0"/>
              <a:t>년 </a:t>
            </a:r>
            <a:r>
              <a:rPr lang="en-US" altLang="ko-KR" dirty="0"/>
              <a:t>1</a:t>
            </a:r>
            <a:r>
              <a:rPr lang="ko-KR" altLang="en-US" dirty="0"/>
              <a:t>월 오픈</a:t>
            </a:r>
            <a:r>
              <a:rPr lang="en-US" altLang="ko-KR" dirty="0"/>
              <a:t>)</a:t>
            </a:r>
          </a:p>
        </p:txBody>
      </p:sp>
      <p:sp>
        <p:nvSpPr>
          <p:cNvPr id="239" name="모서리가 둥근 직사각형"/>
          <p:cNvSpPr/>
          <p:nvPr/>
        </p:nvSpPr>
        <p:spPr>
          <a:xfrm>
            <a:off x="2462801" y="1728056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0" name="설립일"/>
          <p:cNvSpPr txBox="1"/>
          <p:nvPr/>
        </p:nvSpPr>
        <p:spPr>
          <a:xfrm>
            <a:off x="2669655" y="1715356"/>
            <a:ext cx="41000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t>설립일</a:t>
            </a:r>
          </a:p>
        </p:txBody>
      </p:sp>
      <p:sp>
        <p:nvSpPr>
          <p:cNvPr id="241" name="2015년 12월 7일"/>
          <p:cNvSpPr txBox="1"/>
          <p:nvPr/>
        </p:nvSpPr>
        <p:spPr>
          <a:xfrm>
            <a:off x="3403396" y="1722686"/>
            <a:ext cx="92767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 b="1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dirty="0"/>
              <a:t>2015년 12월 7일</a:t>
            </a:r>
          </a:p>
        </p:txBody>
      </p:sp>
      <p:sp>
        <p:nvSpPr>
          <p:cNvPr id="242" name="모서리가 둥근 직사각형"/>
          <p:cNvSpPr/>
          <p:nvPr/>
        </p:nvSpPr>
        <p:spPr>
          <a:xfrm>
            <a:off x="2462801" y="2075190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3" name="소재지"/>
          <p:cNvSpPr txBox="1"/>
          <p:nvPr/>
        </p:nvSpPr>
        <p:spPr>
          <a:xfrm>
            <a:off x="2669655" y="2062490"/>
            <a:ext cx="41000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dirty="0" err="1"/>
              <a:t>소재지</a:t>
            </a:r>
            <a:endParaRPr dirty="0"/>
          </a:p>
        </p:txBody>
      </p:sp>
      <p:sp>
        <p:nvSpPr>
          <p:cNvPr id="244" name="모서리가 둥근 직사각형"/>
          <p:cNvSpPr/>
          <p:nvPr/>
        </p:nvSpPr>
        <p:spPr>
          <a:xfrm>
            <a:off x="2462801" y="3385661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5" name="사업 분야"/>
          <p:cNvSpPr txBox="1"/>
          <p:nvPr/>
        </p:nvSpPr>
        <p:spPr>
          <a:xfrm>
            <a:off x="2610483" y="3373115"/>
            <a:ext cx="528349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ko-KR" altLang="en-US" dirty="0"/>
              <a:t>주요 연혁</a:t>
            </a:r>
            <a:endParaRPr dirty="0"/>
          </a:p>
        </p:txBody>
      </p:sp>
      <p:sp>
        <p:nvSpPr>
          <p:cNvPr id="246" name="선"/>
          <p:cNvSpPr/>
          <p:nvPr/>
        </p:nvSpPr>
        <p:spPr>
          <a:xfrm>
            <a:off x="3405370" y="1659987"/>
            <a:ext cx="4946462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7" name="선"/>
          <p:cNvSpPr/>
          <p:nvPr/>
        </p:nvSpPr>
        <p:spPr>
          <a:xfrm>
            <a:off x="3405370" y="2007121"/>
            <a:ext cx="4946462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8" name="선"/>
          <p:cNvSpPr/>
          <p:nvPr/>
        </p:nvSpPr>
        <p:spPr>
          <a:xfrm>
            <a:off x="3405370" y="3310623"/>
            <a:ext cx="4963976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9" name="선"/>
          <p:cNvSpPr/>
          <p:nvPr/>
        </p:nvSpPr>
        <p:spPr>
          <a:xfrm>
            <a:off x="2291367" y="1245578"/>
            <a:ext cx="6870796" cy="0"/>
          </a:xfrm>
          <a:prstGeom prst="line">
            <a:avLst/>
          </a:prstGeom>
          <a:ln w="38100">
            <a:solidFill>
              <a:srgbClr val="E9E8EA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선"/>
          <p:cNvSpPr/>
          <p:nvPr/>
        </p:nvSpPr>
        <p:spPr>
          <a:xfrm>
            <a:off x="2291367" y="4730211"/>
            <a:ext cx="6852633" cy="0"/>
          </a:xfrm>
          <a:prstGeom prst="line">
            <a:avLst/>
          </a:prstGeom>
          <a:ln w="38100">
            <a:solidFill>
              <a:srgbClr val="E9E8EA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모서리가 둥근 직사각형">
            <a:extLst>
              <a:ext uri="{FF2B5EF4-FFF2-40B4-BE49-F238E27FC236}">
                <a16:creationId xmlns:a16="http://schemas.microsoft.com/office/drawing/2014/main" id="{5D127E5F-2CFD-4260-8638-BD0DF4BB808F}"/>
              </a:ext>
            </a:extLst>
          </p:cNvPr>
          <p:cNvSpPr/>
          <p:nvPr/>
        </p:nvSpPr>
        <p:spPr>
          <a:xfrm>
            <a:off x="2465322" y="3064928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" name="소재지">
            <a:extLst>
              <a:ext uri="{FF2B5EF4-FFF2-40B4-BE49-F238E27FC236}">
                <a16:creationId xmlns:a16="http://schemas.microsoft.com/office/drawing/2014/main" id="{AD668E1E-8F79-45A3-A1F0-644567C952C5}"/>
              </a:ext>
            </a:extLst>
          </p:cNvPr>
          <p:cNvSpPr txBox="1"/>
          <p:nvPr/>
        </p:nvSpPr>
        <p:spPr>
          <a:xfrm>
            <a:off x="2677125" y="3052382"/>
            <a:ext cx="400109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ko-KR" altLang="en-US" dirty="0"/>
              <a:t>임직원</a:t>
            </a:r>
            <a:endParaRPr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7A8841F-274C-49C8-A5D2-CBAFF7F7BF5B}"/>
              </a:ext>
            </a:extLst>
          </p:cNvPr>
          <p:cNvSpPr/>
          <p:nvPr/>
        </p:nvSpPr>
        <p:spPr>
          <a:xfrm>
            <a:off x="3362094" y="306874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사업부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경영지원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기획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개발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시각화팀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무인항공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마케팅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3C5AEAEF-B5C6-4B41-A93E-ECF0422F5379}"/>
              </a:ext>
            </a:extLst>
          </p:cNvPr>
          <p:cNvSpPr/>
          <p:nvPr/>
        </p:nvSpPr>
        <p:spPr>
          <a:xfrm>
            <a:off x="3354699" y="3285515"/>
            <a:ext cx="5482275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2015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    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촬영 및 기체 개발 사업으로 시작</a:t>
            </a:r>
          </a:p>
          <a:p>
            <a:pPr>
              <a:lnSpc>
                <a:spcPct val="150000"/>
              </a:lnSpc>
            </a:pP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2016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    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드론을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활용한 가상현실 콘텐츠 사업화</a:t>
            </a:r>
          </a:p>
          <a:p>
            <a:pPr>
              <a:lnSpc>
                <a:spcPct val="150000"/>
              </a:lnSpc>
            </a:pP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2018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    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데이터 활용 가상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증강현실 콘텐츠 개발 추진</a:t>
            </a:r>
          </a:p>
          <a:p>
            <a:pPr>
              <a:lnSpc>
                <a:spcPct val="150000"/>
              </a:lnSpc>
            </a:pP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2019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     가상현실 체험관 운영 및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공간정보 데이터 활용 사업화 진행</a:t>
            </a:r>
          </a:p>
          <a:p>
            <a:pPr>
              <a:lnSpc>
                <a:spcPct val="150000"/>
              </a:lnSpc>
            </a:pP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2020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     중소벤처기업부 본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TIPS 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선정 및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한국콘텐츠진흥원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5G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기반 다자 실감형 관광 가이드 기술개발 선정</a:t>
            </a:r>
          </a:p>
          <a:p>
            <a:pPr>
              <a:lnSpc>
                <a:spcPct val="150000"/>
              </a:lnSpc>
            </a:pP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2020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     뉴딜 공공데이터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고정밀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디지털트윈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데이터 구축사업 완료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제주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100km2 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지역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2021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    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데이터 정보 활용 토지 관리 플랫폼 및 위치기반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XR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플랫폼 서비스  개발 추진</a:t>
            </a:r>
          </a:p>
        </p:txBody>
      </p:sp>
    </p:spTree>
    <p:extLst>
      <p:ext uri="{BB962C8B-B14F-4D97-AF65-F5344CB8AC3E}">
        <p14:creationId xmlns:p14="http://schemas.microsoft.com/office/powerpoint/2010/main" val="9953194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8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0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21" name="그림 4" descr="그림 4"/>
          <p:cNvPicPr>
            <a:picLocks noChangeAspect="1"/>
          </p:cNvPicPr>
          <p:nvPr/>
        </p:nvPicPr>
        <p:blipFill>
          <a:blip r:embed="rId2"/>
          <a:srcRect l="57981" t="80356" r="27651" b="2764"/>
          <a:stretch>
            <a:fillRect/>
          </a:stretch>
        </p:blipFill>
        <p:spPr>
          <a:xfrm>
            <a:off x="737434" y="777073"/>
            <a:ext cx="411152" cy="278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233" name="(드론오렌지)는?"/>
          <p:cNvSpPr txBox="1"/>
          <p:nvPr/>
        </p:nvSpPr>
        <p:spPr>
          <a:xfrm>
            <a:off x="1177438" y="814493"/>
            <a:ext cx="68127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기업 상세</a:t>
            </a:r>
            <a:endParaRPr dirty="0"/>
          </a:p>
        </p:txBody>
      </p:sp>
      <p:pic>
        <p:nvPicPr>
          <p:cNvPr id="38" name="ㅎㅎㅎ.png" descr="ㅎㅎㅎ.png">
            <a:extLst>
              <a:ext uri="{FF2B5EF4-FFF2-40B4-BE49-F238E27FC236}">
                <a16:creationId xmlns:a16="http://schemas.microsoft.com/office/drawing/2014/main" id="{51A7E3A6-26BA-4B6D-99BD-4029F8204A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528"/>
          </a:blip>
          <a:srcRect l="25530" t="36358"/>
          <a:stretch>
            <a:fillRect/>
          </a:stretch>
        </p:blipFill>
        <p:spPr>
          <a:xfrm flipH="1">
            <a:off x="434212" y="2210463"/>
            <a:ext cx="4231267" cy="295363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모서리가 둥근 직사각형"/>
          <p:cNvSpPr/>
          <p:nvPr/>
        </p:nvSpPr>
        <p:spPr>
          <a:xfrm>
            <a:off x="2462801" y="1435185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 sz="1600"/>
          </a:p>
        </p:txBody>
      </p:sp>
      <p:sp>
        <p:nvSpPr>
          <p:cNvPr id="223" name="CEO"/>
          <p:cNvSpPr txBox="1"/>
          <p:nvPr/>
        </p:nvSpPr>
        <p:spPr>
          <a:xfrm>
            <a:off x="2605875" y="1422640"/>
            <a:ext cx="59118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ko-KR" altLang="en-US" dirty="0"/>
              <a:t>인증현황</a:t>
            </a:r>
            <a:endParaRPr dirty="0"/>
          </a:p>
        </p:txBody>
      </p:sp>
      <p:sp>
        <p:nvSpPr>
          <p:cNvPr id="239" name="모서리가 둥근 직사각형"/>
          <p:cNvSpPr/>
          <p:nvPr/>
        </p:nvSpPr>
        <p:spPr>
          <a:xfrm>
            <a:off x="2462801" y="2882147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0" name="설립일"/>
          <p:cNvSpPr txBox="1"/>
          <p:nvPr/>
        </p:nvSpPr>
        <p:spPr>
          <a:xfrm>
            <a:off x="2623309" y="2869601"/>
            <a:ext cx="502701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ko-KR" altLang="en-US" dirty="0"/>
              <a:t>지식재산</a:t>
            </a:r>
            <a:endParaRPr dirty="0"/>
          </a:p>
        </p:txBody>
      </p:sp>
      <p:sp>
        <p:nvSpPr>
          <p:cNvPr id="242" name="모서리가 둥근 직사각형"/>
          <p:cNvSpPr/>
          <p:nvPr/>
        </p:nvSpPr>
        <p:spPr>
          <a:xfrm>
            <a:off x="2462801" y="3446079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3" name="소재지"/>
          <p:cNvSpPr txBox="1"/>
          <p:nvPr/>
        </p:nvSpPr>
        <p:spPr>
          <a:xfrm>
            <a:off x="2482246" y="3433533"/>
            <a:ext cx="7848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en-US" altLang="ko-KR" dirty="0"/>
              <a:t>R&amp;D </a:t>
            </a:r>
            <a:r>
              <a:rPr lang="ko-KR" altLang="en-US" dirty="0"/>
              <a:t>진행현황</a:t>
            </a:r>
            <a:endParaRPr dirty="0"/>
          </a:p>
        </p:txBody>
      </p:sp>
      <p:sp>
        <p:nvSpPr>
          <p:cNvPr id="249" name="선"/>
          <p:cNvSpPr/>
          <p:nvPr/>
        </p:nvSpPr>
        <p:spPr>
          <a:xfrm>
            <a:off x="2291367" y="1245578"/>
            <a:ext cx="6870796" cy="0"/>
          </a:xfrm>
          <a:prstGeom prst="line">
            <a:avLst/>
          </a:prstGeom>
          <a:ln w="38100">
            <a:solidFill>
              <a:srgbClr val="E9E8EA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선"/>
          <p:cNvSpPr/>
          <p:nvPr/>
        </p:nvSpPr>
        <p:spPr>
          <a:xfrm>
            <a:off x="2291367" y="4730211"/>
            <a:ext cx="6852633" cy="0"/>
          </a:xfrm>
          <a:prstGeom prst="line">
            <a:avLst/>
          </a:prstGeom>
          <a:ln w="38100">
            <a:solidFill>
              <a:srgbClr val="E9E8EA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모서리가 둥근 직사각형">
            <a:extLst>
              <a:ext uri="{FF2B5EF4-FFF2-40B4-BE49-F238E27FC236}">
                <a16:creationId xmlns:a16="http://schemas.microsoft.com/office/drawing/2014/main" id="{5D127E5F-2CFD-4260-8638-BD0DF4BB808F}"/>
              </a:ext>
            </a:extLst>
          </p:cNvPr>
          <p:cNvSpPr/>
          <p:nvPr/>
        </p:nvSpPr>
        <p:spPr>
          <a:xfrm>
            <a:off x="2465322" y="4194928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" name="소재지">
            <a:extLst>
              <a:ext uri="{FF2B5EF4-FFF2-40B4-BE49-F238E27FC236}">
                <a16:creationId xmlns:a16="http://schemas.microsoft.com/office/drawing/2014/main" id="{AD668E1E-8F79-45A3-A1F0-644567C952C5}"/>
              </a:ext>
            </a:extLst>
          </p:cNvPr>
          <p:cNvSpPr txBox="1"/>
          <p:nvPr/>
        </p:nvSpPr>
        <p:spPr>
          <a:xfrm>
            <a:off x="2625831" y="4182382"/>
            <a:ext cx="502701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rPr lang="ko-KR" altLang="en-US" dirty="0"/>
              <a:t>자금유치</a:t>
            </a:r>
            <a:endParaRPr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3C5AEAEF-B5C6-4B41-A93E-ECF0422F5379}"/>
              </a:ext>
            </a:extLst>
          </p:cNvPr>
          <p:cNvSpPr/>
          <p:nvPr/>
        </p:nvSpPr>
        <p:spPr>
          <a:xfrm>
            <a:off x="3354700" y="1371809"/>
            <a:ext cx="494646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이노비즈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인증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측량업 등록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한국기업데이터 제주지역 협력업체 등록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),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벤처인증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(2020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직접생산확인증명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정보시스템 개발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VR/AR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콘텐츠 제작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한국데이터산업진흥원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데이터공급기업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(2020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정밀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디지털트윈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데이터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제주혁신성장 바우처 공급기업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(2020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증강현실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AR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플랫폼 서비스 부분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기업부설연구소 인증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(2020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초경량 비행장치 사업자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(2016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9AAFB68-5223-4D6D-B5CD-909F3BDE1CA6}"/>
              </a:ext>
            </a:extLst>
          </p:cNvPr>
          <p:cNvSpPr/>
          <p:nvPr/>
        </p:nvSpPr>
        <p:spPr>
          <a:xfrm>
            <a:off x="3354317" y="2843842"/>
            <a:ext cx="55060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국내특허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국내특허출원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해외특허출원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상표등록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상표출원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16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기술특허 포함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건 출원 예정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(21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8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내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6B9850BE-33E7-4CB1-A6D7-9C5EEAEC1260}"/>
              </a:ext>
            </a:extLst>
          </p:cNvPr>
          <p:cNvSpPr/>
          <p:nvPr/>
        </p:nvSpPr>
        <p:spPr>
          <a:xfrm>
            <a:off x="3354699" y="3388678"/>
            <a:ext cx="566248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중소벤처기업부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TIPS 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기술개발 사업 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공간정보 데이터를 활용한 정밀 위치기반 증강현실 구현 기술개발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중소벤처기업부 지역사업단 지역특화 기술개발 사업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디지털트윈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데이터와 인공지능기술을 이용한 공간정보 분석기술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5E34EF71-C7EC-43E0-A31C-EB214E41AFDB}"/>
              </a:ext>
            </a:extLst>
          </p:cNvPr>
          <p:cNvSpPr/>
          <p:nvPr/>
        </p:nvSpPr>
        <p:spPr>
          <a:xfrm>
            <a:off x="3367856" y="4144965"/>
            <a:ext cx="550602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TIPS 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중소벤처기업부 민간투자 매칭 기술연구 투자 선정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(2020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신용보증기금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퍼스트팽귄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투자옵션부 선정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ko-KR" sz="800" dirty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5" name="선">
            <a:extLst>
              <a:ext uri="{FF2B5EF4-FFF2-40B4-BE49-F238E27FC236}">
                <a16:creationId xmlns:a16="http://schemas.microsoft.com/office/drawing/2014/main" id="{8D293E36-A457-45C6-86FC-BCD933302B97}"/>
              </a:ext>
            </a:extLst>
          </p:cNvPr>
          <p:cNvSpPr/>
          <p:nvPr/>
        </p:nvSpPr>
        <p:spPr>
          <a:xfrm>
            <a:off x="3405370" y="2701410"/>
            <a:ext cx="4946462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" name="선">
            <a:extLst>
              <a:ext uri="{FF2B5EF4-FFF2-40B4-BE49-F238E27FC236}">
                <a16:creationId xmlns:a16="http://schemas.microsoft.com/office/drawing/2014/main" id="{E14CF387-66AA-4136-8961-AF5199C4EBD1}"/>
              </a:ext>
            </a:extLst>
          </p:cNvPr>
          <p:cNvSpPr/>
          <p:nvPr/>
        </p:nvSpPr>
        <p:spPr>
          <a:xfrm>
            <a:off x="3405370" y="3277138"/>
            <a:ext cx="4946462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선">
            <a:extLst>
              <a:ext uri="{FF2B5EF4-FFF2-40B4-BE49-F238E27FC236}">
                <a16:creationId xmlns:a16="http://schemas.microsoft.com/office/drawing/2014/main" id="{2F13B38B-DC1F-4B8E-AB55-1CE1DB797C95}"/>
              </a:ext>
            </a:extLst>
          </p:cNvPr>
          <p:cNvSpPr/>
          <p:nvPr/>
        </p:nvSpPr>
        <p:spPr>
          <a:xfrm>
            <a:off x="3405370" y="4013966"/>
            <a:ext cx="4963976" cy="0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6214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8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2F2D2E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0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31" name="그림 4" descr="그림 4"/>
          <p:cNvPicPr>
            <a:picLocks noChangeAspect="1"/>
          </p:cNvPicPr>
          <p:nvPr/>
        </p:nvPicPr>
        <p:blipFill>
          <a:blip r:embed="rId3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233" name="(드론오렌지)는?"/>
          <p:cNvSpPr txBox="1"/>
          <p:nvPr/>
        </p:nvSpPr>
        <p:spPr>
          <a:xfrm>
            <a:off x="1177438" y="814493"/>
            <a:ext cx="141384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en-US" altLang="ko-KR" dirty="0">
                <a:solidFill>
                  <a:schemeClr val="bg1"/>
                </a:solidFill>
              </a:rPr>
              <a:t>Client &amp; Partners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026E883-E346-46CF-849C-6C5781E9E0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b="32444"/>
          <a:stretch/>
        </p:blipFill>
        <p:spPr>
          <a:xfrm>
            <a:off x="1976693" y="1047604"/>
            <a:ext cx="5449825" cy="3567664"/>
          </a:xfrm>
          <a:prstGeom prst="rect">
            <a:avLst/>
          </a:prstGeom>
        </p:spPr>
      </p:pic>
      <p:pic>
        <p:nvPicPr>
          <p:cNvPr id="38" name="로고 PNG.psd" descr="로고 PNG.psd">
            <a:extLst>
              <a:ext uri="{FF2B5EF4-FFF2-40B4-BE49-F238E27FC236}">
                <a16:creationId xmlns:a16="http://schemas.microsoft.com/office/drawing/2014/main" id="{3E2375D8-3328-4D88-AA71-68E82997C9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923" t="38777" r="38173" b="38777"/>
          <a:stretch>
            <a:fillRect/>
          </a:stretch>
        </p:blipFill>
        <p:spPr>
          <a:xfrm>
            <a:off x="751369" y="762178"/>
            <a:ext cx="381803" cy="268789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직사각형">
            <a:extLst>
              <a:ext uri="{FF2B5EF4-FFF2-40B4-BE49-F238E27FC236}">
                <a16:creationId xmlns:a16="http://schemas.microsoft.com/office/drawing/2014/main" id="{4477170E-3209-42BA-96CC-E2F0F922FABD}"/>
              </a:ext>
            </a:extLst>
          </p:cNvPr>
          <p:cNvSpPr/>
          <p:nvPr/>
        </p:nvSpPr>
        <p:spPr>
          <a:xfrm>
            <a:off x="434214" y="4620145"/>
            <a:ext cx="8727949" cy="294641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F9B7C52E-D20E-4BC2-A31B-0C8689D099B3}"/>
              </a:ext>
            </a:extLst>
          </p:cNvPr>
          <p:cNvSpPr/>
          <p:nvPr/>
        </p:nvSpPr>
        <p:spPr>
          <a:xfrm>
            <a:off x="-87441" y="4590797"/>
            <a:ext cx="9652838" cy="2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 </a:t>
            </a:r>
            <a:r>
              <a:rPr lang="ko-KR" altLang="en-US" sz="1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       는 다양한 고객사</a:t>
            </a:r>
            <a:r>
              <a:rPr lang="en-US" altLang="ko-KR" sz="1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협력사</a:t>
            </a:r>
            <a:r>
              <a:rPr lang="en-US" altLang="ko-KR" sz="1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기관들과 장기간 동안 긴밀한 관계를 지속해오고 있습니다 </a:t>
            </a:r>
            <a:r>
              <a:rPr lang="en-US" altLang="ko-KR" sz="1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</a:p>
        </p:txBody>
      </p:sp>
      <p:pic>
        <p:nvPicPr>
          <p:cNvPr id="44" name="로고 PNG.psd" descr="로고 PNG.psd">
            <a:extLst>
              <a:ext uri="{FF2B5EF4-FFF2-40B4-BE49-F238E27FC236}">
                <a16:creationId xmlns:a16="http://schemas.microsoft.com/office/drawing/2014/main" id="{1837686E-3EA1-49BF-A611-A5E8BB3BD9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923" t="38777" r="38173" b="38777"/>
          <a:stretch>
            <a:fillRect/>
          </a:stretch>
        </p:blipFill>
        <p:spPr>
          <a:xfrm>
            <a:off x="2168146" y="4607921"/>
            <a:ext cx="381803" cy="2687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25872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이미지" descr="이미지"/>
          <p:cNvPicPr>
            <a:picLocks noChangeAspect="1"/>
          </p:cNvPicPr>
          <p:nvPr/>
        </p:nvPicPr>
        <p:blipFill>
          <a:blip r:embed="rId2"/>
          <a:srcRect l="29061" t="24407" r="27876" b="15504"/>
          <a:stretch>
            <a:fillRect/>
          </a:stretch>
        </p:blipFill>
        <p:spPr>
          <a:xfrm>
            <a:off x="4251591" y="701957"/>
            <a:ext cx="4942847" cy="4456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그림 4" descr="그림 4"/>
          <p:cNvPicPr>
            <a:picLocks noChangeAspect="1"/>
          </p:cNvPicPr>
          <p:nvPr/>
        </p:nvPicPr>
        <p:blipFill>
          <a:blip r:embed="rId3"/>
          <a:srcRect l="56254" t="79425"/>
          <a:stretch>
            <a:fillRect/>
          </a:stretch>
        </p:blipFill>
        <p:spPr>
          <a:xfrm>
            <a:off x="486492" y="494284"/>
            <a:ext cx="1294203" cy="35048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801643-4ADF-45CC-BEC4-0FF4BF91A48B}"/>
              </a:ext>
            </a:extLst>
          </p:cNvPr>
          <p:cNvSpPr txBox="1"/>
          <p:nvPr/>
        </p:nvSpPr>
        <p:spPr>
          <a:xfrm>
            <a:off x="841114" y="1960889"/>
            <a:ext cx="4350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200" dirty="0">
              <a:solidFill>
                <a:srgbClr val="535353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1200" dirty="0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DO2(</a:t>
            </a:r>
            <a:r>
              <a:rPr lang="ko-KR" altLang="en-US" sz="1200" dirty="0" err="1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드론오렌지</a:t>
            </a:r>
            <a:r>
              <a:rPr lang="en-US" altLang="ko-KR" sz="1200" dirty="0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200" dirty="0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</a:t>
            </a:r>
            <a:r>
              <a:rPr lang="en-US" altLang="ko-KR" sz="1200" dirty="0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Calibri" panose="020F0502020204030204" pitchFamily="34" charset="0"/>
              </a:rPr>
              <a:t>?</a:t>
            </a:r>
          </a:p>
          <a:p>
            <a:endParaRPr lang="en-US" altLang="ko-KR" sz="1200" dirty="0">
              <a:solidFill>
                <a:srgbClr val="535353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1200" dirty="0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공간정보 데이터 취득</a:t>
            </a:r>
            <a:r>
              <a:rPr lang="en-US" altLang="ko-KR" sz="1200" dirty="0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1200" dirty="0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구축 및 데이터 가공 업무 레퍼런스</a:t>
            </a:r>
            <a:endParaRPr lang="en-US" altLang="ko-KR" sz="1200" dirty="0">
              <a:solidFill>
                <a:srgbClr val="535353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1200" dirty="0">
              <a:solidFill>
                <a:srgbClr val="535353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1200" dirty="0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DO2(</a:t>
            </a:r>
            <a:r>
              <a:rPr lang="ko-KR" altLang="en-US" sz="1200" dirty="0" err="1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드론오렌지</a:t>
            </a:r>
            <a:r>
              <a:rPr lang="en-US" altLang="ko-KR" sz="1200" dirty="0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</a:t>
            </a:r>
            <a:r>
              <a:rPr lang="ko-KR" altLang="en-US" sz="1200" dirty="0">
                <a:solidFill>
                  <a:srgbClr val="53535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소개 </a:t>
            </a:r>
            <a:endParaRPr lang="en-US" altLang="ko-KR" sz="1200" dirty="0">
              <a:solidFill>
                <a:srgbClr val="535353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1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직사각형">
            <a:extLst>
              <a:ext uri="{FF2B5EF4-FFF2-40B4-BE49-F238E27FC236}">
                <a16:creationId xmlns:a16="http://schemas.microsoft.com/office/drawing/2014/main" id="{84469558-F375-4B52-B0C5-A11BFEA7C0F5}"/>
              </a:ext>
            </a:extLst>
          </p:cNvPr>
          <p:cNvSpPr/>
          <p:nvPr/>
        </p:nvSpPr>
        <p:spPr>
          <a:xfrm>
            <a:off x="654973" y="2599080"/>
            <a:ext cx="196749" cy="109359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" name="직사각형">
            <a:extLst>
              <a:ext uri="{FF2B5EF4-FFF2-40B4-BE49-F238E27FC236}">
                <a16:creationId xmlns:a16="http://schemas.microsoft.com/office/drawing/2014/main" id="{C24ABAFF-5D61-4584-A784-BCF68FFFAFA9}"/>
              </a:ext>
            </a:extLst>
          </p:cNvPr>
          <p:cNvSpPr/>
          <p:nvPr/>
        </p:nvSpPr>
        <p:spPr>
          <a:xfrm>
            <a:off x="654973" y="2958388"/>
            <a:ext cx="196749" cy="109359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직사각형">
            <a:extLst>
              <a:ext uri="{FF2B5EF4-FFF2-40B4-BE49-F238E27FC236}">
                <a16:creationId xmlns:a16="http://schemas.microsoft.com/office/drawing/2014/main" id="{16D0F10B-C292-47D1-971A-B0CE57361063}"/>
              </a:ext>
            </a:extLst>
          </p:cNvPr>
          <p:cNvSpPr/>
          <p:nvPr/>
        </p:nvSpPr>
        <p:spPr>
          <a:xfrm>
            <a:off x="654973" y="2250242"/>
            <a:ext cx="196749" cy="109359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8682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8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0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21" name="그림 4" descr="그림 4"/>
          <p:cNvPicPr>
            <a:picLocks noChangeAspect="1"/>
          </p:cNvPicPr>
          <p:nvPr/>
        </p:nvPicPr>
        <p:blipFill>
          <a:blip r:embed="rId2"/>
          <a:srcRect l="57981" t="80356" r="27651" b="2764"/>
          <a:stretch>
            <a:fillRect/>
          </a:stretch>
        </p:blipFill>
        <p:spPr>
          <a:xfrm>
            <a:off x="737434" y="777073"/>
            <a:ext cx="411152" cy="27811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모서리가 둥근 직사각형"/>
          <p:cNvSpPr/>
          <p:nvPr/>
        </p:nvSpPr>
        <p:spPr>
          <a:xfrm>
            <a:off x="606189" y="1441329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3" name="CEO"/>
          <p:cNvSpPr txBox="1"/>
          <p:nvPr/>
        </p:nvSpPr>
        <p:spPr>
          <a:xfrm>
            <a:off x="856539" y="1428629"/>
            <a:ext cx="32604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t>CEO</a:t>
            </a:r>
          </a:p>
        </p:txBody>
      </p:sp>
      <p:sp>
        <p:nvSpPr>
          <p:cNvPr id="224" name="정념"/>
          <p:cNvSpPr txBox="1"/>
          <p:nvPr/>
        </p:nvSpPr>
        <p:spPr>
          <a:xfrm>
            <a:off x="1526142" y="1428629"/>
            <a:ext cx="30805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b="1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t>정념</a:t>
            </a:r>
          </a:p>
        </p:txBody>
      </p:sp>
      <p:sp>
        <p:nvSpPr>
          <p:cNvPr id="225" name="소프트웨어 및 콘텐츠 개발, 데이터 분석 외"/>
          <p:cNvSpPr txBox="1"/>
          <p:nvPr/>
        </p:nvSpPr>
        <p:spPr>
          <a:xfrm>
            <a:off x="1517676" y="3113188"/>
            <a:ext cx="223837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dirty="0" err="1"/>
              <a:t>소프트웨어</a:t>
            </a:r>
            <a:r>
              <a:rPr dirty="0"/>
              <a:t> 및 </a:t>
            </a:r>
            <a:r>
              <a:rPr dirty="0" err="1"/>
              <a:t>콘텐츠</a:t>
            </a:r>
            <a:r>
              <a:rPr dirty="0"/>
              <a:t> </a:t>
            </a:r>
            <a:r>
              <a:rPr dirty="0" err="1"/>
              <a:t>개발</a:t>
            </a:r>
            <a:r>
              <a:rPr dirty="0"/>
              <a:t>, </a:t>
            </a:r>
            <a:r>
              <a:rPr dirty="0" err="1"/>
              <a:t>데이터</a:t>
            </a:r>
            <a:r>
              <a:rPr dirty="0"/>
              <a:t> </a:t>
            </a:r>
            <a:r>
              <a:rPr dirty="0" err="1"/>
              <a:t>분석</a:t>
            </a:r>
            <a:r>
              <a:rPr dirty="0"/>
              <a:t> 외</a:t>
            </a:r>
          </a:p>
        </p:txBody>
      </p:sp>
      <p:sp>
        <p:nvSpPr>
          <p:cNvPr id="227" name="도형"/>
          <p:cNvSpPr/>
          <p:nvPr/>
        </p:nvSpPr>
        <p:spPr>
          <a:xfrm>
            <a:off x="4594988" y="1092282"/>
            <a:ext cx="4554428" cy="3829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307" y="21600"/>
                </a:lnTo>
                <a:cubicBezTo>
                  <a:pt x="262" y="21600"/>
                  <a:pt x="226" y="21600"/>
                  <a:pt x="197" y="21598"/>
                </a:cubicBezTo>
                <a:cubicBezTo>
                  <a:pt x="168" y="21596"/>
                  <a:pt x="145" y="21591"/>
                  <a:pt x="127" y="21582"/>
                </a:cubicBezTo>
                <a:cubicBezTo>
                  <a:pt x="101" y="21571"/>
                  <a:pt x="78" y="21553"/>
                  <a:pt x="59" y="21530"/>
                </a:cubicBezTo>
                <a:cubicBezTo>
                  <a:pt x="39" y="21507"/>
                  <a:pt x="24" y="21480"/>
                  <a:pt x="15" y="21449"/>
                </a:cubicBezTo>
                <a:cubicBezTo>
                  <a:pt x="8" y="21428"/>
                  <a:pt x="4" y="21401"/>
                  <a:pt x="2" y="21366"/>
                </a:cubicBezTo>
                <a:cubicBezTo>
                  <a:pt x="0" y="21331"/>
                  <a:pt x="0" y="21288"/>
                  <a:pt x="0" y="21235"/>
                </a:cubicBezTo>
                <a:lnTo>
                  <a:pt x="0" y="365"/>
                </a:lnTo>
                <a:cubicBezTo>
                  <a:pt x="0" y="312"/>
                  <a:pt x="0" y="269"/>
                  <a:pt x="2" y="234"/>
                </a:cubicBezTo>
                <a:cubicBezTo>
                  <a:pt x="4" y="199"/>
                  <a:pt x="8" y="172"/>
                  <a:pt x="15" y="151"/>
                </a:cubicBezTo>
                <a:cubicBezTo>
                  <a:pt x="24" y="120"/>
                  <a:pt x="39" y="93"/>
                  <a:pt x="59" y="70"/>
                </a:cubicBezTo>
                <a:cubicBezTo>
                  <a:pt x="78" y="47"/>
                  <a:pt x="101" y="29"/>
                  <a:pt x="127" y="18"/>
                </a:cubicBezTo>
                <a:cubicBezTo>
                  <a:pt x="145" y="9"/>
                  <a:pt x="168" y="4"/>
                  <a:pt x="197" y="2"/>
                </a:cubicBezTo>
                <a:cubicBezTo>
                  <a:pt x="226" y="0"/>
                  <a:pt x="262" y="0"/>
                  <a:pt x="307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152400" dist="25400" dir="5400000" rotWithShape="0">
              <a:srgbClr val="A7A7A7">
                <a:alpha val="5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230" name="그룹"/>
          <p:cNvGrpSpPr/>
          <p:nvPr/>
        </p:nvGrpSpPr>
        <p:grpSpPr>
          <a:xfrm>
            <a:off x="4588354" y="1251796"/>
            <a:ext cx="4566015" cy="294642"/>
            <a:chOff x="0" y="0"/>
            <a:chExt cx="4566013" cy="294641"/>
          </a:xfrm>
        </p:grpSpPr>
        <p:sp>
          <p:nvSpPr>
            <p:cNvPr id="228" name="직사각형"/>
            <p:cNvSpPr/>
            <p:nvPr/>
          </p:nvSpPr>
          <p:spPr>
            <a:xfrm>
              <a:off x="0" y="0"/>
              <a:ext cx="4566013" cy="294641"/>
            </a:xfrm>
            <a:prstGeom prst="rect">
              <a:avLst/>
            </a:prstGeom>
            <a:solidFill>
              <a:srgbClr val="4D47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29" name="“드론에서 출발해서 Data-driven 회사가 되기까지”"/>
            <p:cNvSpPr txBox="1"/>
            <p:nvPr/>
          </p:nvSpPr>
          <p:spPr>
            <a:xfrm>
              <a:off x="172387" y="66117"/>
              <a:ext cx="2948251" cy="1624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 b="1">
                  <a:solidFill>
                    <a:srgbClr val="FFFFFF"/>
                  </a:solidFill>
                  <a:latin typeface="나눔바른고딕"/>
                  <a:ea typeface="나눔바른고딕"/>
                  <a:cs typeface="나눔바른고딕"/>
                  <a:sym typeface="나눔바른고딕"/>
                </a:defRPr>
              </a:pPr>
              <a:r>
                <a:rPr dirty="0"/>
                <a:t>“</a:t>
              </a:r>
              <a:r>
                <a:rPr dirty="0" err="1">
                  <a:solidFill>
                    <a:srgbClr val="D15429"/>
                  </a:solidFill>
                </a:rPr>
                <a:t>드론</a:t>
              </a:r>
              <a:r>
                <a:rPr dirty="0" err="1"/>
                <a:t>에서</a:t>
              </a:r>
              <a:r>
                <a:rPr dirty="0"/>
                <a:t> </a:t>
              </a:r>
              <a:r>
                <a:rPr dirty="0" err="1"/>
                <a:t>출발해서</a:t>
              </a:r>
              <a:r>
                <a:rPr dirty="0"/>
                <a:t> </a:t>
              </a:r>
              <a:r>
                <a:rPr dirty="0">
                  <a:solidFill>
                    <a:srgbClr val="D1542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Data-driven</a:t>
              </a:r>
              <a:r>
                <a:rPr dirty="0">
                  <a:solidFill>
                    <a:srgbClr val="FF0000"/>
                  </a:solidFill>
                </a:rPr>
                <a:t> </a:t>
              </a:r>
              <a:r>
                <a:rPr dirty="0" err="1"/>
                <a:t>회사가</a:t>
              </a:r>
              <a:r>
                <a:rPr dirty="0"/>
                <a:t> </a:t>
              </a:r>
              <a:r>
                <a:rPr dirty="0" err="1"/>
                <a:t>되기까지</a:t>
              </a:r>
              <a:r>
                <a:rPr dirty="0"/>
                <a:t>”</a:t>
              </a:r>
            </a:p>
          </p:txBody>
        </p:sp>
      </p:grpSp>
      <p:pic>
        <p:nvPicPr>
          <p:cNvPr id="231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pic>
        <p:nvPicPr>
          <p:cNvPr id="234" name="ㅎㅎㅎ.png" descr="ㅎㅎㅎ.png"/>
          <p:cNvPicPr>
            <a:picLocks noChangeAspect="1"/>
          </p:cNvPicPr>
          <p:nvPr/>
        </p:nvPicPr>
        <p:blipFill>
          <a:blip r:embed="rId3">
            <a:alphaModFix amt="34528"/>
          </a:blip>
          <a:srcRect l="25530" t="36358"/>
          <a:stretch>
            <a:fillRect/>
          </a:stretch>
        </p:blipFill>
        <p:spPr>
          <a:xfrm>
            <a:off x="4964675" y="2539276"/>
            <a:ext cx="4188953" cy="238482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우리는 드론으로 아름다운 제주의 자연을 촬영하는 것으로 시작했습니다.…"/>
          <p:cNvSpPr txBox="1"/>
          <p:nvPr/>
        </p:nvSpPr>
        <p:spPr>
          <a:xfrm>
            <a:off x="4780842" y="1793246"/>
            <a:ext cx="4198265" cy="55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우리는</a:t>
            </a:r>
            <a:r>
              <a:rPr sz="700" dirty="0"/>
              <a:t> </a:t>
            </a:r>
            <a:r>
              <a:rPr sz="700" dirty="0" err="1"/>
              <a:t>드론으로</a:t>
            </a:r>
            <a:r>
              <a:rPr sz="700" dirty="0"/>
              <a:t> </a:t>
            </a:r>
            <a:r>
              <a:rPr sz="700" dirty="0" err="1"/>
              <a:t>아름다운</a:t>
            </a:r>
            <a:r>
              <a:rPr sz="700" dirty="0"/>
              <a:t> </a:t>
            </a:r>
            <a:r>
              <a:rPr sz="700" dirty="0" err="1"/>
              <a:t>제주의</a:t>
            </a:r>
            <a:r>
              <a:rPr sz="700" dirty="0"/>
              <a:t> </a:t>
            </a:r>
            <a:r>
              <a:rPr sz="700" dirty="0" err="1"/>
              <a:t>자연을</a:t>
            </a:r>
            <a:r>
              <a:rPr sz="700" dirty="0"/>
              <a:t> </a:t>
            </a:r>
            <a:r>
              <a:rPr sz="700" dirty="0" err="1"/>
              <a:t>촬영하는</a:t>
            </a:r>
            <a:r>
              <a:rPr sz="700" dirty="0"/>
              <a:t> </a:t>
            </a:r>
            <a:r>
              <a:rPr sz="700" dirty="0" err="1"/>
              <a:t>것으로</a:t>
            </a:r>
            <a:r>
              <a:rPr sz="700" dirty="0"/>
              <a:t> </a:t>
            </a:r>
            <a:r>
              <a:rPr sz="700" dirty="0" err="1"/>
              <a:t>시작했습니다</a:t>
            </a:r>
            <a:r>
              <a:rPr sz="700" dirty="0"/>
              <a:t>. </a:t>
            </a:r>
          </a:p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드론이</a:t>
            </a:r>
            <a:r>
              <a:rPr sz="700" dirty="0"/>
              <a:t> </a:t>
            </a:r>
            <a:r>
              <a:rPr sz="700" dirty="0" err="1"/>
              <a:t>있어</a:t>
            </a:r>
            <a:r>
              <a:rPr sz="700" dirty="0"/>
              <a:t> </a:t>
            </a:r>
            <a:r>
              <a:rPr sz="700" dirty="0" err="1"/>
              <a:t>많은</a:t>
            </a:r>
            <a:r>
              <a:rPr sz="700" dirty="0"/>
              <a:t> </a:t>
            </a:r>
            <a:r>
              <a:rPr sz="700" dirty="0" err="1"/>
              <a:t>문제들을</a:t>
            </a:r>
            <a:r>
              <a:rPr sz="700" dirty="0"/>
              <a:t> </a:t>
            </a:r>
            <a:r>
              <a:rPr sz="700" dirty="0" err="1"/>
              <a:t>해결할</a:t>
            </a:r>
            <a:r>
              <a:rPr sz="700" dirty="0"/>
              <a:t> 수 </a:t>
            </a:r>
            <a:r>
              <a:rPr sz="700" dirty="0" err="1"/>
              <a:t>있음을</a:t>
            </a:r>
            <a:r>
              <a:rPr sz="700" dirty="0"/>
              <a:t> </a:t>
            </a:r>
            <a:r>
              <a:rPr sz="700" dirty="0" err="1"/>
              <a:t>확인하였고</a:t>
            </a:r>
            <a:r>
              <a:rPr sz="700" dirty="0"/>
              <a:t>, </a:t>
            </a:r>
            <a:r>
              <a:rPr sz="700" dirty="0" err="1"/>
              <a:t>이에</a:t>
            </a:r>
            <a:r>
              <a:rPr sz="700" dirty="0"/>
              <a:t> </a:t>
            </a:r>
            <a:r>
              <a:rPr sz="700" dirty="0" err="1"/>
              <a:t>다양한</a:t>
            </a:r>
            <a:r>
              <a:rPr sz="700" dirty="0"/>
              <a:t> </a:t>
            </a:r>
            <a:r>
              <a:rPr sz="700" dirty="0" err="1"/>
              <a:t>산업용</a:t>
            </a:r>
            <a:r>
              <a:rPr sz="700" dirty="0"/>
              <a:t> </a:t>
            </a:r>
            <a:r>
              <a:rPr sz="700" dirty="0" err="1"/>
              <a:t>드론기술을</a:t>
            </a:r>
            <a:r>
              <a:rPr sz="700" dirty="0"/>
              <a:t> </a:t>
            </a:r>
            <a:r>
              <a:rPr sz="700" dirty="0" err="1"/>
              <a:t>필요로</a:t>
            </a:r>
            <a:r>
              <a:rPr sz="700" dirty="0"/>
              <a:t> </a:t>
            </a:r>
            <a:r>
              <a:rPr sz="700" dirty="0" err="1"/>
              <a:t>하는</a:t>
            </a:r>
            <a:r>
              <a:rPr sz="700" dirty="0"/>
              <a:t> </a:t>
            </a:r>
          </a:p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비즈니스</a:t>
            </a:r>
            <a:r>
              <a:rPr sz="700" dirty="0"/>
              <a:t> </a:t>
            </a:r>
            <a:r>
              <a:rPr sz="700" dirty="0" err="1"/>
              <a:t>섹터들을</a:t>
            </a:r>
            <a:r>
              <a:rPr sz="700" dirty="0"/>
              <a:t> </a:t>
            </a:r>
            <a:r>
              <a:rPr sz="700" dirty="0" err="1"/>
              <a:t>만나게</a:t>
            </a:r>
            <a:r>
              <a:rPr sz="700" dirty="0"/>
              <a:t> </a:t>
            </a:r>
            <a:r>
              <a:rPr sz="700" dirty="0" err="1"/>
              <a:t>되면서</a:t>
            </a:r>
            <a:r>
              <a:rPr sz="700" dirty="0"/>
              <a:t> </a:t>
            </a:r>
            <a:r>
              <a:rPr sz="700" dirty="0" err="1"/>
              <a:t>콘텐츠를</a:t>
            </a:r>
            <a:r>
              <a:rPr sz="700" dirty="0"/>
              <a:t> </a:t>
            </a:r>
            <a:r>
              <a:rPr sz="700" dirty="0" err="1"/>
              <a:t>다변화</a:t>
            </a:r>
            <a:r>
              <a:rPr sz="700" dirty="0"/>
              <a:t> </a:t>
            </a:r>
            <a:r>
              <a:rPr sz="700" dirty="0" err="1"/>
              <a:t>시키고</a:t>
            </a:r>
            <a:r>
              <a:rPr sz="700" dirty="0"/>
              <a:t> VR/AR </a:t>
            </a:r>
            <a:r>
              <a:rPr sz="700" dirty="0" err="1"/>
              <a:t>콘텐츠</a:t>
            </a:r>
            <a:r>
              <a:rPr sz="700" dirty="0"/>
              <a:t>, </a:t>
            </a:r>
            <a:r>
              <a:rPr sz="700" dirty="0" err="1"/>
              <a:t>융복합</a:t>
            </a:r>
            <a:r>
              <a:rPr sz="700" dirty="0"/>
              <a:t> </a:t>
            </a:r>
            <a:r>
              <a:rPr sz="700" dirty="0" err="1"/>
              <a:t>체험공간</a:t>
            </a:r>
            <a:r>
              <a:rPr sz="700" dirty="0"/>
              <a:t> </a:t>
            </a:r>
            <a:r>
              <a:rPr sz="700" dirty="0" err="1"/>
              <a:t>개발과</a:t>
            </a:r>
            <a:r>
              <a:rPr sz="700" dirty="0"/>
              <a:t> </a:t>
            </a:r>
            <a:r>
              <a:rPr sz="700" dirty="0" err="1"/>
              <a:t>같은</a:t>
            </a:r>
            <a:r>
              <a:rPr sz="700" dirty="0"/>
              <a:t> </a:t>
            </a:r>
          </a:p>
          <a:p>
            <a:pPr>
              <a:lnSpc>
                <a:spcPct val="120000"/>
              </a:lnSpc>
              <a:defRPr sz="10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900" dirty="0" err="1"/>
              <a:t>자체</a:t>
            </a:r>
            <a:r>
              <a:rPr sz="900" dirty="0"/>
              <a:t> </a:t>
            </a:r>
            <a:r>
              <a:rPr sz="900" dirty="0" err="1"/>
              <a:t>기술</a:t>
            </a:r>
            <a:r>
              <a:rPr sz="900" dirty="0"/>
              <a:t> </a:t>
            </a:r>
            <a:r>
              <a:rPr sz="900" dirty="0" err="1"/>
              <a:t>영역을</a:t>
            </a:r>
            <a:r>
              <a:rPr sz="900" dirty="0"/>
              <a:t> </a:t>
            </a:r>
            <a:r>
              <a:rPr sz="900" dirty="0" err="1"/>
              <a:t>넓혀갈</a:t>
            </a:r>
            <a:r>
              <a:rPr sz="900" dirty="0"/>
              <a:t> 수 </a:t>
            </a:r>
            <a:r>
              <a:rPr sz="900" dirty="0" err="1"/>
              <a:t>있었습니다</a:t>
            </a:r>
            <a:r>
              <a:rPr sz="900" dirty="0"/>
              <a:t>. </a:t>
            </a:r>
          </a:p>
        </p:txBody>
      </p:sp>
      <p:sp>
        <p:nvSpPr>
          <p:cNvPr id="236" name="드론은 우리의 눈으로 직접 보기 힘든 유의미한 데이터들을 수집해줍니다.…"/>
          <p:cNvSpPr txBox="1"/>
          <p:nvPr/>
        </p:nvSpPr>
        <p:spPr>
          <a:xfrm>
            <a:off x="4776916" y="2548478"/>
            <a:ext cx="4328108" cy="408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드론은</a:t>
            </a:r>
            <a:r>
              <a:rPr sz="700" dirty="0"/>
              <a:t> </a:t>
            </a:r>
            <a:r>
              <a:rPr sz="700" dirty="0" err="1"/>
              <a:t>우리의</a:t>
            </a:r>
            <a:r>
              <a:rPr sz="700" dirty="0"/>
              <a:t> </a:t>
            </a:r>
            <a:r>
              <a:rPr sz="700" dirty="0" err="1"/>
              <a:t>눈으로</a:t>
            </a:r>
            <a:r>
              <a:rPr sz="700" dirty="0"/>
              <a:t> </a:t>
            </a:r>
            <a:r>
              <a:rPr sz="700" dirty="0" err="1"/>
              <a:t>직접</a:t>
            </a:r>
            <a:r>
              <a:rPr sz="700" dirty="0"/>
              <a:t> </a:t>
            </a:r>
            <a:r>
              <a:rPr sz="700" dirty="0" err="1"/>
              <a:t>보기</a:t>
            </a:r>
            <a:r>
              <a:rPr sz="700" dirty="0"/>
              <a:t> </a:t>
            </a:r>
            <a:r>
              <a:rPr sz="700" dirty="0" err="1"/>
              <a:t>힘든</a:t>
            </a:r>
            <a:r>
              <a:rPr sz="700" dirty="0"/>
              <a:t> </a:t>
            </a:r>
            <a:r>
              <a:rPr sz="700" dirty="0" err="1"/>
              <a:t>유의미한</a:t>
            </a:r>
            <a:r>
              <a:rPr sz="700" dirty="0"/>
              <a:t> </a:t>
            </a:r>
            <a:r>
              <a:rPr sz="700" dirty="0" err="1"/>
              <a:t>데이터들을</a:t>
            </a:r>
            <a:r>
              <a:rPr sz="700" dirty="0"/>
              <a:t> </a:t>
            </a:r>
            <a:r>
              <a:rPr sz="700" dirty="0" err="1"/>
              <a:t>수집해줍니다</a:t>
            </a:r>
            <a:r>
              <a:rPr sz="700" dirty="0"/>
              <a:t>. </a:t>
            </a:r>
          </a:p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이러한</a:t>
            </a:r>
            <a:r>
              <a:rPr sz="700" dirty="0"/>
              <a:t> </a:t>
            </a:r>
            <a:r>
              <a:rPr sz="700" dirty="0" err="1"/>
              <a:t>데이터</a:t>
            </a:r>
            <a:r>
              <a:rPr sz="700" dirty="0"/>
              <a:t> 뿐 </a:t>
            </a:r>
            <a:r>
              <a:rPr sz="700" dirty="0" err="1"/>
              <a:t>아니라</a:t>
            </a:r>
            <a:r>
              <a:rPr sz="700" dirty="0"/>
              <a:t>, 더 </a:t>
            </a:r>
            <a:r>
              <a:rPr sz="700" dirty="0" err="1"/>
              <a:t>나아가</a:t>
            </a:r>
            <a:r>
              <a:rPr sz="700" dirty="0"/>
              <a:t> </a:t>
            </a:r>
            <a:r>
              <a:rPr sz="700" dirty="0" err="1"/>
              <a:t>자체</a:t>
            </a:r>
            <a:r>
              <a:rPr sz="700" dirty="0"/>
              <a:t> </a:t>
            </a:r>
            <a:r>
              <a:rPr sz="700" dirty="0" err="1"/>
              <a:t>데이터</a:t>
            </a:r>
            <a:r>
              <a:rPr sz="700" dirty="0"/>
              <a:t> </a:t>
            </a:r>
            <a:r>
              <a:rPr sz="700" dirty="0" err="1"/>
              <a:t>분석과</a:t>
            </a:r>
            <a:r>
              <a:rPr sz="700" dirty="0"/>
              <a:t> </a:t>
            </a:r>
            <a:r>
              <a:rPr sz="700" dirty="0" err="1"/>
              <a:t>가공</a:t>
            </a:r>
            <a:r>
              <a:rPr sz="700" dirty="0"/>
              <a:t> </a:t>
            </a:r>
            <a:r>
              <a:rPr sz="700" dirty="0" err="1"/>
              <a:t>기술을</a:t>
            </a:r>
            <a:r>
              <a:rPr sz="700" dirty="0"/>
              <a:t> </a:t>
            </a:r>
            <a:r>
              <a:rPr sz="700" dirty="0" err="1"/>
              <a:t>활용한</a:t>
            </a:r>
            <a:r>
              <a:rPr sz="700" dirty="0"/>
              <a:t> </a:t>
            </a:r>
            <a:r>
              <a:rPr sz="700" dirty="0" err="1"/>
              <a:t>고퀄리티</a:t>
            </a:r>
            <a:r>
              <a:rPr sz="700" dirty="0"/>
              <a:t> </a:t>
            </a:r>
            <a:r>
              <a:rPr sz="700" dirty="0" err="1"/>
              <a:t>콘텐츠를</a:t>
            </a:r>
            <a:r>
              <a:rPr sz="700" dirty="0"/>
              <a:t> </a:t>
            </a:r>
            <a:r>
              <a:rPr sz="700" dirty="0" err="1"/>
              <a:t>개발하면서</a:t>
            </a:r>
            <a:endParaRPr sz="700" dirty="0"/>
          </a:p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드론오렌지는</a:t>
            </a:r>
            <a:r>
              <a:rPr sz="700" dirty="0"/>
              <a:t> </a:t>
            </a:r>
            <a:r>
              <a:rPr sz="900" b="1" dirty="0" err="1">
                <a:solidFill>
                  <a:srgbClr val="D15429"/>
                </a:solidFill>
              </a:rPr>
              <a:t>가상현실</a:t>
            </a:r>
            <a:r>
              <a:rPr sz="900" b="1" dirty="0">
                <a:solidFill>
                  <a:srgbClr val="D15429"/>
                </a:solidFill>
              </a:rPr>
              <a:t> </a:t>
            </a:r>
            <a:r>
              <a:rPr sz="900" b="1" dirty="0" err="1">
                <a:solidFill>
                  <a:srgbClr val="D15429"/>
                </a:solidFill>
              </a:rPr>
              <a:t>콘텐츠까지</a:t>
            </a:r>
            <a:r>
              <a:rPr sz="900" b="1" dirty="0">
                <a:solidFill>
                  <a:srgbClr val="D15429"/>
                </a:solidFill>
              </a:rPr>
              <a:t> </a:t>
            </a:r>
            <a:r>
              <a:rPr sz="900" b="1" dirty="0" err="1">
                <a:solidFill>
                  <a:srgbClr val="D15429"/>
                </a:solidFill>
              </a:rPr>
              <a:t>빠르게</a:t>
            </a:r>
            <a:r>
              <a:rPr sz="900" b="1" dirty="0">
                <a:solidFill>
                  <a:srgbClr val="D15429"/>
                </a:solidFill>
              </a:rPr>
              <a:t> </a:t>
            </a:r>
            <a:r>
              <a:rPr sz="900" b="1" dirty="0" err="1">
                <a:solidFill>
                  <a:srgbClr val="D15429"/>
                </a:solidFill>
              </a:rPr>
              <a:t>선보일</a:t>
            </a:r>
            <a:r>
              <a:rPr sz="900" b="1" dirty="0">
                <a:solidFill>
                  <a:srgbClr val="D15429"/>
                </a:solidFill>
              </a:rPr>
              <a:t> 수 </a:t>
            </a:r>
            <a:r>
              <a:rPr sz="900" b="1" dirty="0" err="1">
                <a:solidFill>
                  <a:srgbClr val="D15429"/>
                </a:solidFill>
              </a:rPr>
              <a:t>있었습니다</a:t>
            </a:r>
            <a:r>
              <a:rPr sz="900" b="1" dirty="0">
                <a:solidFill>
                  <a:srgbClr val="D15429"/>
                </a:solidFill>
              </a:rPr>
              <a:t>. </a:t>
            </a:r>
          </a:p>
        </p:txBody>
      </p:sp>
      <p:sp>
        <p:nvSpPr>
          <p:cNvPr id="237" name="드론주식회사 드론오렌지는 다년간의 제작 능력과 기술력을 바탕으로 공간정보 디지털 트윈 데이터 구축 및…"/>
          <p:cNvSpPr txBox="1"/>
          <p:nvPr/>
        </p:nvSpPr>
        <p:spPr>
          <a:xfrm>
            <a:off x="4770769" y="3170502"/>
            <a:ext cx="436658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드론주식회사</a:t>
            </a:r>
            <a:r>
              <a:rPr sz="700" dirty="0"/>
              <a:t> </a:t>
            </a:r>
            <a:r>
              <a:rPr sz="700" dirty="0" err="1"/>
              <a:t>드론오렌지는</a:t>
            </a:r>
            <a:r>
              <a:rPr sz="700" dirty="0"/>
              <a:t> </a:t>
            </a:r>
            <a:r>
              <a:rPr sz="700" dirty="0" err="1"/>
              <a:t>다년간의</a:t>
            </a:r>
            <a:r>
              <a:rPr sz="700" dirty="0"/>
              <a:t> </a:t>
            </a:r>
            <a:r>
              <a:rPr sz="700" dirty="0" err="1"/>
              <a:t>제작</a:t>
            </a:r>
            <a:r>
              <a:rPr sz="700" dirty="0"/>
              <a:t> </a:t>
            </a:r>
            <a:r>
              <a:rPr sz="700" dirty="0" err="1"/>
              <a:t>능력과</a:t>
            </a:r>
            <a:r>
              <a:rPr sz="700" dirty="0"/>
              <a:t> </a:t>
            </a:r>
            <a:r>
              <a:rPr sz="700" dirty="0" err="1"/>
              <a:t>기술력을</a:t>
            </a:r>
            <a:r>
              <a:rPr sz="700" dirty="0"/>
              <a:t> </a:t>
            </a:r>
            <a:r>
              <a:rPr sz="700" dirty="0" err="1"/>
              <a:t>바탕으로</a:t>
            </a:r>
            <a:r>
              <a:rPr sz="700" dirty="0"/>
              <a:t> </a:t>
            </a:r>
            <a:r>
              <a:rPr sz="700" dirty="0" err="1"/>
              <a:t>공간정보</a:t>
            </a:r>
            <a:r>
              <a:rPr sz="700" dirty="0"/>
              <a:t> </a:t>
            </a:r>
            <a:r>
              <a:rPr sz="700" dirty="0" err="1"/>
              <a:t>디지털</a:t>
            </a:r>
            <a:r>
              <a:rPr sz="700" dirty="0"/>
              <a:t> </a:t>
            </a:r>
            <a:r>
              <a:rPr sz="700" dirty="0" err="1"/>
              <a:t>트윈</a:t>
            </a:r>
            <a:r>
              <a:rPr sz="700" dirty="0"/>
              <a:t> </a:t>
            </a:r>
            <a:r>
              <a:rPr sz="700" dirty="0" err="1"/>
              <a:t>데이터</a:t>
            </a:r>
            <a:r>
              <a:rPr sz="700" dirty="0"/>
              <a:t> </a:t>
            </a:r>
            <a:r>
              <a:rPr sz="700" dirty="0" err="1"/>
              <a:t>구축</a:t>
            </a:r>
            <a:r>
              <a:rPr sz="700" dirty="0"/>
              <a:t> 및 </a:t>
            </a:r>
          </a:p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위치기반</a:t>
            </a:r>
            <a:r>
              <a:rPr sz="700" dirty="0"/>
              <a:t> XR </a:t>
            </a:r>
            <a:r>
              <a:rPr sz="700" dirty="0" err="1"/>
              <a:t>기술과</a:t>
            </a:r>
            <a:r>
              <a:rPr sz="700" dirty="0"/>
              <a:t> </a:t>
            </a:r>
            <a:r>
              <a:rPr sz="700" dirty="0" err="1"/>
              <a:t>연동되는</a:t>
            </a:r>
            <a:r>
              <a:rPr sz="700" dirty="0"/>
              <a:t> </a:t>
            </a:r>
            <a:r>
              <a:rPr sz="700" dirty="0" err="1"/>
              <a:t>독창적인</a:t>
            </a:r>
            <a:r>
              <a:rPr sz="700" dirty="0"/>
              <a:t> </a:t>
            </a:r>
            <a:r>
              <a:rPr sz="700" dirty="0" err="1"/>
              <a:t>기술력을</a:t>
            </a:r>
            <a:r>
              <a:rPr sz="700" dirty="0"/>
              <a:t> </a:t>
            </a:r>
            <a:r>
              <a:rPr sz="700" dirty="0" err="1"/>
              <a:t>쌓아왔으며</a:t>
            </a:r>
            <a:r>
              <a:rPr sz="700" dirty="0"/>
              <a:t>, </a:t>
            </a:r>
            <a:r>
              <a:rPr sz="700" dirty="0" err="1"/>
              <a:t>눈으로</a:t>
            </a:r>
            <a:r>
              <a:rPr sz="700" dirty="0"/>
              <a:t> 볼 수 </a:t>
            </a:r>
            <a:r>
              <a:rPr sz="700" dirty="0" err="1"/>
              <a:t>없었던</a:t>
            </a:r>
            <a:r>
              <a:rPr sz="700" dirty="0"/>
              <a:t> </a:t>
            </a:r>
            <a:r>
              <a:rPr sz="700" dirty="0" err="1"/>
              <a:t>정보와</a:t>
            </a:r>
            <a:r>
              <a:rPr sz="700" dirty="0"/>
              <a:t> </a:t>
            </a:r>
            <a:r>
              <a:rPr sz="700" dirty="0" err="1"/>
              <a:t>세상을</a:t>
            </a:r>
            <a:r>
              <a:rPr sz="700" dirty="0"/>
              <a:t> </a:t>
            </a:r>
          </a:p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사람들에게</a:t>
            </a:r>
            <a:r>
              <a:rPr sz="700" dirty="0"/>
              <a:t> </a:t>
            </a:r>
            <a:r>
              <a:rPr sz="700" dirty="0" err="1"/>
              <a:t>보여주고</a:t>
            </a:r>
            <a:r>
              <a:rPr sz="700" dirty="0"/>
              <a:t>, </a:t>
            </a:r>
            <a:r>
              <a:rPr sz="700" dirty="0" err="1"/>
              <a:t>나아가</a:t>
            </a:r>
            <a:r>
              <a:rPr sz="700" dirty="0"/>
              <a:t> </a:t>
            </a:r>
            <a:r>
              <a:rPr sz="700" dirty="0" err="1"/>
              <a:t>삶과</a:t>
            </a:r>
            <a:r>
              <a:rPr sz="700" dirty="0"/>
              <a:t> </a:t>
            </a:r>
            <a:r>
              <a:rPr sz="700" dirty="0" err="1"/>
              <a:t>일에</a:t>
            </a:r>
            <a:r>
              <a:rPr sz="700" dirty="0"/>
              <a:t> </a:t>
            </a:r>
            <a:r>
              <a:rPr sz="700" dirty="0" err="1"/>
              <a:t>이익을</a:t>
            </a:r>
            <a:r>
              <a:rPr sz="700" dirty="0"/>
              <a:t> </a:t>
            </a:r>
            <a:r>
              <a:rPr sz="700" dirty="0" err="1"/>
              <a:t>더하여</a:t>
            </a:r>
            <a:r>
              <a:rPr sz="700" dirty="0"/>
              <a:t> 줄 수 </a:t>
            </a:r>
            <a:r>
              <a:rPr sz="700" dirty="0" err="1"/>
              <a:t>있는</a:t>
            </a:r>
            <a:r>
              <a:rPr sz="700" dirty="0"/>
              <a:t> </a:t>
            </a:r>
            <a:r>
              <a:rPr sz="700" dirty="0" err="1"/>
              <a:t>기술</a:t>
            </a:r>
            <a:r>
              <a:rPr sz="700" dirty="0"/>
              <a:t> </a:t>
            </a:r>
            <a:r>
              <a:rPr sz="700" dirty="0" err="1"/>
              <a:t>연구</a:t>
            </a:r>
            <a:r>
              <a:rPr sz="700" dirty="0"/>
              <a:t> </a:t>
            </a:r>
            <a:r>
              <a:rPr sz="700" dirty="0" err="1"/>
              <a:t>개발을</a:t>
            </a:r>
            <a:r>
              <a:rPr sz="700" dirty="0"/>
              <a:t> </a:t>
            </a:r>
            <a:r>
              <a:rPr sz="700" dirty="0" err="1"/>
              <a:t>통하여</a:t>
            </a:r>
            <a:r>
              <a:rPr sz="700" dirty="0"/>
              <a:t> </a:t>
            </a:r>
            <a:r>
              <a:rPr sz="900" b="1" dirty="0" err="1">
                <a:solidFill>
                  <a:srgbClr val="D15429"/>
                </a:solidFill>
              </a:rPr>
              <a:t>자체</a:t>
            </a:r>
            <a:r>
              <a:rPr sz="900" b="1" dirty="0">
                <a:solidFill>
                  <a:srgbClr val="D15429"/>
                </a:solidFill>
              </a:rPr>
              <a:t> </a:t>
            </a:r>
            <a:r>
              <a:rPr sz="900" b="1" dirty="0" err="1">
                <a:solidFill>
                  <a:srgbClr val="D15429"/>
                </a:solidFill>
              </a:rPr>
              <a:t>플랫폼</a:t>
            </a:r>
            <a:r>
              <a:rPr sz="900" b="1" dirty="0">
                <a:solidFill>
                  <a:srgbClr val="D15429"/>
                </a:solidFill>
              </a:rPr>
              <a:t> </a:t>
            </a:r>
          </a:p>
          <a:p>
            <a:pPr>
              <a:lnSpc>
                <a:spcPct val="120000"/>
              </a:lnSpc>
              <a:defRPr sz="10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900" dirty="0" err="1"/>
              <a:t>서비스를</a:t>
            </a:r>
            <a:r>
              <a:rPr sz="900" dirty="0"/>
              <a:t> </a:t>
            </a:r>
            <a:r>
              <a:rPr sz="900" dirty="0" err="1"/>
              <a:t>구축</a:t>
            </a:r>
            <a:r>
              <a:rPr sz="900" dirty="0"/>
              <a:t> </a:t>
            </a:r>
            <a:r>
              <a:rPr sz="900" dirty="0" err="1"/>
              <a:t>중에</a:t>
            </a:r>
            <a:r>
              <a:rPr sz="900" dirty="0"/>
              <a:t> </a:t>
            </a:r>
            <a:r>
              <a:rPr sz="900" dirty="0" err="1"/>
              <a:t>있습니다</a:t>
            </a:r>
            <a:r>
              <a:rPr sz="900" dirty="0"/>
              <a:t>. </a:t>
            </a:r>
          </a:p>
        </p:txBody>
      </p:sp>
      <p:sp>
        <p:nvSpPr>
          <p:cNvPr id="238" name="세상은 드론의 장점과 증강가상 현실 기술이 접목된 드론오렌지의 서비스들을 경험하며 열린 마음으로…"/>
          <p:cNvSpPr txBox="1"/>
          <p:nvPr/>
        </p:nvSpPr>
        <p:spPr>
          <a:xfrm>
            <a:off x="4770769" y="3967066"/>
            <a:ext cx="4377802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세상은</a:t>
            </a:r>
            <a:r>
              <a:rPr sz="700" dirty="0"/>
              <a:t> </a:t>
            </a:r>
            <a:r>
              <a:rPr sz="700" dirty="0" err="1"/>
              <a:t>드론의</a:t>
            </a:r>
            <a:r>
              <a:rPr sz="700" dirty="0"/>
              <a:t> </a:t>
            </a:r>
            <a:r>
              <a:rPr sz="700" dirty="0" err="1"/>
              <a:t>장점과</a:t>
            </a:r>
            <a:r>
              <a:rPr sz="700" dirty="0"/>
              <a:t> </a:t>
            </a:r>
            <a:r>
              <a:rPr sz="700" dirty="0" err="1"/>
              <a:t>증강가상</a:t>
            </a:r>
            <a:r>
              <a:rPr sz="700" dirty="0"/>
              <a:t> </a:t>
            </a:r>
            <a:r>
              <a:rPr sz="700" dirty="0" err="1"/>
              <a:t>현실</a:t>
            </a:r>
            <a:r>
              <a:rPr sz="700" dirty="0"/>
              <a:t> </a:t>
            </a:r>
            <a:r>
              <a:rPr sz="700" dirty="0" err="1"/>
              <a:t>기술이</a:t>
            </a:r>
            <a:r>
              <a:rPr sz="700" dirty="0"/>
              <a:t> </a:t>
            </a:r>
            <a:r>
              <a:rPr sz="700" dirty="0" err="1"/>
              <a:t>접목된</a:t>
            </a:r>
            <a:r>
              <a:rPr sz="700" dirty="0"/>
              <a:t> </a:t>
            </a:r>
            <a:r>
              <a:rPr sz="700" dirty="0" err="1"/>
              <a:t>드론오렌지의</a:t>
            </a:r>
            <a:r>
              <a:rPr sz="700" dirty="0"/>
              <a:t> </a:t>
            </a:r>
            <a:r>
              <a:rPr sz="700" dirty="0" err="1"/>
              <a:t>서비스들을</a:t>
            </a:r>
            <a:r>
              <a:rPr sz="700" dirty="0"/>
              <a:t> </a:t>
            </a:r>
            <a:r>
              <a:rPr sz="700" dirty="0" err="1"/>
              <a:t>경험하며</a:t>
            </a:r>
            <a:r>
              <a:rPr sz="700" dirty="0"/>
              <a:t> </a:t>
            </a:r>
            <a:r>
              <a:rPr sz="700" dirty="0" err="1"/>
              <a:t>열린</a:t>
            </a:r>
            <a:r>
              <a:rPr sz="700" dirty="0"/>
              <a:t> </a:t>
            </a:r>
            <a:r>
              <a:rPr sz="700" dirty="0" err="1"/>
              <a:t>마음으로</a:t>
            </a:r>
            <a:r>
              <a:rPr sz="700" dirty="0"/>
              <a:t> </a:t>
            </a:r>
          </a:p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이미</a:t>
            </a:r>
            <a:r>
              <a:rPr sz="700" dirty="0"/>
              <a:t> </a:t>
            </a:r>
            <a:r>
              <a:rPr sz="700" dirty="0" err="1"/>
              <a:t>성큼</a:t>
            </a:r>
            <a:r>
              <a:rPr sz="700" dirty="0"/>
              <a:t> </a:t>
            </a:r>
            <a:r>
              <a:rPr sz="700" dirty="0" err="1"/>
              <a:t>다가온</a:t>
            </a:r>
            <a:r>
              <a:rPr sz="700" dirty="0"/>
              <a:t> </a:t>
            </a:r>
            <a:r>
              <a:rPr sz="700" dirty="0" err="1"/>
              <a:t>메타버스</a:t>
            </a:r>
            <a:r>
              <a:rPr sz="700" dirty="0"/>
              <a:t> </a:t>
            </a:r>
            <a:r>
              <a:rPr sz="700" dirty="0" err="1"/>
              <a:t>시대를</a:t>
            </a:r>
            <a:r>
              <a:rPr sz="700" dirty="0"/>
              <a:t> </a:t>
            </a:r>
            <a:r>
              <a:rPr sz="700" dirty="0" err="1"/>
              <a:t>살아가게</a:t>
            </a:r>
            <a:r>
              <a:rPr sz="700" dirty="0"/>
              <a:t> 될 </a:t>
            </a:r>
            <a:r>
              <a:rPr sz="700" dirty="0" err="1"/>
              <a:t>것입니다</a:t>
            </a:r>
            <a:r>
              <a:rPr sz="700" dirty="0"/>
              <a:t>. </a:t>
            </a:r>
          </a:p>
          <a:p>
            <a:pPr>
              <a:lnSpc>
                <a:spcPct val="120000"/>
              </a:lnSpc>
              <a:defRPr sz="800">
                <a:solidFill>
                  <a:srgbClr val="535353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700" dirty="0" err="1"/>
              <a:t>저희</a:t>
            </a:r>
            <a:r>
              <a:rPr sz="700" dirty="0"/>
              <a:t> </a:t>
            </a:r>
            <a:r>
              <a:rPr sz="700" dirty="0" err="1"/>
              <a:t>드론오렌지는</a:t>
            </a:r>
            <a:r>
              <a:rPr sz="700" dirty="0"/>
              <a:t> </a:t>
            </a:r>
            <a:r>
              <a:rPr sz="700" dirty="0" err="1"/>
              <a:t>세상을</a:t>
            </a:r>
            <a:r>
              <a:rPr sz="700" dirty="0"/>
              <a:t> </a:t>
            </a:r>
            <a:r>
              <a:rPr sz="700" dirty="0" err="1"/>
              <a:t>바라보는</a:t>
            </a:r>
            <a:r>
              <a:rPr sz="700" dirty="0"/>
              <a:t> </a:t>
            </a:r>
            <a:r>
              <a:rPr sz="700" dirty="0" err="1"/>
              <a:t>새로운</a:t>
            </a:r>
            <a:r>
              <a:rPr sz="700" dirty="0"/>
              <a:t> </a:t>
            </a:r>
            <a:r>
              <a:rPr sz="700" dirty="0" err="1"/>
              <a:t>방식을</a:t>
            </a:r>
            <a:r>
              <a:rPr sz="700" dirty="0"/>
              <a:t> </a:t>
            </a:r>
            <a:r>
              <a:rPr sz="700" dirty="0" err="1"/>
              <a:t>제시하며</a:t>
            </a:r>
            <a:r>
              <a:rPr sz="700" dirty="0"/>
              <a:t> </a:t>
            </a:r>
            <a:r>
              <a:rPr sz="700" dirty="0" err="1"/>
              <a:t>다변화</a:t>
            </a:r>
            <a:r>
              <a:rPr sz="700" dirty="0"/>
              <a:t> </a:t>
            </a:r>
            <a:r>
              <a:rPr sz="700" dirty="0" err="1"/>
              <a:t>되고</a:t>
            </a:r>
            <a:r>
              <a:rPr sz="700" dirty="0"/>
              <a:t> </a:t>
            </a:r>
            <a:r>
              <a:rPr sz="700" dirty="0" err="1"/>
              <a:t>있는</a:t>
            </a:r>
            <a:r>
              <a:rPr sz="700" dirty="0"/>
              <a:t> </a:t>
            </a:r>
            <a:r>
              <a:rPr sz="700" dirty="0" err="1"/>
              <a:t>사업에</a:t>
            </a:r>
            <a:r>
              <a:rPr sz="700" dirty="0"/>
              <a:t> 발 </a:t>
            </a:r>
            <a:r>
              <a:rPr sz="700" dirty="0" err="1"/>
              <a:t>맞춘</a:t>
            </a:r>
            <a:r>
              <a:rPr sz="900" b="1" dirty="0">
                <a:solidFill>
                  <a:srgbClr val="D15429"/>
                </a:solidFill>
              </a:rPr>
              <a:t> </a:t>
            </a:r>
            <a:r>
              <a:rPr sz="900" b="1" dirty="0" err="1">
                <a:solidFill>
                  <a:srgbClr val="D15429"/>
                </a:solidFill>
              </a:rPr>
              <a:t>혁신</a:t>
            </a:r>
            <a:r>
              <a:rPr sz="900" b="1" dirty="0">
                <a:solidFill>
                  <a:srgbClr val="D15429"/>
                </a:solidFill>
              </a:rPr>
              <a:t> </a:t>
            </a:r>
            <a:r>
              <a:rPr sz="900" b="1" dirty="0" err="1">
                <a:solidFill>
                  <a:srgbClr val="D15429"/>
                </a:solidFill>
              </a:rPr>
              <a:t>기술</a:t>
            </a:r>
            <a:r>
              <a:rPr sz="900" b="1" dirty="0">
                <a:solidFill>
                  <a:srgbClr val="D15429"/>
                </a:solidFill>
              </a:rPr>
              <a:t> </a:t>
            </a:r>
          </a:p>
          <a:p>
            <a:pPr>
              <a:lnSpc>
                <a:spcPct val="120000"/>
              </a:lnSpc>
              <a:defRPr sz="10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sz="900" dirty="0" err="1"/>
              <a:t>개발</a:t>
            </a:r>
            <a:r>
              <a:rPr sz="900" dirty="0"/>
              <a:t> 및 </a:t>
            </a:r>
            <a:r>
              <a:rPr sz="900" dirty="0" err="1"/>
              <a:t>사업화에</a:t>
            </a:r>
            <a:r>
              <a:rPr sz="900" dirty="0"/>
              <a:t> </a:t>
            </a:r>
            <a:r>
              <a:rPr sz="900" dirty="0" err="1"/>
              <a:t>전력을</a:t>
            </a:r>
            <a:r>
              <a:rPr sz="900" dirty="0"/>
              <a:t> 다 할 </a:t>
            </a:r>
            <a:r>
              <a:rPr sz="900" dirty="0" err="1"/>
              <a:t>것입니다</a:t>
            </a:r>
            <a:r>
              <a:rPr sz="900" dirty="0"/>
              <a:t>.</a:t>
            </a:r>
          </a:p>
        </p:txBody>
      </p:sp>
      <p:sp>
        <p:nvSpPr>
          <p:cNvPr id="239" name="모서리가 둥근 직사각형"/>
          <p:cNvSpPr/>
          <p:nvPr/>
        </p:nvSpPr>
        <p:spPr>
          <a:xfrm>
            <a:off x="606189" y="1775762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0" name="설립일"/>
          <p:cNvSpPr txBox="1"/>
          <p:nvPr/>
        </p:nvSpPr>
        <p:spPr>
          <a:xfrm>
            <a:off x="813043" y="1763062"/>
            <a:ext cx="41000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t>설립일</a:t>
            </a:r>
          </a:p>
        </p:txBody>
      </p:sp>
      <p:sp>
        <p:nvSpPr>
          <p:cNvPr id="241" name="2015년 12월 7일"/>
          <p:cNvSpPr txBox="1"/>
          <p:nvPr/>
        </p:nvSpPr>
        <p:spPr>
          <a:xfrm>
            <a:off x="1526142" y="1770392"/>
            <a:ext cx="92767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 b="1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t>2015년 12월 7일</a:t>
            </a:r>
          </a:p>
        </p:txBody>
      </p:sp>
      <p:sp>
        <p:nvSpPr>
          <p:cNvPr id="242" name="모서리가 둥근 직사각형"/>
          <p:cNvSpPr/>
          <p:nvPr/>
        </p:nvSpPr>
        <p:spPr>
          <a:xfrm>
            <a:off x="606189" y="2122896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3" name="소재지"/>
          <p:cNvSpPr txBox="1"/>
          <p:nvPr/>
        </p:nvSpPr>
        <p:spPr>
          <a:xfrm>
            <a:off x="813043" y="2110196"/>
            <a:ext cx="41000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t>소재지</a:t>
            </a:r>
          </a:p>
        </p:txBody>
      </p:sp>
      <p:sp>
        <p:nvSpPr>
          <p:cNvPr id="244" name="모서리가 둥근 직사각형"/>
          <p:cNvSpPr/>
          <p:nvPr/>
        </p:nvSpPr>
        <p:spPr>
          <a:xfrm>
            <a:off x="606189" y="3122470"/>
            <a:ext cx="823715" cy="20574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15429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5" name="사업 분야"/>
          <p:cNvSpPr txBox="1"/>
          <p:nvPr/>
        </p:nvSpPr>
        <p:spPr>
          <a:xfrm>
            <a:off x="749263" y="3109770"/>
            <a:ext cx="53756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9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t>사업 분야</a:t>
            </a:r>
          </a:p>
        </p:txBody>
      </p:sp>
      <p:sp>
        <p:nvSpPr>
          <p:cNvPr id="246" name="선"/>
          <p:cNvSpPr/>
          <p:nvPr/>
        </p:nvSpPr>
        <p:spPr>
          <a:xfrm>
            <a:off x="1557865" y="1707692"/>
            <a:ext cx="2460245" cy="1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7" name="선"/>
          <p:cNvSpPr/>
          <p:nvPr/>
        </p:nvSpPr>
        <p:spPr>
          <a:xfrm>
            <a:off x="1557865" y="2054826"/>
            <a:ext cx="2460245" cy="1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8" name="선"/>
          <p:cNvSpPr/>
          <p:nvPr/>
        </p:nvSpPr>
        <p:spPr>
          <a:xfrm>
            <a:off x="1557865" y="3076265"/>
            <a:ext cx="2460245" cy="1"/>
          </a:xfrm>
          <a:prstGeom prst="line">
            <a:avLst/>
          </a:prstGeom>
          <a:ln>
            <a:solidFill>
              <a:srgbClr val="535353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9" name="선"/>
          <p:cNvSpPr/>
          <p:nvPr/>
        </p:nvSpPr>
        <p:spPr>
          <a:xfrm>
            <a:off x="596263" y="1293283"/>
            <a:ext cx="3626205" cy="1"/>
          </a:xfrm>
          <a:prstGeom prst="line">
            <a:avLst/>
          </a:prstGeom>
          <a:ln w="38100">
            <a:solidFill>
              <a:srgbClr val="E9E8EA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선"/>
          <p:cNvSpPr/>
          <p:nvPr/>
        </p:nvSpPr>
        <p:spPr>
          <a:xfrm>
            <a:off x="596263" y="3431128"/>
            <a:ext cx="3626205" cy="1"/>
          </a:xfrm>
          <a:prstGeom prst="line">
            <a:avLst/>
          </a:prstGeom>
          <a:ln w="38100">
            <a:solidFill>
              <a:srgbClr val="E9E8EA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51" name="ddddd.png" descr="ddddd.png"/>
          <p:cNvPicPr>
            <a:picLocks noChangeAspect="1"/>
          </p:cNvPicPr>
          <p:nvPr/>
        </p:nvPicPr>
        <p:blipFill>
          <a:blip r:embed="rId4"/>
          <a:srcRect l="45203" t="10427"/>
          <a:stretch>
            <a:fillRect/>
          </a:stretch>
        </p:blipFill>
        <p:spPr>
          <a:xfrm flipH="1">
            <a:off x="432680" y="3444058"/>
            <a:ext cx="1866860" cy="1716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그림 4" descr="그림 4"/>
          <p:cNvPicPr>
            <a:picLocks noChangeAspect="1"/>
          </p:cNvPicPr>
          <p:nvPr/>
        </p:nvPicPr>
        <p:blipFill>
          <a:blip r:embed="rId2">
            <a:alphaModFix amt="27470"/>
          </a:blip>
          <a:srcRect l="56253" t="79424" r="27896"/>
          <a:stretch>
            <a:fillRect/>
          </a:stretch>
        </p:blipFill>
        <p:spPr>
          <a:xfrm>
            <a:off x="2582333" y="3988241"/>
            <a:ext cx="897914" cy="671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그림 4" descr="그림 4"/>
          <p:cNvPicPr>
            <a:picLocks noChangeAspect="1"/>
          </p:cNvPicPr>
          <p:nvPr/>
        </p:nvPicPr>
        <p:blipFill>
          <a:blip r:embed="rId2">
            <a:alphaModFix amt="27470"/>
          </a:blip>
          <a:srcRect l="71914" t="88312" r="5961"/>
          <a:stretch>
            <a:fillRect/>
          </a:stretch>
        </p:blipFill>
        <p:spPr>
          <a:xfrm>
            <a:off x="2682121" y="4549068"/>
            <a:ext cx="1606774" cy="488749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(드론오렌지)는?">
            <a:extLst>
              <a:ext uri="{FF2B5EF4-FFF2-40B4-BE49-F238E27FC236}">
                <a16:creationId xmlns:a16="http://schemas.microsoft.com/office/drawing/2014/main" id="{2619F0AA-32E0-41D7-B03F-2F9504CBF228}"/>
              </a:ext>
            </a:extLst>
          </p:cNvPr>
          <p:cNvSpPr txBox="1"/>
          <p:nvPr/>
        </p:nvSpPr>
        <p:spPr>
          <a:xfrm>
            <a:off x="1177438" y="814493"/>
            <a:ext cx="112210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dirty="0" err="1"/>
              <a:t>드론오렌지</a:t>
            </a:r>
            <a:r>
              <a:rPr lang="ko-KR" altLang="en-US" dirty="0"/>
              <a:t>는</a:t>
            </a:r>
            <a:r>
              <a:rPr dirty="0"/>
              <a:t>?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15F628F-2429-4552-98F8-FC2FFE312A45}"/>
              </a:ext>
            </a:extLst>
          </p:cNvPr>
          <p:cNvSpPr/>
          <p:nvPr/>
        </p:nvSpPr>
        <p:spPr>
          <a:xfrm>
            <a:off x="1464018" y="2129638"/>
            <a:ext cx="3021340" cy="767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800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sz="600" b="1" dirty="0"/>
              <a:t>본사</a:t>
            </a:r>
            <a:r>
              <a:rPr lang="en-US" altLang="ko-KR" sz="600" b="1" dirty="0"/>
              <a:t>)             </a:t>
            </a:r>
            <a:r>
              <a:rPr lang="ko-KR" altLang="en-US" sz="600" dirty="0"/>
              <a:t>제주특별자치도 제주시 </a:t>
            </a:r>
            <a:r>
              <a:rPr lang="ko-KR" altLang="en-US" sz="600" dirty="0" err="1"/>
              <a:t>한라대학로</a:t>
            </a:r>
            <a:r>
              <a:rPr lang="ko-KR" altLang="en-US" sz="600" dirty="0"/>
              <a:t> </a:t>
            </a:r>
            <a:r>
              <a:rPr lang="en-US" altLang="ko-KR" sz="600" dirty="0"/>
              <a:t>38 </a:t>
            </a:r>
            <a:r>
              <a:rPr lang="ko-KR" altLang="en-US" sz="600" dirty="0"/>
              <a:t>하이테크센터 </a:t>
            </a:r>
            <a:r>
              <a:rPr lang="en-US" altLang="ko-KR" sz="600" dirty="0"/>
              <a:t>1121</a:t>
            </a:r>
            <a:r>
              <a:rPr lang="ko-KR" altLang="en-US" sz="600" dirty="0"/>
              <a:t>호</a:t>
            </a:r>
          </a:p>
          <a:p>
            <a:pPr>
              <a:lnSpc>
                <a:spcPct val="150000"/>
              </a:lnSpc>
              <a:defRPr sz="800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sz="600" b="1" dirty="0"/>
              <a:t>서울사무실</a:t>
            </a:r>
            <a:r>
              <a:rPr lang="en-US" altLang="ko-KR" sz="600" b="1" dirty="0"/>
              <a:t>) </a:t>
            </a:r>
            <a:r>
              <a:rPr lang="ko-KR" altLang="en-US" sz="600" dirty="0"/>
              <a:t>서울특별시 강남구 </a:t>
            </a:r>
            <a:r>
              <a:rPr lang="ko-KR" altLang="en-US" sz="600" dirty="0" err="1"/>
              <a:t>역삼로</a:t>
            </a:r>
            <a:r>
              <a:rPr lang="ko-KR" altLang="en-US" sz="600" dirty="0"/>
              <a:t> </a:t>
            </a:r>
            <a:r>
              <a:rPr lang="en-US" altLang="ko-KR" sz="600" dirty="0"/>
              <a:t>165 </a:t>
            </a:r>
            <a:r>
              <a:rPr lang="ko-KR" altLang="en-US" sz="600" dirty="0"/>
              <a:t>해성빌딩 </a:t>
            </a:r>
            <a:r>
              <a:rPr lang="en-US" altLang="ko-KR" sz="600" dirty="0"/>
              <a:t>7</a:t>
            </a:r>
            <a:r>
              <a:rPr lang="ko-KR" altLang="en-US" sz="600" dirty="0"/>
              <a:t>층</a:t>
            </a:r>
          </a:p>
          <a:p>
            <a:pPr>
              <a:lnSpc>
                <a:spcPct val="150000"/>
              </a:lnSpc>
              <a:defRPr sz="800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sz="600" b="1" dirty="0"/>
              <a:t>연구소</a:t>
            </a:r>
            <a:r>
              <a:rPr lang="en-US" altLang="ko-KR" sz="600" b="1" dirty="0"/>
              <a:t>)         </a:t>
            </a:r>
            <a:r>
              <a:rPr lang="ko-KR" altLang="en-US" sz="600" dirty="0"/>
              <a:t>제주특별자치도 제주시 </a:t>
            </a:r>
            <a:r>
              <a:rPr lang="ko-KR" altLang="en-US" sz="600" dirty="0" err="1"/>
              <a:t>첨단로</a:t>
            </a:r>
            <a:r>
              <a:rPr lang="ko-KR" altLang="en-US" sz="600" dirty="0"/>
              <a:t> </a:t>
            </a:r>
            <a:r>
              <a:rPr lang="en-US" altLang="ko-KR" sz="600" dirty="0"/>
              <a:t>213-3 </a:t>
            </a:r>
            <a:r>
              <a:rPr lang="ko-KR" altLang="en-US" sz="600" dirty="0"/>
              <a:t>스</a:t>
            </a:r>
            <a:r>
              <a:rPr lang="ko-KR" altLang="en-US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마트</a:t>
            </a:r>
            <a:r>
              <a:rPr lang="ko-KR" altLang="en-US" sz="600" dirty="0"/>
              <a:t>빌딩 </a:t>
            </a:r>
            <a:r>
              <a:rPr lang="en-US" altLang="ko-KR" sz="600" dirty="0"/>
              <a:t>321</a:t>
            </a:r>
            <a:r>
              <a:rPr lang="ko-KR" altLang="en-US" sz="600" dirty="0"/>
              <a:t>호</a:t>
            </a:r>
          </a:p>
          <a:p>
            <a:pPr>
              <a:lnSpc>
                <a:spcPct val="150000"/>
              </a:lnSpc>
              <a:defRPr sz="800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sz="600" b="1" dirty="0" err="1"/>
              <a:t>전략실</a:t>
            </a:r>
            <a:r>
              <a:rPr lang="en-US" altLang="ko-KR" sz="600" b="1" dirty="0"/>
              <a:t>)         </a:t>
            </a:r>
            <a:r>
              <a:rPr lang="ko-KR" altLang="en-US" sz="600" dirty="0"/>
              <a:t>제주특별자치도 제주시 </a:t>
            </a:r>
            <a:r>
              <a:rPr lang="ko-KR" altLang="en-US" sz="600" dirty="0" err="1"/>
              <a:t>첨단로</a:t>
            </a:r>
            <a:r>
              <a:rPr lang="ko-KR" altLang="en-US" sz="600" dirty="0"/>
              <a:t> </a:t>
            </a:r>
            <a:r>
              <a:rPr lang="en-US" altLang="ko-KR" sz="600" dirty="0"/>
              <a:t>330 </a:t>
            </a:r>
            <a:r>
              <a:rPr lang="ko-KR" altLang="en-US" sz="600" dirty="0" err="1"/>
              <a:t>세미양빌딩</a:t>
            </a:r>
            <a:r>
              <a:rPr lang="ko-KR" altLang="en-US" sz="600" dirty="0"/>
              <a:t> </a:t>
            </a:r>
            <a:r>
              <a:rPr lang="en-US" altLang="ko-KR" sz="600" dirty="0"/>
              <a:t>A</a:t>
            </a:r>
            <a:r>
              <a:rPr lang="ko-KR" altLang="en-US" sz="600" dirty="0"/>
              <a:t>동 </a:t>
            </a:r>
            <a:r>
              <a:rPr lang="en-US" altLang="ko-KR" sz="600" dirty="0"/>
              <a:t>2</a:t>
            </a:r>
            <a:r>
              <a:rPr lang="ko-KR" altLang="en-US" sz="600" dirty="0"/>
              <a:t>층</a:t>
            </a:r>
          </a:p>
          <a:p>
            <a:pPr>
              <a:lnSpc>
                <a:spcPct val="150000"/>
              </a:lnSpc>
              <a:defRPr sz="800">
                <a:solidFill>
                  <a:srgbClr val="4D4741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sz="600" b="1" dirty="0"/>
              <a:t>해외법인</a:t>
            </a:r>
            <a:r>
              <a:rPr lang="en-US" altLang="ko-KR" sz="600" b="1" dirty="0"/>
              <a:t>)     </a:t>
            </a:r>
            <a:r>
              <a:rPr lang="ko-KR" altLang="en-US" sz="600" dirty="0"/>
              <a:t>베트남 </a:t>
            </a:r>
            <a:r>
              <a:rPr lang="ko-KR" altLang="en-US" sz="600" dirty="0" err="1"/>
              <a:t>호치민</a:t>
            </a:r>
            <a:r>
              <a:rPr lang="ko-KR" altLang="en-US" sz="600" dirty="0"/>
              <a:t> 소재 법인 설립 추진중</a:t>
            </a:r>
            <a:r>
              <a:rPr lang="en-US" altLang="ko-KR" sz="600" dirty="0"/>
              <a:t>(2022</a:t>
            </a:r>
            <a:r>
              <a:rPr lang="ko-KR" altLang="en-US" sz="600" dirty="0"/>
              <a:t>년 </a:t>
            </a:r>
            <a:r>
              <a:rPr lang="en-US" altLang="ko-KR" sz="600" dirty="0"/>
              <a:t>1</a:t>
            </a:r>
            <a:r>
              <a:rPr lang="ko-KR" altLang="en-US" sz="600" dirty="0"/>
              <a:t>월 오픈</a:t>
            </a:r>
            <a:r>
              <a:rPr lang="en-US" altLang="ko-KR" sz="600" dirty="0"/>
              <a:t>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8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0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21" name="그림 4" descr="그림 4"/>
          <p:cNvPicPr>
            <a:picLocks noChangeAspect="1"/>
          </p:cNvPicPr>
          <p:nvPr/>
        </p:nvPicPr>
        <p:blipFill>
          <a:blip r:embed="rId2"/>
          <a:srcRect l="57981" t="80356" r="27651" b="2764"/>
          <a:stretch>
            <a:fillRect/>
          </a:stretch>
        </p:blipFill>
        <p:spPr>
          <a:xfrm>
            <a:off x="737434" y="777073"/>
            <a:ext cx="411152" cy="278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233" name="(드론오렌지)는?"/>
          <p:cNvSpPr txBox="1"/>
          <p:nvPr/>
        </p:nvSpPr>
        <p:spPr>
          <a:xfrm>
            <a:off x="1177438" y="814493"/>
            <a:ext cx="112210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dirty="0" err="1"/>
              <a:t>드론오렌지</a:t>
            </a:r>
            <a:r>
              <a:rPr lang="ko-KR" altLang="en-US" dirty="0"/>
              <a:t>는</a:t>
            </a:r>
            <a:r>
              <a:rPr dirty="0"/>
              <a:t>? </a:t>
            </a:r>
          </a:p>
        </p:txBody>
      </p:sp>
      <p:sp>
        <p:nvSpPr>
          <p:cNvPr id="40" name="선">
            <a:extLst>
              <a:ext uri="{FF2B5EF4-FFF2-40B4-BE49-F238E27FC236}">
                <a16:creationId xmlns:a16="http://schemas.microsoft.com/office/drawing/2014/main" id="{7E6E68EB-3612-46EC-A104-EFA8191B5BC9}"/>
              </a:ext>
            </a:extLst>
          </p:cNvPr>
          <p:cNvSpPr/>
          <p:nvPr/>
        </p:nvSpPr>
        <p:spPr>
          <a:xfrm>
            <a:off x="434214" y="3250045"/>
            <a:ext cx="3016652" cy="0"/>
          </a:xfrm>
          <a:prstGeom prst="line">
            <a:avLst/>
          </a:prstGeom>
          <a:ln w="38100">
            <a:solidFill>
              <a:srgbClr val="E9E8EA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E4C1EA59-AD7A-4A8A-B55B-BD2E57E7674F}"/>
              </a:ext>
            </a:extLst>
          </p:cNvPr>
          <p:cNvSpPr/>
          <p:nvPr/>
        </p:nvSpPr>
        <p:spPr>
          <a:xfrm>
            <a:off x="6062492" y="1151764"/>
            <a:ext cx="1727393" cy="38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rgbClr val="D15429"/>
                </a:solidFill>
                <a:latin typeface="나눔바른고딕"/>
                <a:ea typeface="나눔바른고딕"/>
              </a:rPr>
              <a:t>M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ISSION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6A877D2D-48C4-474D-A80F-82E61C0F3E35}"/>
              </a:ext>
            </a:extLst>
          </p:cNvPr>
          <p:cNvSpPr/>
          <p:nvPr/>
        </p:nvSpPr>
        <p:spPr>
          <a:xfrm>
            <a:off x="2802328" y="2945836"/>
            <a:ext cx="1727393" cy="38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rgbClr val="D15429"/>
                </a:solidFill>
                <a:latin typeface="나눔바른고딕"/>
                <a:ea typeface="나눔바른고딕"/>
              </a:rPr>
              <a:t>V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ISION</a:t>
            </a:r>
          </a:p>
        </p:txBody>
      </p:sp>
      <p:sp>
        <p:nvSpPr>
          <p:cNvPr id="60" name="선">
            <a:extLst>
              <a:ext uri="{FF2B5EF4-FFF2-40B4-BE49-F238E27FC236}">
                <a16:creationId xmlns:a16="http://schemas.microsoft.com/office/drawing/2014/main" id="{EDD69886-AE35-46DC-AC5B-B157146977D2}"/>
              </a:ext>
            </a:extLst>
          </p:cNvPr>
          <p:cNvSpPr/>
          <p:nvPr/>
        </p:nvSpPr>
        <p:spPr>
          <a:xfrm>
            <a:off x="6156333" y="1466361"/>
            <a:ext cx="3016652" cy="0"/>
          </a:xfrm>
          <a:prstGeom prst="line">
            <a:avLst/>
          </a:prstGeom>
          <a:ln w="38100">
            <a:solidFill>
              <a:srgbClr val="E9E8EA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1" name="ssss.png" descr="ssss.png">
            <a:extLst>
              <a:ext uri="{FF2B5EF4-FFF2-40B4-BE49-F238E27FC236}">
                <a16:creationId xmlns:a16="http://schemas.microsoft.com/office/drawing/2014/main" id="{085E098B-AD32-46C4-8B5E-21E4EC297E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728"/>
          </a:blip>
          <a:srcRect t="37045" b="164"/>
          <a:stretch>
            <a:fillRect/>
          </a:stretch>
        </p:blipFill>
        <p:spPr>
          <a:xfrm>
            <a:off x="384214" y="1474312"/>
            <a:ext cx="8774783" cy="36771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" name="그룹">
            <a:extLst>
              <a:ext uri="{FF2B5EF4-FFF2-40B4-BE49-F238E27FC236}">
                <a16:creationId xmlns:a16="http://schemas.microsoft.com/office/drawing/2014/main" id="{73D2E570-125C-4A5D-BD6F-A4F241CD2A01}"/>
              </a:ext>
            </a:extLst>
          </p:cNvPr>
          <p:cNvGrpSpPr/>
          <p:nvPr/>
        </p:nvGrpSpPr>
        <p:grpSpPr>
          <a:xfrm>
            <a:off x="2692434" y="1903082"/>
            <a:ext cx="4489462" cy="388569"/>
            <a:chOff x="0" y="0"/>
            <a:chExt cx="2803954" cy="294641"/>
          </a:xfrm>
        </p:grpSpPr>
        <p:sp>
          <p:nvSpPr>
            <p:cNvPr id="50" name="직사각형">
              <a:extLst>
                <a:ext uri="{FF2B5EF4-FFF2-40B4-BE49-F238E27FC236}">
                  <a16:creationId xmlns:a16="http://schemas.microsoft.com/office/drawing/2014/main" id="{2EFFD14C-9939-4B99-A4FB-AAE0F569EEDF}"/>
                </a:ext>
              </a:extLst>
            </p:cNvPr>
            <p:cNvSpPr/>
            <p:nvPr/>
          </p:nvSpPr>
          <p:spPr>
            <a:xfrm>
              <a:off x="0" y="0"/>
              <a:ext cx="2604953" cy="294641"/>
            </a:xfrm>
            <a:prstGeom prst="rect">
              <a:avLst/>
            </a:prstGeom>
            <a:solidFill>
              <a:srgbClr val="4D47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600"/>
            </a:p>
          </p:txBody>
        </p:sp>
        <p:sp>
          <p:nvSpPr>
            <p:cNvPr id="51" name="“드론에서 출발해서 Data-driven 회사가 되기까지”">
              <a:extLst>
                <a:ext uri="{FF2B5EF4-FFF2-40B4-BE49-F238E27FC236}">
                  <a16:creationId xmlns:a16="http://schemas.microsoft.com/office/drawing/2014/main" id="{DF6850C0-B1BA-42DE-8C5B-9ED0A5EC632B}"/>
                </a:ext>
              </a:extLst>
            </p:cNvPr>
            <p:cNvSpPr txBox="1"/>
            <p:nvPr/>
          </p:nvSpPr>
          <p:spPr>
            <a:xfrm>
              <a:off x="138393" y="78175"/>
              <a:ext cx="2665561" cy="1624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 b="1">
                  <a:solidFill>
                    <a:srgbClr val="FFFFFF"/>
                  </a:solidFill>
                  <a:latin typeface="나눔바른고딕"/>
                  <a:ea typeface="나눔바른고딕"/>
                  <a:cs typeface="나눔바른고딕"/>
                  <a:sym typeface="나눔바른고딕"/>
                </a:defRPr>
              </a:pPr>
              <a:r>
                <a:rPr lang="ko-KR" altLang="en-US" sz="1100" dirty="0"/>
                <a:t>“</a:t>
              </a:r>
              <a:r>
                <a:rPr lang="en-US" altLang="ko-KR" sz="1100" dirty="0">
                  <a:solidFill>
                    <a:srgbClr val="D15429"/>
                  </a:solidFill>
                </a:rPr>
                <a:t>DIXBA </a:t>
              </a:r>
              <a:r>
                <a:rPr lang="ko-KR" altLang="en-US" sz="1100" dirty="0">
                  <a:solidFill>
                    <a:srgbClr val="D15429"/>
                  </a:solidFill>
                </a:rPr>
                <a:t>기술</a:t>
              </a:r>
              <a:r>
                <a:rPr lang="ko-KR" altLang="en-US" sz="1100" dirty="0"/>
                <a:t>을 통해 세상을 바라보는 방식을 재정의 합니다”</a:t>
              </a:r>
            </a:p>
          </p:txBody>
        </p:sp>
      </p:grpSp>
      <p:grpSp>
        <p:nvGrpSpPr>
          <p:cNvPr id="52" name="그룹">
            <a:extLst>
              <a:ext uri="{FF2B5EF4-FFF2-40B4-BE49-F238E27FC236}">
                <a16:creationId xmlns:a16="http://schemas.microsoft.com/office/drawing/2014/main" id="{B0A5BC59-7BF7-4CB2-A26A-E27203C0441A}"/>
              </a:ext>
            </a:extLst>
          </p:cNvPr>
          <p:cNvGrpSpPr/>
          <p:nvPr/>
        </p:nvGrpSpPr>
        <p:grpSpPr>
          <a:xfrm>
            <a:off x="1825949" y="3712543"/>
            <a:ext cx="6038979" cy="581649"/>
            <a:chOff x="-1" y="0"/>
            <a:chExt cx="4694826" cy="278531"/>
          </a:xfrm>
        </p:grpSpPr>
        <p:sp>
          <p:nvSpPr>
            <p:cNvPr id="53" name="직사각형">
              <a:extLst>
                <a:ext uri="{FF2B5EF4-FFF2-40B4-BE49-F238E27FC236}">
                  <a16:creationId xmlns:a16="http://schemas.microsoft.com/office/drawing/2014/main" id="{E6ACAC71-A1AD-4C21-BE98-95DE9072C1DF}"/>
                </a:ext>
              </a:extLst>
            </p:cNvPr>
            <p:cNvSpPr/>
            <p:nvPr/>
          </p:nvSpPr>
          <p:spPr>
            <a:xfrm>
              <a:off x="-1" y="0"/>
              <a:ext cx="4694826" cy="186072"/>
            </a:xfrm>
            <a:prstGeom prst="rect">
              <a:avLst/>
            </a:prstGeom>
            <a:solidFill>
              <a:srgbClr val="4D47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600"/>
            </a:p>
          </p:txBody>
        </p:sp>
        <p:sp>
          <p:nvSpPr>
            <p:cNvPr id="54" name="“드론에서 출발해서 Data-driven 회사가 되기까지”">
              <a:extLst>
                <a:ext uri="{FF2B5EF4-FFF2-40B4-BE49-F238E27FC236}">
                  <a16:creationId xmlns:a16="http://schemas.microsoft.com/office/drawing/2014/main" id="{3A15B000-8BB2-424D-8F9D-65DDB027F10F}"/>
                </a:ext>
              </a:extLst>
            </p:cNvPr>
            <p:cNvSpPr txBox="1"/>
            <p:nvPr/>
          </p:nvSpPr>
          <p:spPr>
            <a:xfrm>
              <a:off x="142584" y="50007"/>
              <a:ext cx="4457280" cy="228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 b="1">
                  <a:solidFill>
                    <a:srgbClr val="FFFFFF"/>
                  </a:solidFill>
                  <a:latin typeface="나눔바른고딕"/>
                  <a:ea typeface="나눔바른고딕"/>
                  <a:cs typeface="나눔바른고딕"/>
                  <a:sym typeface="나눔바른고딕"/>
                </a:defRPr>
              </a:pPr>
              <a:r>
                <a:rPr sz="1050" dirty="0">
                  <a:solidFill>
                    <a:schemeClr val="bg1"/>
                  </a:solidFill>
                </a:rPr>
                <a:t>“</a:t>
              </a:r>
              <a:r>
                <a:rPr lang="ko-KR" altLang="en-US" sz="1050" dirty="0">
                  <a:solidFill>
                    <a:srgbClr val="D15429"/>
                  </a:solidFill>
                </a:rPr>
                <a:t>눈으로 볼 수 없었던 정보와 세상</a:t>
              </a:r>
              <a:r>
                <a:rPr lang="ko-KR" altLang="en-US" sz="1050" dirty="0">
                  <a:solidFill>
                    <a:schemeClr val="bg1"/>
                  </a:solidFill>
                </a:rPr>
                <a:t>을 사람들에게 보여주고</a:t>
              </a:r>
              <a:r>
                <a:rPr lang="en-US" altLang="ko-KR" sz="1050" dirty="0">
                  <a:solidFill>
                    <a:schemeClr val="bg1"/>
                  </a:solidFill>
                </a:rPr>
                <a:t>, </a:t>
              </a:r>
              <a:r>
                <a:rPr lang="ko-KR" altLang="en-US" sz="1050" dirty="0">
                  <a:solidFill>
                    <a:schemeClr val="bg1"/>
                  </a:solidFill>
                </a:rPr>
                <a:t>그들의 삶과 일에 이익을 더합니다”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6DD67C5-18F1-4860-B260-BAA0CF2099CC}"/>
              </a:ext>
            </a:extLst>
          </p:cNvPr>
          <p:cNvGrpSpPr/>
          <p:nvPr/>
        </p:nvGrpSpPr>
        <p:grpSpPr>
          <a:xfrm>
            <a:off x="7995991" y="657485"/>
            <a:ext cx="773518" cy="988558"/>
            <a:chOff x="7313613" y="1440474"/>
            <a:chExt cx="3529012" cy="4510088"/>
          </a:xfrm>
        </p:grpSpPr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6683F76F-2CF9-4DB4-8AC1-BFBCC69D5A70}"/>
                </a:ext>
              </a:extLst>
            </p:cNvPr>
            <p:cNvGrpSpPr/>
            <p:nvPr/>
          </p:nvGrpSpPr>
          <p:grpSpPr>
            <a:xfrm>
              <a:off x="8804275" y="1500799"/>
              <a:ext cx="889000" cy="835025"/>
              <a:chOff x="8804275" y="1223963"/>
              <a:chExt cx="889000" cy="835025"/>
            </a:xfrm>
          </p:grpSpPr>
          <p:sp>
            <p:nvSpPr>
              <p:cNvPr id="199" name="Freeform 6">
                <a:extLst>
                  <a:ext uri="{FF2B5EF4-FFF2-40B4-BE49-F238E27FC236}">
                    <a16:creationId xmlns:a16="http://schemas.microsoft.com/office/drawing/2014/main" id="{DB88448C-7AAE-4262-B099-43005A9E0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4275" y="1465263"/>
                <a:ext cx="641350" cy="593725"/>
              </a:xfrm>
              <a:custGeom>
                <a:avLst/>
                <a:gdLst>
                  <a:gd name="T0" fmla="*/ 96 w 96"/>
                  <a:gd name="T1" fmla="*/ 2 h 89"/>
                  <a:gd name="T2" fmla="*/ 54 w 96"/>
                  <a:gd name="T3" fmla="*/ 47 h 89"/>
                  <a:gd name="T4" fmla="*/ 0 w 96"/>
                  <a:gd name="T5" fmla="*/ 89 h 89"/>
                  <a:gd name="T6" fmla="*/ 48 w 96"/>
                  <a:gd name="T7" fmla="*/ 44 h 89"/>
                  <a:gd name="T8" fmla="*/ 77 w 96"/>
                  <a:gd name="T9" fmla="*/ 16 h 89"/>
                  <a:gd name="T10" fmla="*/ 96 w 96"/>
                  <a:gd name="T11" fmla="*/ 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89">
                    <a:moveTo>
                      <a:pt x="96" y="2"/>
                    </a:moveTo>
                    <a:cubicBezTo>
                      <a:pt x="85" y="19"/>
                      <a:pt x="70" y="34"/>
                      <a:pt x="54" y="47"/>
                    </a:cubicBezTo>
                    <a:cubicBezTo>
                      <a:pt x="37" y="62"/>
                      <a:pt x="19" y="76"/>
                      <a:pt x="0" y="89"/>
                    </a:cubicBezTo>
                    <a:cubicBezTo>
                      <a:pt x="16" y="74"/>
                      <a:pt x="33" y="59"/>
                      <a:pt x="48" y="44"/>
                    </a:cubicBezTo>
                    <a:cubicBezTo>
                      <a:pt x="57" y="34"/>
                      <a:pt x="66" y="25"/>
                      <a:pt x="77" y="16"/>
                    </a:cubicBezTo>
                    <a:cubicBezTo>
                      <a:pt x="78" y="14"/>
                      <a:pt x="94" y="0"/>
                      <a:pt x="96" y="2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0" name="Freeform 7">
                <a:extLst>
                  <a:ext uri="{FF2B5EF4-FFF2-40B4-BE49-F238E27FC236}">
                    <a16:creationId xmlns:a16="http://schemas.microsoft.com/office/drawing/2014/main" id="{DBFDB579-EC31-4FE1-A125-1DA5771CB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444626"/>
                <a:ext cx="168275" cy="173038"/>
              </a:xfrm>
              <a:custGeom>
                <a:avLst/>
                <a:gdLst>
                  <a:gd name="T0" fmla="*/ 16 w 25"/>
                  <a:gd name="T1" fmla="*/ 19 h 26"/>
                  <a:gd name="T2" fmla="*/ 0 w 25"/>
                  <a:gd name="T3" fmla="*/ 26 h 26"/>
                  <a:gd name="T4" fmla="*/ 7 w 25"/>
                  <a:gd name="T5" fmla="*/ 10 h 26"/>
                  <a:gd name="T6" fmla="*/ 23 w 25"/>
                  <a:gd name="T7" fmla="*/ 3 h 26"/>
                  <a:gd name="T8" fmla="*/ 16 w 25"/>
                  <a:gd name="T9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16" y="19"/>
                    </a:moveTo>
                    <a:cubicBezTo>
                      <a:pt x="9" y="25"/>
                      <a:pt x="0" y="26"/>
                      <a:pt x="0" y="26"/>
                    </a:cubicBezTo>
                    <a:cubicBezTo>
                      <a:pt x="0" y="26"/>
                      <a:pt x="0" y="16"/>
                      <a:pt x="7" y="10"/>
                    </a:cubicBezTo>
                    <a:cubicBezTo>
                      <a:pt x="13" y="3"/>
                      <a:pt x="21" y="0"/>
                      <a:pt x="23" y="3"/>
                    </a:cubicBezTo>
                    <a:cubicBezTo>
                      <a:pt x="25" y="5"/>
                      <a:pt x="22" y="12"/>
                      <a:pt x="16" y="19"/>
                    </a:cubicBezTo>
                    <a:close/>
                  </a:path>
                </a:pathLst>
              </a:custGeom>
              <a:solidFill>
                <a:srgbClr val="FCD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1" name="Freeform 8">
                <a:extLst>
                  <a:ext uri="{FF2B5EF4-FFF2-40B4-BE49-F238E27FC236}">
                    <a16:creationId xmlns:a16="http://schemas.microsoft.com/office/drawing/2014/main" id="{98239751-8121-4907-BD59-11C7B8366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377951"/>
                <a:ext cx="168275" cy="112713"/>
              </a:xfrm>
              <a:custGeom>
                <a:avLst/>
                <a:gdLst>
                  <a:gd name="T0" fmla="*/ 5 w 25"/>
                  <a:gd name="T1" fmla="*/ 17 h 17"/>
                  <a:gd name="T2" fmla="*/ 0 w 25"/>
                  <a:gd name="T3" fmla="*/ 16 h 17"/>
                  <a:gd name="T4" fmla="*/ 12 w 25"/>
                  <a:gd name="T5" fmla="*/ 3 h 17"/>
                  <a:gd name="T6" fmla="*/ 21 w 25"/>
                  <a:gd name="T7" fmla="*/ 1 h 17"/>
                  <a:gd name="T8" fmla="*/ 25 w 25"/>
                  <a:gd name="T9" fmla="*/ 2 h 17"/>
                  <a:gd name="T10" fmla="*/ 13 w 25"/>
                  <a:gd name="T11" fmla="*/ 14 h 17"/>
                  <a:gd name="T12" fmla="*/ 5 w 25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7">
                    <a:moveTo>
                      <a:pt x="5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1"/>
                      <a:pt x="18" y="0"/>
                      <a:pt x="21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1" y="16"/>
                      <a:pt x="8" y="17"/>
                      <a:pt x="5" y="17"/>
                    </a:cubicBez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2" name="Freeform 9">
                <a:extLst>
                  <a:ext uri="{FF2B5EF4-FFF2-40B4-BE49-F238E27FC236}">
                    <a16:creationId xmlns:a16="http://schemas.microsoft.com/office/drawing/2014/main" id="{AE2BA543-E558-4DCD-900D-5CA660013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4988" y="1450976"/>
                <a:ext cx="114300" cy="166688"/>
              </a:xfrm>
              <a:custGeom>
                <a:avLst/>
                <a:gdLst>
                  <a:gd name="T0" fmla="*/ 0 w 17"/>
                  <a:gd name="T1" fmla="*/ 20 h 25"/>
                  <a:gd name="T2" fmla="*/ 2 w 17"/>
                  <a:gd name="T3" fmla="*/ 25 h 25"/>
                  <a:gd name="T4" fmla="*/ 14 w 17"/>
                  <a:gd name="T5" fmla="*/ 13 h 25"/>
                  <a:gd name="T6" fmla="*/ 16 w 17"/>
                  <a:gd name="T7" fmla="*/ 4 h 25"/>
                  <a:gd name="T8" fmla="*/ 15 w 17"/>
                  <a:gd name="T9" fmla="*/ 0 h 25"/>
                  <a:gd name="T10" fmla="*/ 3 w 17"/>
                  <a:gd name="T11" fmla="*/ 12 h 25"/>
                  <a:gd name="T12" fmla="*/ 0 w 17"/>
                  <a:gd name="T13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5">
                    <a:moveTo>
                      <a:pt x="0" y="20"/>
                    </a:moveTo>
                    <a:cubicBezTo>
                      <a:pt x="2" y="25"/>
                      <a:pt x="2" y="25"/>
                      <a:pt x="2" y="25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6" y="11"/>
                      <a:pt x="17" y="7"/>
                      <a:pt x="16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4"/>
                      <a:pt x="0" y="17"/>
                      <a:pt x="0" y="20"/>
                    </a:cubicBez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3" name="Freeform 10">
                <a:extLst>
                  <a:ext uri="{FF2B5EF4-FFF2-40B4-BE49-F238E27FC236}">
                    <a16:creationId xmlns:a16="http://schemas.microsoft.com/office/drawing/2014/main" id="{B93CCD39-4122-4304-9C4B-4119CB7BD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9588" y="1223963"/>
                <a:ext cx="293687" cy="293688"/>
              </a:xfrm>
              <a:custGeom>
                <a:avLst/>
                <a:gdLst>
                  <a:gd name="T0" fmla="*/ 41 w 44"/>
                  <a:gd name="T1" fmla="*/ 3 h 44"/>
                  <a:gd name="T2" fmla="*/ 19 w 44"/>
                  <a:gd name="T3" fmla="*/ 11 h 44"/>
                  <a:gd name="T4" fmla="*/ 3 w 44"/>
                  <a:gd name="T5" fmla="*/ 26 h 44"/>
                  <a:gd name="T6" fmla="*/ 1 w 44"/>
                  <a:gd name="T7" fmla="*/ 34 h 44"/>
                  <a:gd name="T8" fmla="*/ 2 w 44"/>
                  <a:gd name="T9" fmla="*/ 42 h 44"/>
                  <a:gd name="T10" fmla="*/ 10 w 44"/>
                  <a:gd name="T11" fmla="*/ 43 h 44"/>
                  <a:gd name="T12" fmla="*/ 18 w 44"/>
                  <a:gd name="T13" fmla="*/ 41 h 44"/>
                  <a:gd name="T14" fmla="*/ 33 w 44"/>
                  <a:gd name="T15" fmla="*/ 25 h 44"/>
                  <a:gd name="T16" fmla="*/ 41 w 44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4">
                    <a:moveTo>
                      <a:pt x="41" y="3"/>
                    </a:moveTo>
                    <a:cubicBezTo>
                      <a:pt x="41" y="3"/>
                      <a:pt x="30" y="0"/>
                      <a:pt x="19" y="11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" y="29"/>
                      <a:pt x="0" y="31"/>
                      <a:pt x="1" y="34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3" y="44"/>
                      <a:pt x="16" y="43"/>
                      <a:pt x="18" y="41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44" y="15"/>
                      <a:pt x="41" y="3"/>
                      <a:pt x="41" y="3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6B4D705D-7423-417B-992C-53C55BC75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1963" y="1438276"/>
                <a:ext cx="127000" cy="127000"/>
              </a:xfrm>
              <a:custGeom>
                <a:avLst/>
                <a:gdLst>
                  <a:gd name="T0" fmla="*/ 19 w 19"/>
                  <a:gd name="T1" fmla="*/ 0 h 19"/>
                  <a:gd name="T2" fmla="*/ 0 w 19"/>
                  <a:gd name="T3" fmla="*/ 19 h 19"/>
                  <a:gd name="T4" fmla="*/ 19 w 19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9">
                    <a:moveTo>
                      <a:pt x="19" y="0"/>
                    </a:moveTo>
                    <a:cubicBezTo>
                      <a:pt x="14" y="7"/>
                      <a:pt x="8" y="16"/>
                      <a:pt x="0" y="19"/>
                    </a:cubicBezTo>
                    <a:cubicBezTo>
                      <a:pt x="3" y="11"/>
                      <a:pt x="12" y="4"/>
                      <a:pt x="19" y="0"/>
                    </a:cubicBez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6F422A0B-6EA1-4868-BE38-87CC478BD55C}"/>
                </a:ext>
              </a:extLst>
            </p:cNvPr>
            <p:cNvGrpSpPr/>
            <p:nvPr/>
          </p:nvGrpSpPr>
          <p:grpSpPr>
            <a:xfrm>
              <a:off x="9859963" y="2904149"/>
              <a:ext cx="982662" cy="3040063"/>
              <a:chOff x="9859963" y="2904149"/>
              <a:chExt cx="982662" cy="3040063"/>
            </a:xfrm>
          </p:grpSpPr>
          <p:sp>
            <p:nvSpPr>
              <p:cNvPr id="173" name="Freeform 88">
                <a:extLst>
                  <a:ext uri="{FF2B5EF4-FFF2-40B4-BE49-F238E27FC236}">
                    <a16:creationId xmlns:a16="http://schemas.microsoft.com/office/drawing/2014/main" id="{D6266E30-2345-4F94-9D5F-DD111F0FE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9663" y="3399449"/>
                <a:ext cx="307975" cy="708025"/>
              </a:xfrm>
              <a:custGeom>
                <a:avLst/>
                <a:gdLst>
                  <a:gd name="T0" fmla="*/ 15 w 46"/>
                  <a:gd name="T1" fmla="*/ 106 h 106"/>
                  <a:gd name="T2" fmla="*/ 13 w 46"/>
                  <a:gd name="T3" fmla="*/ 106 h 106"/>
                  <a:gd name="T4" fmla="*/ 1 w 46"/>
                  <a:gd name="T5" fmla="*/ 90 h 106"/>
                  <a:gd name="T6" fmla="*/ 16 w 46"/>
                  <a:gd name="T7" fmla="*/ 12 h 106"/>
                  <a:gd name="T8" fmla="*/ 34 w 46"/>
                  <a:gd name="T9" fmla="*/ 2 h 106"/>
                  <a:gd name="T10" fmla="*/ 44 w 46"/>
                  <a:gd name="T11" fmla="*/ 19 h 106"/>
                  <a:gd name="T12" fmla="*/ 29 w 46"/>
                  <a:gd name="T13" fmla="*/ 94 h 106"/>
                  <a:gd name="T14" fmla="*/ 15 w 46"/>
                  <a:gd name="T15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06">
                    <a:moveTo>
                      <a:pt x="15" y="106"/>
                    </a:moveTo>
                    <a:cubicBezTo>
                      <a:pt x="14" y="106"/>
                      <a:pt x="14" y="106"/>
                      <a:pt x="13" y="106"/>
                    </a:cubicBezTo>
                    <a:cubicBezTo>
                      <a:pt x="5" y="105"/>
                      <a:pt x="0" y="98"/>
                      <a:pt x="1" y="90"/>
                    </a:cubicBezTo>
                    <a:cubicBezTo>
                      <a:pt x="7" y="48"/>
                      <a:pt x="16" y="13"/>
                      <a:pt x="16" y="12"/>
                    </a:cubicBezTo>
                    <a:cubicBezTo>
                      <a:pt x="18" y="4"/>
                      <a:pt x="26" y="0"/>
                      <a:pt x="34" y="2"/>
                    </a:cubicBezTo>
                    <a:cubicBezTo>
                      <a:pt x="41" y="4"/>
                      <a:pt x="46" y="12"/>
                      <a:pt x="44" y="19"/>
                    </a:cubicBezTo>
                    <a:cubicBezTo>
                      <a:pt x="44" y="20"/>
                      <a:pt x="35" y="53"/>
                      <a:pt x="29" y="94"/>
                    </a:cubicBezTo>
                    <a:cubicBezTo>
                      <a:pt x="28" y="101"/>
                      <a:pt x="22" y="106"/>
                      <a:pt x="15" y="106"/>
                    </a:cubicBezTo>
                    <a:close/>
                  </a:path>
                </a:pathLst>
              </a:custGeom>
              <a:solidFill>
                <a:srgbClr val="D3DE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4" name="Freeform 89">
                <a:extLst>
                  <a:ext uri="{FF2B5EF4-FFF2-40B4-BE49-F238E27FC236}">
                    <a16:creationId xmlns:a16="http://schemas.microsoft.com/office/drawing/2014/main" id="{87FB9B14-8BDA-47A9-9C74-5C1E9F8E0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6313" y="5817212"/>
                <a:ext cx="414337" cy="114300"/>
              </a:xfrm>
              <a:custGeom>
                <a:avLst/>
                <a:gdLst>
                  <a:gd name="T0" fmla="*/ 42 w 62"/>
                  <a:gd name="T1" fmla="*/ 0 h 17"/>
                  <a:gd name="T2" fmla="*/ 60 w 62"/>
                  <a:gd name="T3" fmla="*/ 0 h 17"/>
                  <a:gd name="T4" fmla="*/ 62 w 62"/>
                  <a:gd name="T5" fmla="*/ 8 h 17"/>
                  <a:gd name="T6" fmla="*/ 61 w 62"/>
                  <a:gd name="T7" fmla="*/ 17 h 17"/>
                  <a:gd name="T8" fmla="*/ 1 w 62"/>
                  <a:gd name="T9" fmla="*/ 17 h 17"/>
                  <a:gd name="T10" fmla="*/ 5 w 62"/>
                  <a:gd name="T11" fmla="*/ 10 h 17"/>
                  <a:gd name="T12" fmla="*/ 42 w 62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17">
                    <a:moveTo>
                      <a:pt x="42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2" y="4"/>
                      <a:pt x="62" y="8"/>
                    </a:cubicBezTo>
                    <a:cubicBezTo>
                      <a:pt x="62" y="11"/>
                      <a:pt x="62" y="15"/>
                      <a:pt x="61" y="17"/>
                    </a:cubicBezTo>
                    <a:cubicBezTo>
                      <a:pt x="54" y="17"/>
                      <a:pt x="1" y="17"/>
                      <a:pt x="1" y="17"/>
                    </a:cubicBezTo>
                    <a:cubicBezTo>
                      <a:pt x="1" y="17"/>
                      <a:pt x="0" y="12"/>
                      <a:pt x="5" y="10"/>
                    </a:cubicBezTo>
                    <a:cubicBezTo>
                      <a:pt x="17" y="7"/>
                      <a:pt x="37" y="2"/>
                      <a:pt x="42" y="0"/>
                    </a:cubicBezTo>
                    <a:close/>
                  </a:path>
                </a:pathLst>
              </a:custGeom>
              <a:solidFill>
                <a:srgbClr val="5135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5" name="Rectangle 90">
                <a:extLst>
                  <a:ext uri="{FF2B5EF4-FFF2-40B4-BE49-F238E27FC236}">
                    <a16:creationId xmlns:a16="http://schemas.microsoft.com/office/drawing/2014/main" id="{A3BB5CFF-A17C-44C8-89A2-F76FF6F32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9963" y="5925162"/>
                <a:ext cx="420687" cy="19050"/>
              </a:xfrm>
              <a:prstGeom prst="rect">
                <a:avLst/>
              </a:prstGeom>
              <a:solidFill>
                <a:srgbClr val="3C2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6" name="Freeform 91">
                <a:extLst>
                  <a:ext uri="{FF2B5EF4-FFF2-40B4-BE49-F238E27FC236}">
                    <a16:creationId xmlns:a16="http://schemas.microsoft.com/office/drawing/2014/main" id="{306D5E3D-55A0-4507-A603-42C735926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4663" y="5817212"/>
                <a:ext cx="207962" cy="114300"/>
              </a:xfrm>
              <a:custGeom>
                <a:avLst/>
                <a:gdLst>
                  <a:gd name="T0" fmla="*/ 18 w 31"/>
                  <a:gd name="T1" fmla="*/ 0 h 17"/>
                  <a:gd name="T2" fmla="*/ 1 w 31"/>
                  <a:gd name="T3" fmla="*/ 0 h 17"/>
                  <a:gd name="T4" fmla="*/ 0 w 31"/>
                  <a:gd name="T5" fmla="*/ 8 h 17"/>
                  <a:gd name="T6" fmla="*/ 0 w 31"/>
                  <a:gd name="T7" fmla="*/ 17 h 17"/>
                  <a:gd name="T8" fmla="*/ 30 w 31"/>
                  <a:gd name="T9" fmla="*/ 17 h 17"/>
                  <a:gd name="T10" fmla="*/ 28 w 31"/>
                  <a:gd name="T11" fmla="*/ 11 h 17"/>
                  <a:gd name="T12" fmla="*/ 18 w 31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7">
                    <a:moveTo>
                      <a:pt x="1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7"/>
                    </a:cubicBezTo>
                    <a:cubicBezTo>
                      <a:pt x="7" y="17"/>
                      <a:pt x="30" y="17"/>
                      <a:pt x="30" y="17"/>
                    </a:cubicBezTo>
                    <a:cubicBezTo>
                      <a:pt x="30" y="17"/>
                      <a:pt x="31" y="13"/>
                      <a:pt x="28" y="11"/>
                    </a:cubicBezTo>
                    <a:cubicBezTo>
                      <a:pt x="23" y="8"/>
                      <a:pt x="19" y="3"/>
                      <a:pt x="18" y="0"/>
                    </a:cubicBezTo>
                    <a:close/>
                  </a:path>
                </a:pathLst>
              </a:custGeom>
              <a:solidFill>
                <a:srgbClr val="5135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7" name="Rectangle 92">
                <a:extLst>
                  <a:ext uri="{FF2B5EF4-FFF2-40B4-BE49-F238E27FC236}">
                    <a16:creationId xmlns:a16="http://schemas.microsoft.com/office/drawing/2014/main" id="{FAF4908C-4AA0-4922-AF87-6108F5AB3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34663" y="5925162"/>
                <a:ext cx="207962" cy="19050"/>
              </a:xfrm>
              <a:prstGeom prst="rect">
                <a:avLst/>
              </a:prstGeom>
              <a:solidFill>
                <a:srgbClr val="3C2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8" name="Freeform 93">
                <a:extLst>
                  <a:ext uri="{FF2B5EF4-FFF2-40B4-BE49-F238E27FC236}">
                    <a16:creationId xmlns:a16="http://schemas.microsoft.com/office/drawing/2014/main" id="{1FE966C2-7069-4AD7-AB15-232B33A2F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313" y="4328137"/>
                <a:ext cx="293687" cy="1536700"/>
              </a:xfrm>
              <a:custGeom>
                <a:avLst/>
                <a:gdLst>
                  <a:gd name="T0" fmla="*/ 44 w 44"/>
                  <a:gd name="T1" fmla="*/ 1 h 230"/>
                  <a:gd name="T2" fmla="*/ 35 w 44"/>
                  <a:gd name="T3" fmla="*/ 96 h 230"/>
                  <a:gd name="T4" fmla="*/ 24 w 44"/>
                  <a:gd name="T5" fmla="*/ 215 h 230"/>
                  <a:gd name="T6" fmla="*/ 23 w 44"/>
                  <a:gd name="T7" fmla="*/ 227 h 230"/>
                  <a:gd name="T8" fmla="*/ 0 w 44"/>
                  <a:gd name="T9" fmla="*/ 224 h 230"/>
                  <a:gd name="T10" fmla="*/ 2 w 44"/>
                  <a:gd name="T11" fmla="*/ 109 h 230"/>
                  <a:gd name="T12" fmla="*/ 3 w 44"/>
                  <a:gd name="T13" fmla="*/ 0 h 230"/>
                  <a:gd name="T14" fmla="*/ 44 w 44"/>
                  <a:gd name="T15" fmla="*/ 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230">
                    <a:moveTo>
                      <a:pt x="44" y="1"/>
                    </a:moveTo>
                    <a:cubicBezTo>
                      <a:pt x="41" y="33"/>
                      <a:pt x="38" y="65"/>
                      <a:pt x="35" y="96"/>
                    </a:cubicBezTo>
                    <a:cubicBezTo>
                      <a:pt x="32" y="136"/>
                      <a:pt x="29" y="176"/>
                      <a:pt x="24" y="215"/>
                    </a:cubicBezTo>
                    <a:cubicBezTo>
                      <a:pt x="24" y="218"/>
                      <a:pt x="23" y="222"/>
                      <a:pt x="23" y="227"/>
                    </a:cubicBezTo>
                    <a:cubicBezTo>
                      <a:pt x="14" y="230"/>
                      <a:pt x="9" y="225"/>
                      <a:pt x="0" y="224"/>
                    </a:cubicBezTo>
                    <a:cubicBezTo>
                      <a:pt x="3" y="191"/>
                      <a:pt x="2" y="146"/>
                      <a:pt x="2" y="109"/>
                    </a:cubicBezTo>
                    <a:cubicBezTo>
                      <a:pt x="3" y="72"/>
                      <a:pt x="3" y="36"/>
                      <a:pt x="3" y="0"/>
                    </a:cubicBezTo>
                    <a:cubicBezTo>
                      <a:pt x="16" y="0"/>
                      <a:pt x="30" y="1"/>
                      <a:pt x="44" y="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9" name="Rectangle 94">
                <a:extLst>
                  <a:ext uri="{FF2B5EF4-FFF2-40B4-BE49-F238E27FC236}">
                    <a16:creationId xmlns:a16="http://schemas.microsoft.com/office/drawing/2014/main" id="{76728971-0742-49F5-84CF-093CC8374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4938" y="3212124"/>
                <a:ext cx="160337" cy="193675"/>
              </a:xfrm>
              <a:prstGeom prst="rect">
                <a:avLst/>
              </a:prstGeom>
              <a:solidFill>
                <a:srgbClr val="F7C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0" name="Freeform 95">
                <a:extLst>
                  <a:ext uri="{FF2B5EF4-FFF2-40B4-BE49-F238E27FC236}">
                    <a16:creationId xmlns:a16="http://schemas.microsoft.com/office/drawing/2014/main" id="{B38C530D-9166-41E9-9B1D-BABD33E58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0650" y="3372462"/>
                <a:ext cx="234950" cy="179388"/>
              </a:xfrm>
              <a:custGeom>
                <a:avLst/>
                <a:gdLst>
                  <a:gd name="T0" fmla="*/ 0 w 148"/>
                  <a:gd name="T1" fmla="*/ 17 h 113"/>
                  <a:gd name="T2" fmla="*/ 76 w 148"/>
                  <a:gd name="T3" fmla="*/ 0 h 113"/>
                  <a:gd name="T4" fmla="*/ 148 w 148"/>
                  <a:gd name="T5" fmla="*/ 17 h 113"/>
                  <a:gd name="T6" fmla="*/ 148 w 148"/>
                  <a:gd name="T7" fmla="*/ 113 h 113"/>
                  <a:gd name="T8" fmla="*/ 0 w 148"/>
                  <a:gd name="T9" fmla="*/ 113 h 113"/>
                  <a:gd name="T10" fmla="*/ 0 w 148"/>
                  <a:gd name="T11" fmla="*/ 1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8" h="113">
                    <a:moveTo>
                      <a:pt x="0" y="17"/>
                    </a:moveTo>
                    <a:lnTo>
                      <a:pt x="76" y="0"/>
                    </a:lnTo>
                    <a:lnTo>
                      <a:pt x="148" y="17"/>
                    </a:lnTo>
                    <a:lnTo>
                      <a:pt x="148" y="113"/>
                    </a:lnTo>
                    <a:lnTo>
                      <a:pt x="0" y="1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EFB5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1" name="Freeform 96">
                <a:extLst>
                  <a:ext uri="{FF2B5EF4-FFF2-40B4-BE49-F238E27FC236}">
                    <a16:creationId xmlns:a16="http://schemas.microsoft.com/office/drawing/2014/main" id="{1AAC43B0-C8BB-4E05-ADEB-D969BC095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1263" y="3372462"/>
                <a:ext cx="627062" cy="874713"/>
              </a:xfrm>
              <a:custGeom>
                <a:avLst/>
                <a:gdLst>
                  <a:gd name="T0" fmla="*/ 1 w 94"/>
                  <a:gd name="T1" fmla="*/ 18 h 131"/>
                  <a:gd name="T2" fmla="*/ 11 w 94"/>
                  <a:gd name="T3" fmla="*/ 5 h 131"/>
                  <a:gd name="T4" fmla="*/ 45 w 94"/>
                  <a:gd name="T5" fmla="*/ 0 h 131"/>
                  <a:gd name="T6" fmla="*/ 45 w 94"/>
                  <a:gd name="T7" fmla="*/ 0 h 131"/>
                  <a:gd name="T8" fmla="*/ 45 w 94"/>
                  <a:gd name="T9" fmla="*/ 0 h 131"/>
                  <a:gd name="T10" fmla="*/ 45 w 94"/>
                  <a:gd name="T11" fmla="*/ 0 h 131"/>
                  <a:gd name="T12" fmla="*/ 45 w 94"/>
                  <a:gd name="T13" fmla="*/ 0 h 131"/>
                  <a:gd name="T14" fmla="*/ 83 w 94"/>
                  <a:gd name="T15" fmla="*/ 7 h 131"/>
                  <a:gd name="T16" fmla="*/ 93 w 94"/>
                  <a:gd name="T17" fmla="*/ 19 h 131"/>
                  <a:gd name="T18" fmla="*/ 84 w 94"/>
                  <a:gd name="T19" fmla="*/ 73 h 131"/>
                  <a:gd name="T20" fmla="*/ 80 w 94"/>
                  <a:gd name="T21" fmla="*/ 131 h 131"/>
                  <a:gd name="T22" fmla="*/ 45 w 94"/>
                  <a:gd name="T23" fmla="*/ 131 h 131"/>
                  <a:gd name="T24" fmla="*/ 45 w 94"/>
                  <a:gd name="T25" fmla="*/ 131 h 131"/>
                  <a:gd name="T26" fmla="*/ 6 w 94"/>
                  <a:gd name="T27" fmla="*/ 131 h 131"/>
                  <a:gd name="T28" fmla="*/ 2 w 94"/>
                  <a:gd name="T29" fmla="*/ 50 h 131"/>
                  <a:gd name="T30" fmla="*/ 1 w 94"/>
                  <a:gd name="T31" fmla="*/ 1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4" h="131">
                    <a:moveTo>
                      <a:pt x="1" y="18"/>
                    </a:moveTo>
                    <a:cubicBezTo>
                      <a:pt x="2" y="8"/>
                      <a:pt x="9" y="5"/>
                      <a:pt x="11" y="5"/>
                    </a:cubicBezTo>
                    <a:cubicBezTo>
                      <a:pt x="21" y="3"/>
                      <a:pt x="44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80" y="7"/>
                      <a:pt x="83" y="7"/>
                    </a:cubicBezTo>
                    <a:cubicBezTo>
                      <a:pt x="85" y="8"/>
                      <a:pt x="93" y="9"/>
                      <a:pt x="93" y="19"/>
                    </a:cubicBezTo>
                    <a:cubicBezTo>
                      <a:pt x="94" y="29"/>
                      <a:pt x="87" y="48"/>
                      <a:pt x="84" y="73"/>
                    </a:cubicBezTo>
                    <a:cubicBezTo>
                      <a:pt x="80" y="99"/>
                      <a:pt x="80" y="131"/>
                      <a:pt x="80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6" y="131"/>
                      <a:pt x="6" y="131"/>
                      <a:pt x="6" y="131"/>
                    </a:cubicBezTo>
                    <a:cubicBezTo>
                      <a:pt x="6" y="131"/>
                      <a:pt x="4" y="74"/>
                      <a:pt x="2" y="50"/>
                    </a:cubicBezTo>
                    <a:cubicBezTo>
                      <a:pt x="1" y="38"/>
                      <a:pt x="0" y="28"/>
                      <a:pt x="1" y="18"/>
                    </a:cubicBezTo>
                    <a:close/>
                  </a:path>
                </a:pathLst>
              </a:custGeom>
              <a:solidFill>
                <a:srgbClr val="DFE8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2" name="Freeform 97">
                <a:extLst>
                  <a:ext uri="{FF2B5EF4-FFF2-40B4-BE49-F238E27FC236}">
                    <a16:creationId xmlns:a16="http://schemas.microsoft.com/office/drawing/2014/main" id="{CFD6265F-EA4A-40F2-9BE0-6FBC56C66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8600" y="3899512"/>
                <a:ext cx="279400" cy="160338"/>
              </a:xfrm>
              <a:custGeom>
                <a:avLst/>
                <a:gdLst>
                  <a:gd name="T0" fmla="*/ 42 w 42"/>
                  <a:gd name="T1" fmla="*/ 9 h 24"/>
                  <a:gd name="T2" fmla="*/ 38 w 42"/>
                  <a:gd name="T3" fmla="*/ 8 h 24"/>
                  <a:gd name="T4" fmla="*/ 39 w 42"/>
                  <a:gd name="T5" fmla="*/ 5 h 24"/>
                  <a:gd name="T6" fmla="*/ 27 w 42"/>
                  <a:gd name="T7" fmla="*/ 5 h 24"/>
                  <a:gd name="T8" fmla="*/ 19 w 42"/>
                  <a:gd name="T9" fmla="*/ 6 h 24"/>
                  <a:gd name="T10" fmla="*/ 23 w 42"/>
                  <a:gd name="T11" fmla="*/ 5 h 24"/>
                  <a:gd name="T12" fmla="*/ 25 w 42"/>
                  <a:gd name="T13" fmla="*/ 1 h 24"/>
                  <a:gd name="T14" fmla="*/ 19 w 42"/>
                  <a:gd name="T15" fmla="*/ 1 h 24"/>
                  <a:gd name="T16" fmla="*/ 10 w 42"/>
                  <a:gd name="T17" fmla="*/ 3 h 24"/>
                  <a:gd name="T18" fmla="*/ 0 w 42"/>
                  <a:gd name="T19" fmla="*/ 8 h 24"/>
                  <a:gd name="T20" fmla="*/ 1 w 42"/>
                  <a:gd name="T21" fmla="*/ 21 h 24"/>
                  <a:gd name="T22" fmla="*/ 13 w 42"/>
                  <a:gd name="T23" fmla="*/ 23 h 24"/>
                  <a:gd name="T24" fmla="*/ 27 w 42"/>
                  <a:gd name="T25" fmla="*/ 22 h 24"/>
                  <a:gd name="T26" fmla="*/ 38 w 42"/>
                  <a:gd name="T27" fmla="*/ 20 h 24"/>
                  <a:gd name="T28" fmla="*/ 34 w 42"/>
                  <a:gd name="T29" fmla="*/ 18 h 24"/>
                  <a:gd name="T30" fmla="*/ 30 w 42"/>
                  <a:gd name="T31" fmla="*/ 19 h 24"/>
                  <a:gd name="T32" fmla="*/ 40 w 42"/>
                  <a:gd name="T33" fmla="*/ 16 h 24"/>
                  <a:gd name="T34" fmla="*/ 40 w 42"/>
                  <a:gd name="T35" fmla="*/ 12 h 24"/>
                  <a:gd name="T36" fmla="*/ 42 w 42"/>
                  <a:gd name="T3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24">
                    <a:moveTo>
                      <a:pt x="42" y="9"/>
                    </a:moveTo>
                    <a:cubicBezTo>
                      <a:pt x="41" y="8"/>
                      <a:pt x="40" y="7"/>
                      <a:pt x="38" y="8"/>
                    </a:cubicBezTo>
                    <a:cubicBezTo>
                      <a:pt x="39" y="7"/>
                      <a:pt x="40" y="7"/>
                      <a:pt x="39" y="5"/>
                    </a:cubicBezTo>
                    <a:cubicBezTo>
                      <a:pt x="38" y="3"/>
                      <a:pt x="31" y="4"/>
                      <a:pt x="27" y="5"/>
                    </a:cubicBezTo>
                    <a:cubicBezTo>
                      <a:pt x="23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3" y="5"/>
                    </a:cubicBezTo>
                    <a:cubicBezTo>
                      <a:pt x="25" y="3"/>
                      <a:pt x="26" y="2"/>
                      <a:pt x="25" y="1"/>
                    </a:cubicBezTo>
                    <a:cubicBezTo>
                      <a:pt x="24" y="0"/>
                      <a:pt x="23" y="1"/>
                      <a:pt x="19" y="1"/>
                    </a:cubicBezTo>
                    <a:cubicBezTo>
                      <a:pt x="16" y="2"/>
                      <a:pt x="13" y="2"/>
                      <a:pt x="10" y="3"/>
                    </a:cubicBezTo>
                    <a:cubicBezTo>
                      <a:pt x="8" y="4"/>
                      <a:pt x="5" y="8"/>
                      <a:pt x="0" y="8"/>
                    </a:cubicBezTo>
                    <a:cubicBezTo>
                      <a:pt x="0" y="14"/>
                      <a:pt x="1" y="21"/>
                      <a:pt x="1" y="21"/>
                    </a:cubicBezTo>
                    <a:cubicBezTo>
                      <a:pt x="1" y="21"/>
                      <a:pt x="9" y="22"/>
                      <a:pt x="13" y="23"/>
                    </a:cubicBezTo>
                    <a:cubicBezTo>
                      <a:pt x="20" y="24"/>
                      <a:pt x="22" y="23"/>
                      <a:pt x="27" y="22"/>
                    </a:cubicBezTo>
                    <a:cubicBezTo>
                      <a:pt x="33" y="22"/>
                      <a:pt x="38" y="22"/>
                      <a:pt x="38" y="20"/>
                    </a:cubicBezTo>
                    <a:cubicBezTo>
                      <a:pt x="38" y="18"/>
                      <a:pt x="37" y="18"/>
                      <a:pt x="34" y="18"/>
                    </a:cubicBezTo>
                    <a:cubicBezTo>
                      <a:pt x="31" y="19"/>
                      <a:pt x="30" y="19"/>
                      <a:pt x="30" y="19"/>
                    </a:cubicBezTo>
                    <a:cubicBezTo>
                      <a:pt x="30" y="19"/>
                      <a:pt x="38" y="17"/>
                      <a:pt x="40" y="16"/>
                    </a:cubicBezTo>
                    <a:cubicBezTo>
                      <a:pt x="41" y="15"/>
                      <a:pt x="42" y="14"/>
                      <a:pt x="40" y="12"/>
                    </a:cubicBezTo>
                    <a:cubicBezTo>
                      <a:pt x="41" y="11"/>
                      <a:pt x="42" y="11"/>
                      <a:pt x="42" y="9"/>
                    </a:cubicBezTo>
                    <a:close/>
                  </a:path>
                </a:pathLst>
              </a:custGeom>
              <a:solidFill>
                <a:srgbClr val="F7C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3" name="Freeform 98">
                <a:extLst>
                  <a:ext uri="{FF2B5EF4-FFF2-40B4-BE49-F238E27FC236}">
                    <a16:creationId xmlns:a16="http://schemas.microsoft.com/office/drawing/2014/main" id="{FE99A3D6-76C1-4A14-9C43-CA9076FFB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0650" y="3372462"/>
                <a:ext cx="80962" cy="66675"/>
              </a:xfrm>
              <a:custGeom>
                <a:avLst/>
                <a:gdLst>
                  <a:gd name="T0" fmla="*/ 2 w 12"/>
                  <a:gd name="T1" fmla="*/ 10 h 10"/>
                  <a:gd name="T2" fmla="*/ 10 w 12"/>
                  <a:gd name="T3" fmla="*/ 10 h 10"/>
                  <a:gd name="T4" fmla="*/ 12 w 12"/>
                  <a:gd name="T5" fmla="*/ 2 h 10"/>
                  <a:gd name="T6" fmla="*/ 11 w 12"/>
                  <a:gd name="T7" fmla="*/ 0 h 10"/>
                  <a:gd name="T8" fmla="*/ 1 w 12"/>
                  <a:gd name="T9" fmla="*/ 0 h 10"/>
                  <a:gd name="T10" fmla="*/ 0 w 12"/>
                  <a:gd name="T11" fmla="*/ 2 h 10"/>
                  <a:gd name="T12" fmla="*/ 2 w 12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10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11" y="4"/>
                      <a:pt x="12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4"/>
                      <a:pt x="1" y="9"/>
                      <a:pt x="2" y="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4" name="Freeform 99">
                <a:extLst>
                  <a:ext uri="{FF2B5EF4-FFF2-40B4-BE49-F238E27FC236}">
                    <a16:creationId xmlns:a16="http://schemas.microsoft.com/office/drawing/2014/main" id="{0681CF70-CACB-476F-96A8-1023B8F95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0325" y="3439137"/>
                <a:ext cx="160337" cy="774700"/>
              </a:xfrm>
              <a:custGeom>
                <a:avLst/>
                <a:gdLst>
                  <a:gd name="T0" fmla="*/ 47 w 101"/>
                  <a:gd name="T1" fmla="*/ 0 h 488"/>
                  <a:gd name="T2" fmla="*/ 76 w 101"/>
                  <a:gd name="T3" fmla="*/ 0 h 488"/>
                  <a:gd name="T4" fmla="*/ 101 w 101"/>
                  <a:gd name="T5" fmla="*/ 416 h 488"/>
                  <a:gd name="T6" fmla="*/ 51 w 101"/>
                  <a:gd name="T7" fmla="*/ 488 h 488"/>
                  <a:gd name="T8" fmla="*/ 0 w 101"/>
                  <a:gd name="T9" fmla="*/ 416 h 488"/>
                  <a:gd name="T10" fmla="*/ 47 w 101"/>
                  <a:gd name="T11" fmla="*/ 0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488">
                    <a:moveTo>
                      <a:pt x="47" y="0"/>
                    </a:moveTo>
                    <a:lnTo>
                      <a:pt x="76" y="0"/>
                    </a:lnTo>
                    <a:lnTo>
                      <a:pt x="101" y="416"/>
                    </a:lnTo>
                    <a:lnTo>
                      <a:pt x="51" y="488"/>
                    </a:lnTo>
                    <a:lnTo>
                      <a:pt x="0" y="416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5" name="Freeform 100">
                <a:extLst>
                  <a:ext uri="{FF2B5EF4-FFF2-40B4-BE49-F238E27FC236}">
                    <a16:creationId xmlns:a16="http://schemas.microsoft.com/office/drawing/2014/main" id="{53D3013F-BB9E-46CA-AE66-F1C882AEA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4938" y="3218474"/>
                <a:ext cx="146050" cy="160338"/>
              </a:xfrm>
              <a:custGeom>
                <a:avLst/>
                <a:gdLst>
                  <a:gd name="T0" fmla="*/ 0 w 22"/>
                  <a:gd name="T1" fmla="*/ 23 h 24"/>
                  <a:gd name="T2" fmla="*/ 10 w 22"/>
                  <a:gd name="T3" fmla="*/ 21 h 24"/>
                  <a:gd name="T4" fmla="*/ 19 w 22"/>
                  <a:gd name="T5" fmla="*/ 13 h 24"/>
                  <a:gd name="T6" fmla="*/ 22 w 22"/>
                  <a:gd name="T7" fmla="*/ 0 h 24"/>
                  <a:gd name="T8" fmla="*/ 0 w 22"/>
                  <a:gd name="T9" fmla="*/ 0 h 24"/>
                  <a:gd name="T10" fmla="*/ 0 w 22"/>
                  <a:gd name="T11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4">
                    <a:moveTo>
                      <a:pt x="0" y="23"/>
                    </a:moveTo>
                    <a:cubicBezTo>
                      <a:pt x="0" y="23"/>
                      <a:pt x="5" y="24"/>
                      <a:pt x="10" y="21"/>
                    </a:cubicBezTo>
                    <a:cubicBezTo>
                      <a:pt x="13" y="19"/>
                      <a:pt x="16" y="18"/>
                      <a:pt x="19" y="13"/>
                    </a:cubicBezTo>
                    <a:cubicBezTo>
                      <a:pt x="21" y="9"/>
                      <a:pt x="22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DBA7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6" name="Freeform 101">
                <a:extLst>
                  <a:ext uri="{FF2B5EF4-FFF2-40B4-BE49-F238E27FC236}">
                    <a16:creationId xmlns:a16="http://schemas.microsoft.com/office/drawing/2014/main" id="{186D3879-B95A-4CF9-86F9-EDAEA4939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0950" y="4247174"/>
                <a:ext cx="628650" cy="1630363"/>
              </a:xfrm>
              <a:custGeom>
                <a:avLst/>
                <a:gdLst>
                  <a:gd name="T0" fmla="*/ 86 w 94"/>
                  <a:gd name="T1" fmla="*/ 112 h 244"/>
                  <a:gd name="T2" fmla="*/ 75 w 94"/>
                  <a:gd name="T3" fmla="*/ 11 h 244"/>
                  <a:gd name="T4" fmla="*/ 75 w 94"/>
                  <a:gd name="T5" fmla="*/ 0 h 244"/>
                  <a:gd name="T6" fmla="*/ 0 w 94"/>
                  <a:gd name="T7" fmla="*/ 0 h 244"/>
                  <a:gd name="T8" fmla="*/ 0 w 94"/>
                  <a:gd name="T9" fmla="*/ 38 h 244"/>
                  <a:gd name="T10" fmla="*/ 10 w 94"/>
                  <a:gd name="T11" fmla="*/ 49 h 244"/>
                  <a:gd name="T12" fmla="*/ 41 w 94"/>
                  <a:gd name="T13" fmla="*/ 49 h 244"/>
                  <a:gd name="T14" fmla="*/ 56 w 94"/>
                  <a:gd name="T15" fmla="*/ 132 h 244"/>
                  <a:gd name="T16" fmla="*/ 74 w 94"/>
                  <a:gd name="T17" fmla="*/ 242 h 244"/>
                  <a:gd name="T18" fmla="*/ 94 w 94"/>
                  <a:gd name="T19" fmla="*/ 238 h 244"/>
                  <a:gd name="T20" fmla="*/ 86 w 94"/>
                  <a:gd name="T21" fmla="*/ 11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244">
                    <a:moveTo>
                      <a:pt x="86" y="112"/>
                    </a:moveTo>
                    <a:cubicBezTo>
                      <a:pt x="83" y="78"/>
                      <a:pt x="78" y="44"/>
                      <a:pt x="75" y="11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44"/>
                      <a:pt x="5" y="49"/>
                      <a:pt x="10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46" y="77"/>
                      <a:pt x="52" y="104"/>
                      <a:pt x="56" y="132"/>
                    </a:cubicBezTo>
                    <a:cubicBezTo>
                      <a:pt x="62" y="167"/>
                      <a:pt x="69" y="207"/>
                      <a:pt x="74" y="242"/>
                    </a:cubicBezTo>
                    <a:cubicBezTo>
                      <a:pt x="78" y="244"/>
                      <a:pt x="85" y="238"/>
                      <a:pt x="94" y="238"/>
                    </a:cubicBezTo>
                    <a:cubicBezTo>
                      <a:pt x="90" y="200"/>
                      <a:pt x="89" y="150"/>
                      <a:pt x="86" y="1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7" name="Rectangle 102">
                <a:extLst>
                  <a:ext uri="{FF2B5EF4-FFF2-40B4-BE49-F238E27FC236}">
                    <a16:creationId xmlns:a16="http://schemas.microsoft.com/office/drawing/2014/main" id="{8517BC73-E378-496B-BA38-369ED756B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950" y="4247174"/>
                <a:ext cx="501650" cy="47625"/>
              </a:xfrm>
              <a:prstGeom prst="rect">
                <a:avLst/>
              </a:prstGeom>
              <a:solidFill>
                <a:srgbClr val="3C2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8" name="Rectangle 103">
                <a:extLst>
                  <a:ext uri="{FF2B5EF4-FFF2-40B4-BE49-F238E27FC236}">
                    <a16:creationId xmlns:a16="http://schemas.microsoft.com/office/drawing/2014/main" id="{4673693A-9E7A-4E3B-A048-B0DAC5205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40988" y="4240824"/>
                <a:ext cx="33337" cy="6032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9" name="Rectangle 104">
                <a:extLst>
                  <a:ext uri="{FF2B5EF4-FFF2-40B4-BE49-F238E27FC236}">
                    <a16:creationId xmlns:a16="http://schemas.microsoft.com/office/drawing/2014/main" id="{08F66EE2-F972-4324-8E4C-749773E20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7938" y="4240824"/>
                <a:ext cx="26987" cy="6032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0" name="Freeform 105">
                <a:extLst>
                  <a:ext uri="{FF2B5EF4-FFF2-40B4-BE49-F238E27FC236}">
                    <a16:creationId xmlns:a16="http://schemas.microsoft.com/office/drawing/2014/main" id="{63ED2AAF-5A35-4527-B12F-EB58666DE4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53663" y="4234474"/>
                <a:ext cx="93662" cy="66675"/>
              </a:xfrm>
              <a:custGeom>
                <a:avLst/>
                <a:gdLst>
                  <a:gd name="T0" fmla="*/ 0 w 14"/>
                  <a:gd name="T1" fmla="*/ 1 h 10"/>
                  <a:gd name="T2" fmla="*/ 0 w 14"/>
                  <a:gd name="T3" fmla="*/ 10 h 10"/>
                  <a:gd name="T4" fmla="*/ 1 w 14"/>
                  <a:gd name="T5" fmla="*/ 10 h 10"/>
                  <a:gd name="T6" fmla="*/ 13 w 14"/>
                  <a:gd name="T7" fmla="*/ 10 h 10"/>
                  <a:gd name="T8" fmla="*/ 13 w 14"/>
                  <a:gd name="T9" fmla="*/ 10 h 10"/>
                  <a:gd name="T10" fmla="*/ 13 w 14"/>
                  <a:gd name="T11" fmla="*/ 6 h 10"/>
                  <a:gd name="T12" fmla="*/ 13 w 14"/>
                  <a:gd name="T13" fmla="*/ 6 h 10"/>
                  <a:gd name="T14" fmla="*/ 14 w 14"/>
                  <a:gd name="T15" fmla="*/ 5 h 10"/>
                  <a:gd name="T16" fmla="*/ 13 w 14"/>
                  <a:gd name="T17" fmla="*/ 5 h 10"/>
                  <a:gd name="T18" fmla="*/ 13 w 14"/>
                  <a:gd name="T19" fmla="*/ 5 h 10"/>
                  <a:gd name="T20" fmla="*/ 13 w 14"/>
                  <a:gd name="T21" fmla="*/ 1 h 10"/>
                  <a:gd name="T22" fmla="*/ 13 w 14"/>
                  <a:gd name="T23" fmla="*/ 0 h 10"/>
                  <a:gd name="T24" fmla="*/ 1 w 14"/>
                  <a:gd name="T25" fmla="*/ 0 h 10"/>
                  <a:gd name="T26" fmla="*/ 0 w 14"/>
                  <a:gd name="T27" fmla="*/ 1 h 10"/>
                  <a:gd name="T28" fmla="*/ 2 w 14"/>
                  <a:gd name="T29" fmla="*/ 2 h 10"/>
                  <a:gd name="T30" fmla="*/ 12 w 14"/>
                  <a:gd name="T31" fmla="*/ 2 h 10"/>
                  <a:gd name="T32" fmla="*/ 12 w 14"/>
                  <a:gd name="T33" fmla="*/ 5 h 10"/>
                  <a:gd name="T34" fmla="*/ 7 w 14"/>
                  <a:gd name="T35" fmla="*/ 5 h 10"/>
                  <a:gd name="T36" fmla="*/ 7 w 14"/>
                  <a:gd name="T37" fmla="*/ 5 h 10"/>
                  <a:gd name="T38" fmla="*/ 7 w 14"/>
                  <a:gd name="T39" fmla="*/ 6 h 10"/>
                  <a:gd name="T40" fmla="*/ 12 w 14"/>
                  <a:gd name="T41" fmla="*/ 6 h 10"/>
                  <a:gd name="T42" fmla="*/ 12 w 14"/>
                  <a:gd name="T43" fmla="*/ 9 h 10"/>
                  <a:gd name="T44" fmla="*/ 2 w 14"/>
                  <a:gd name="T45" fmla="*/ 9 h 10"/>
                  <a:gd name="T46" fmla="*/ 2 w 14"/>
                  <a:gd name="T4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10">
                    <a:moveTo>
                      <a:pt x="0" y="1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6"/>
                      <a:pt x="14" y="6"/>
                      <a:pt x="14" y="5"/>
                    </a:cubicBezTo>
                    <a:cubicBezTo>
                      <a:pt x="14" y="5"/>
                      <a:pt x="14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0"/>
                      <a:pt x="1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  <a:moveTo>
                      <a:pt x="2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2" y="9"/>
                      <a:pt x="2" y="9"/>
                      <a:pt x="2" y="9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1" name="Freeform 106">
                <a:extLst>
                  <a:ext uri="{FF2B5EF4-FFF2-40B4-BE49-F238E27FC236}">
                    <a16:creationId xmlns:a16="http://schemas.microsoft.com/office/drawing/2014/main" id="{7496A73E-6C90-4FDA-829E-7CD84BD4D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7950" y="3339124"/>
                <a:ext cx="52387" cy="112713"/>
              </a:xfrm>
              <a:custGeom>
                <a:avLst/>
                <a:gdLst>
                  <a:gd name="T0" fmla="*/ 4 w 8"/>
                  <a:gd name="T1" fmla="*/ 0 h 17"/>
                  <a:gd name="T2" fmla="*/ 8 w 8"/>
                  <a:gd name="T3" fmla="*/ 5 h 17"/>
                  <a:gd name="T4" fmla="*/ 0 w 8"/>
                  <a:gd name="T5" fmla="*/ 17 h 17"/>
                  <a:gd name="T6" fmla="*/ 0 w 8"/>
                  <a:gd name="T7" fmla="*/ 8 h 17"/>
                  <a:gd name="T8" fmla="*/ 4 w 8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7">
                    <a:moveTo>
                      <a:pt x="4" y="0"/>
                    </a:moveTo>
                    <a:cubicBezTo>
                      <a:pt x="4" y="0"/>
                      <a:pt x="4" y="5"/>
                      <a:pt x="8" y="5"/>
                    </a:cubicBezTo>
                    <a:cubicBezTo>
                      <a:pt x="6" y="8"/>
                      <a:pt x="3" y="12"/>
                      <a:pt x="0" y="17"/>
                    </a:cubicBezTo>
                    <a:cubicBezTo>
                      <a:pt x="0" y="12"/>
                      <a:pt x="0" y="8"/>
                      <a:pt x="0" y="8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AF6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2" name="Freeform 107">
                <a:extLst>
                  <a:ext uri="{FF2B5EF4-FFF2-40B4-BE49-F238E27FC236}">
                    <a16:creationId xmlns:a16="http://schemas.microsoft.com/office/drawing/2014/main" id="{4DFDEE74-DF35-436B-B4C4-97CDD1C1F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7950" y="3351824"/>
                <a:ext cx="93662" cy="133350"/>
              </a:xfrm>
              <a:custGeom>
                <a:avLst/>
                <a:gdLst>
                  <a:gd name="T0" fmla="*/ 14 w 14"/>
                  <a:gd name="T1" fmla="*/ 20 h 20"/>
                  <a:gd name="T2" fmla="*/ 9 w 14"/>
                  <a:gd name="T3" fmla="*/ 8 h 20"/>
                  <a:gd name="T4" fmla="*/ 3 w 14"/>
                  <a:gd name="T5" fmla="*/ 1 h 20"/>
                  <a:gd name="T6" fmla="*/ 0 w 14"/>
                  <a:gd name="T7" fmla="*/ 3 h 20"/>
                  <a:gd name="T8" fmla="*/ 6 w 14"/>
                  <a:gd name="T9" fmla="*/ 14 h 20"/>
                  <a:gd name="T10" fmla="*/ 14 w 14"/>
                  <a:gd name="T1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0">
                    <a:moveTo>
                      <a:pt x="14" y="20"/>
                    </a:moveTo>
                    <a:cubicBezTo>
                      <a:pt x="14" y="12"/>
                      <a:pt x="12" y="10"/>
                      <a:pt x="9" y="8"/>
                    </a:cubicBezTo>
                    <a:cubicBezTo>
                      <a:pt x="8" y="7"/>
                      <a:pt x="6" y="7"/>
                      <a:pt x="3" y="1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7"/>
                      <a:pt x="3" y="10"/>
                      <a:pt x="6" y="14"/>
                    </a:cubicBezTo>
                    <a:cubicBezTo>
                      <a:pt x="9" y="18"/>
                      <a:pt x="14" y="20"/>
                      <a:pt x="14" y="20"/>
                    </a:cubicBezTo>
                    <a:close/>
                  </a:path>
                </a:pathLst>
              </a:custGeom>
              <a:solidFill>
                <a:srgbClr val="DBA7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3" name="Freeform 108">
                <a:extLst>
                  <a:ext uri="{FF2B5EF4-FFF2-40B4-BE49-F238E27FC236}">
                    <a16:creationId xmlns:a16="http://schemas.microsoft.com/office/drawing/2014/main" id="{BF2AA175-475D-4282-9A2A-CFA240AE1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0338" y="3324837"/>
                <a:ext cx="161925" cy="127000"/>
              </a:xfrm>
              <a:custGeom>
                <a:avLst/>
                <a:gdLst>
                  <a:gd name="T0" fmla="*/ 20 w 24"/>
                  <a:gd name="T1" fmla="*/ 0 h 19"/>
                  <a:gd name="T2" fmla="*/ 0 w 24"/>
                  <a:gd name="T3" fmla="*/ 7 h 19"/>
                  <a:gd name="T4" fmla="*/ 8 w 24"/>
                  <a:gd name="T5" fmla="*/ 19 h 19"/>
                  <a:gd name="T6" fmla="*/ 24 w 24"/>
                  <a:gd name="T7" fmla="*/ 9 h 19"/>
                  <a:gd name="T8" fmla="*/ 20 w 24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9">
                    <a:moveTo>
                      <a:pt x="20" y="0"/>
                    </a:moveTo>
                    <a:cubicBezTo>
                      <a:pt x="20" y="0"/>
                      <a:pt x="18" y="7"/>
                      <a:pt x="0" y="7"/>
                    </a:cubicBezTo>
                    <a:cubicBezTo>
                      <a:pt x="1" y="9"/>
                      <a:pt x="5" y="15"/>
                      <a:pt x="8" y="19"/>
                    </a:cubicBezTo>
                    <a:cubicBezTo>
                      <a:pt x="19" y="16"/>
                      <a:pt x="24" y="9"/>
                      <a:pt x="24" y="9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EAF6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4" name="Freeform 109">
                <a:extLst>
                  <a:ext uri="{FF2B5EF4-FFF2-40B4-BE49-F238E27FC236}">
                    <a16:creationId xmlns:a16="http://schemas.microsoft.com/office/drawing/2014/main" id="{67E3D9A8-48EC-4A40-B857-72A9525D4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0950" y="2904149"/>
                <a:ext cx="400050" cy="387350"/>
              </a:xfrm>
              <a:custGeom>
                <a:avLst/>
                <a:gdLst>
                  <a:gd name="T0" fmla="*/ 10 w 60"/>
                  <a:gd name="T1" fmla="*/ 10 h 58"/>
                  <a:gd name="T2" fmla="*/ 35 w 60"/>
                  <a:gd name="T3" fmla="*/ 2 h 58"/>
                  <a:gd name="T4" fmla="*/ 59 w 60"/>
                  <a:gd name="T5" fmla="*/ 28 h 58"/>
                  <a:gd name="T6" fmla="*/ 47 w 60"/>
                  <a:gd name="T7" fmla="*/ 58 h 58"/>
                  <a:gd name="T8" fmla="*/ 41 w 60"/>
                  <a:gd name="T9" fmla="*/ 51 h 58"/>
                  <a:gd name="T10" fmla="*/ 5 w 60"/>
                  <a:gd name="T11" fmla="*/ 52 h 58"/>
                  <a:gd name="T12" fmla="*/ 10 w 60"/>
                  <a:gd name="T13" fmla="*/ 1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58">
                    <a:moveTo>
                      <a:pt x="10" y="10"/>
                    </a:moveTo>
                    <a:cubicBezTo>
                      <a:pt x="11" y="2"/>
                      <a:pt x="27" y="0"/>
                      <a:pt x="35" y="2"/>
                    </a:cubicBezTo>
                    <a:cubicBezTo>
                      <a:pt x="56" y="6"/>
                      <a:pt x="60" y="15"/>
                      <a:pt x="59" y="28"/>
                    </a:cubicBezTo>
                    <a:cubicBezTo>
                      <a:pt x="58" y="43"/>
                      <a:pt x="50" y="43"/>
                      <a:pt x="47" y="58"/>
                    </a:cubicBezTo>
                    <a:cubicBezTo>
                      <a:pt x="47" y="58"/>
                      <a:pt x="45" y="51"/>
                      <a:pt x="41" y="51"/>
                    </a:cubicBezTo>
                    <a:cubicBezTo>
                      <a:pt x="37" y="51"/>
                      <a:pt x="11" y="52"/>
                      <a:pt x="5" y="52"/>
                    </a:cubicBezTo>
                    <a:cubicBezTo>
                      <a:pt x="5" y="32"/>
                      <a:pt x="0" y="13"/>
                      <a:pt x="10" y="10"/>
                    </a:cubicBezTo>
                    <a:close/>
                  </a:path>
                </a:pathLst>
              </a:custGeom>
              <a:solidFill>
                <a:srgbClr val="7F63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5" name="Freeform 110">
                <a:extLst>
                  <a:ext uri="{FF2B5EF4-FFF2-40B4-BE49-F238E27FC236}">
                    <a16:creationId xmlns:a16="http://schemas.microsoft.com/office/drawing/2014/main" id="{6FE93733-29E3-44A7-AB2C-48C8F18F4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7938" y="3004162"/>
                <a:ext cx="320675" cy="381000"/>
              </a:xfrm>
              <a:custGeom>
                <a:avLst/>
                <a:gdLst>
                  <a:gd name="T0" fmla="*/ 1 w 48"/>
                  <a:gd name="T1" fmla="*/ 18 h 57"/>
                  <a:gd name="T2" fmla="*/ 1 w 48"/>
                  <a:gd name="T3" fmla="*/ 29 h 57"/>
                  <a:gd name="T4" fmla="*/ 11 w 48"/>
                  <a:gd name="T5" fmla="*/ 56 h 57"/>
                  <a:gd name="T6" fmla="*/ 32 w 48"/>
                  <a:gd name="T7" fmla="*/ 49 h 57"/>
                  <a:gd name="T8" fmla="*/ 38 w 48"/>
                  <a:gd name="T9" fmla="*/ 36 h 57"/>
                  <a:gd name="T10" fmla="*/ 43 w 48"/>
                  <a:gd name="T11" fmla="*/ 34 h 57"/>
                  <a:gd name="T12" fmla="*/ 46 w 48"/>
                  <a:gd name="T13" fmla="*/ 26 h 57"/>
                  <a:gd name="T14" fmla="*/ 44 w 48"/>
                  <a:gd name="T15" fmla="*/ 21 h 57"/>
                  <a:gd name="T16" fmla="*/ 37 w 48"/>
                  <a:gd name="T17" fmla="*/ 28 h 57"/>
                  <a:gd name="T18" fmla="*/ 34 w 48"/>
                  <a:gd name="T19" fmla="*/ 28 h 57"/>
                  <a:gd name="T20" fmla="*/ 34 w 48"/>
                  <a:gd name="T21" fmla="*/ 18 h 57"/>
                  <a:gd name="T22" fmla="*/ 9 w 48"/>
                  <a:gd name="T23" fmla="*/ 8 h 57"/>
                  <a:gd name="T24" fmla="*/ 3 w 48"/>
                  <a:gd name="T25" fmla="*/ 6 h 57"/>
                  <a:gd name="T26" fmla="*/ 1 w 48"/>
                  <a:gd name="T27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57">
                    <a:moveTo>
                      <a:pt x="1" y="18"/>
                    </a:moveTo>
                    <a:cubicBezTo>
                      <a:pt x="1" y="21"/>
                      <a:pt x="1" y="26"/>
                      <a:pt x="1" y="29"/>
                    </a:cubicBezTo>
                    <a:cubicBezTo>
                      <a:pt x="0" y="41"/>
                      <a:pt x="5" y="56"/>
                      <a:pt x="11" y="56"/>
                    </a:cubicBezTo>
                    <a:cubicBezTo>
                      <a:pt x="20" y="57"/>
                      <a:pt x="21" y="56"/>
                      <a:pt x="32" y="49"/>
                    </a:cubicBezTo>
                    <a:cubicBezTo>
                      <a:pt x="36" y="46"/>
                      <a:pt x="37" y="40"/>
                      <a:pt x="38" y="36"/>
                    </a:cubicBezTo>
                    <a:cubicBezTo>
                      <a:pt x="39" y="38"/>
                      <a:pt x="42" y="37"/>
                      <a:pt x="43" y="34"/>
                    </a:cubicBezTo>
                    <a:cubicBezTo>
                      <a:pt x="44" y="30"/>
                      <a:pt x="45" y="30"/>
                      <a:pt x="46" y="26"/>
                    </a:cubicBezTo>
                    <a:cubicBezTo>
                      <a:pt x="48" y="23"/>
                      <a:pt x="45" y="21"/>
                      <a:pt x="44" y="21"/>
                    </a:cubicBezTo>
                    <a:cubicBezTo>
                      <a:pt x="41" y="21"/>
                      <a:pt x="39" y="21"/>
                      <a:pt x="37" y="28"/>
                    </a:cubicBezTo>
                    <a:cubicBezTo>
                      <a:pt x="36" y="28"/>
                      <a:pt x="35" y="28"/>
                      <a:pt x="34" y="28"/>
                    </a:cubicBezTo>
                    <a:cubicBezTo>
                      <a:pt x="34" y="21"/>
                      <a:pt x="34" y="19"/>
                      <a:pt x="34" y="18"/>
                    </a:cubicBezTo>
                    <a:cubicBezTo>
                      <a:pt x="32" y="0"/>
                      <a:pt x="27" y="11"/>
                      <a:pt x="9" y="8"/>
                    </a:cubicBezTo>
                    <a:cubicBezTo>
                      <a:pt x="6" y="8"/>
                      <a:pt x="4" y="6"/>
                      <a:pt x="3" y="6"/>
                    </a:cubicBezTo>
                    <a:cubicBezTo>
                      <a:pt x="2" y="6"/>
                      <a:pt x="2" y="9"/>
                      <a:pt x="1" y="18"/>
                    </a:cubicBezTo>
                    <a:close/>
                  </a:path>
                </a:pathLst>
              </a:custGeom>
              <a:solidFill>
                <a:srgbClr val="F7C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6" name="Freeform 111">
                <a:extLst>
                  <a:ext uri="{FF2B5EF4-FFF2-40B4-BE49-F238E27FC236}">
                    <a16:creationId xmlns:a16="http://schemas.microsoft.com/office/drawing/2014/main" id="{057A5428-99D2-4BBC-AFB4-06557D5E8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7625" y="3364524"/>
                <a:ext cx="166687" cy="247650"/>
              </a:xfrm>
              <a:custGeom>
                <a:avLst/>
                <a:gdLst>
                  <a:gd name="T0" fmla="*/ 12 w 25"/>
                  <a:gd name="T1" fmla="*/ 4 h 37"/>
                  <a:gd name="T2" fmla="*/ 3 w 25"/>
                  <a:gd name="T3" fmla="*/ 1 h 37"/>
                  <a:gd name="T4" fmla="*/ 2 w 25"/>
                  <a:gd name="T5" fmla="*/ 5 h 37"/>
                  <a:gd name="T6" fmla="*/ 0 w 25"/>
                  <a:gd name="T7" fmla="*/ 8 h 37"/>
                  <a:gd name="T8" fmla="*/ 1 w 25"/>
                  <a:gd name="T9" fmla="*/ 11 h 37"/>
                  <a:gd name="T10" fmla="*/ 2 w 25"/>
                  <a:gd name="T11" fmla="*/ 17 h 37"/>
                  <a:gd name="T12" fmla="*/ 7 w 25"/>
                  <a:gd name="T13" fmla="*/ 25 h 37"/>
                  <a:gd name="T14" fmla="*/ 12 w 25"/>
                  <a:gd name="T15" fmla="*/ 31 h 37"/>
                  <a:gd name="T16" fmla="*/ 14 w 25"/>
                  <a:gd name="T17" fmla="*/ 37 h 37"/>
                  <a:gd name="T18" fmla="*/ 25 w 25"/>
                  <a:gd name="T19" fmla="*/ 31 h 37"/>
                  <a:gd name="T20" fmla="*/ 23 w 25"/>
                  <a:gd name="T21" fmla="*/ 13 h 37"/>
                  <a:gd name="T22" fmla="*/ 20 w 25"/>
                  <a:gd name="T23" fmla="*/ 8 h 37"/>
                  <a:gd name="T24" fmla="*/ 12 w 25"/>
                  <a:gd name="T25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7">
                    <a:moveTo>
                      <a:pt x="12" y="4"/>
                    </a:moveTo>
                    <a:cubicBezTo>
                      <a:pt x="7" y="1"/>
                      <a:pt x="5" y="0"/>
                      <a:pt x="3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3" y="5"/>
                      <a:pt x="0" y="6"/>
                      <a:pt x="0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0" y="14"/>
                      <a:pt x="1" y="16"/>
                      <a:pt x="2" y="17"/>
                    </a:cubicBezTo>
                    <a:cubicBezTo>
                      <a:pt x="3" y="21"/>
                      <a:pt x="4" y="22"/>
                      <a:pt x="7" y="25"/>
                    </a:cubicBezTo>
                    <a:cubicBezTo>
                      <a:pt x="10" y="28"/>
                      <a:pt x="11" y="29"/>
                      <a:pt x="12" y="31"/>
                    </a:cubicBezTo>
                    <a:cubicBezTo>
                      <a:pt x="13" y="35"/>
                      <a:pt x="14" y="37"/>
                      <a:pt x="14" y="37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2" y="21"/>
                      <a:pt x="23" y="16"/>
                      <a:pt x="23" y="13"/>
                    </a:cubicBezTo>
                    <a:cubicBezTo>
                      <a:pt x="23" y="13"/>
                      <a:pt x="23" y="10"/>
                      <a:pt x="20" y="8"/>
                    </a:cubicBezTo>
                    <a:cubicBezTo>
                      <a:pt x="17" y="5"/>
                      <a:pt x="14" y="5"/>
                      <a:pt x="12" y="4"/>
                    </a:cubicBezTo>
                    <a:close/>
                  </a:path>
                </a:pathLst>
              </a:custGeom>
              <a:solidFill>
                <a:srgbClr val="EDB9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7" name="Freeform 112">
                <a:extLst>
                  <a:ext uri="{FF2B5EF4-FFF2-40B4-BE49-F238E27FC236}">
                    <a16:creationId xmlns:a16="http://schemas.microsoft.com/office/drawing/2014/main" id="{9D74EC5E-E1E3-40CE-9BD5-DBAB53EEB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0650" y="3412149"/>
                <a:ext cx="461962" cy="654050"/>
              </a:xfrm>
              <a:custGeom>
                <a:avLst/>
                <a:gdLst>
                  <a:gd name="T0" fmla="*/ 54 w 69"/>
                  <a:gd name="T1" fmla="*/ 1 h 98"/>
                  <a:gd name="T2" fmla="*/ 41 w 69"/>
                  <a:gd name="T3" fmla="*/ 8 h 98"/>
                  <a:gd name="T4" fmla="*/ 38 w 69"/>
                  <a:gd name="T5" fmla="*/ 20 h 98"/>
                  <a:gd name="T6" fmla="*/ 32 w 69"/>
                  <a:gd name="T7" fmla="*/ 59 h 98"/>
                  <a:gd name="T8" fmla="*/ 14 w 69"/>
                  <a:gd name="T9" fmla="*/ 22 h 98"/>
                  <a:gd name="T10" fmla="*/ 7 w 69"/>
                  <a:gd name="T11" fmla="*/ 23 h 98"/>
                  <a:gd name="T12" fmla="*/ 0 w 69"/>
                  <a:gd name="T13" fmla="*/ 28 h 98"/>
                  <a:gd name="T14" fmla="*/ 8 w 69"/>
                  <a:gd name="T15" fmla="*/ 50 h 98"/>
                  <a:gd name="T16" fmla="*/ 22 w 69"/>
                  <a:gd name="T17" fmla="*/ 86 h 98"/>
                  <a:gd name="T18" fmla="*/ 39 w 69"/>
                  <a:gd name="T19" fmla="*/ 94 h 98"/>
                  <a:gd name="T20" fmla="*/ 38 w 69"/>
                  <a:gd name="T21" fmla="*/ 94 h 98"/>
                  <a:gd name="T22" fmla="*/ 61 w 69"/>
                  <a:gd name="T23" fmla="*/ 47 h 98"/>
                  <a:gd name="T24" fmla="*/ 67 w 69"/>
                  <a:gd name="T25" fmla="*/ 18 h 98"/>
                  <a:gd name="T26" fmla="*/ 54 w 69"/>
                  <a:gd name="T27" fmla="*/ 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98">
                    <a:moveTo>
                      <a:pt x="54" y="1"/>
                    </a:moveTo>
                    <a:cubicBezTo>
                      <a:pt x="49" y="0"/>
                      <a:pt x="44" y="3"/>
                      <a:pt x="41" y="8"/>
                    </a:cubicBezTo>
                    <a:cubicBezTo>
                      <a:pt x="39" y="11"/>
                      <a:pt x="39" y="15"/>
                      <a:pt x="38" y="20"/>
                    </a:cubicBezTo>
                    <a:cubicBezTo>
                      <a:pt x="37" y="33"/>
                      <a:pt x="35" y="46"/>
                      <a:pt x="32" y="59"/>
                    </a:cubicBezTo>
                    <a:cubicBezTo>
                      <a:pt x="26" y="47"/>
                      <a:pt x="19" y="34"/>
                      <a:pt x="14" y="22"/>
                    </a:cubicBezTo>
                    <a:cubicBezTo>
                      <a:pt x="13" y="22"/>
                      <a:pt x="10" y="22"/>
                      <a:pt x="7" y="23"/>
                    </a:cubicBezTo>
                    <a:cubicBezTo>
                      <a:pt x="2" y="25"/>
                      <a:pt x="1" y="26"/>
                      <a:pt x="0" y="28"/>
                    </a:cubicBezTo>
                    <a:cubicBezTo>
                      <a:pt x="2" y="34"/>
                      <a:pt x="6" y="45"/>
                      <a:pt x="8" y="50"/>
                    </a:cubicBezTo>
                    <a:cubicBezTo>
                      <a:pt x="12" y="62"/>
                      <a:pt x="17" y="75"/>
                      <a:pt x="22" y="86"/>
                    </a:cubicBezTo>
                    <a:cubicBezTo>
                      <a:pt x="25" y="93"/>
                      <a:pt x="31" y="98"/>
                      <a:pt x="39" y="94"/>
                    </a:cubicBezTo>
                    <a:cubicBezTo>
                      <a:pt x="39" y="94"/>
                      <a:pt x="39" y="94"/>
                      <a:pt x="38" y="94"/>
                    </a:cubicBezTo>
                    <a:cubicBezTo>
                      <a:pt x="51" y="82"/>
                      <a:pt x="56" y="63"/>
                      <a:pt x="61" y="47"/>
                    </a:cubicBezTo>
                    <a:cubicBezTo>
                      <a:pt x="63" y="37"/>
                      <a:pt x="66" y="28"/>
                      <a:pt x="67" y="18"/>
                    </a:cubicBezTo>
                    <a:cubicBezTo>
                      <a:pt x="69" y="10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rgbClr val="EAF6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8" name="Freeform 113">
                <a:extLst>
                  <a:ext uri="{FF2B5EF4-FFF2-40B4-BE49-F238E27FC236}">
                    <a16:creationId xmlns:a16="http://schemas.microsoft.com/office/drawing/2014/main" id="{D31DFD17-8253-4459-93EF-D71DE9200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0613" y="3926499"/>
                <a:ext cx="433387" cy="193675"/>
              </a:xfrm>
              <a:custGeom>
                <a:avLst/>
                <a:gdLst>
                  <a:gd name="T0" fmla="*/ 62 w 65"/>
                  <a:gd name="T1" fmla="*/ 18 h 29"/>
                  <a:gd name="T2" fmla="*/ 48 w 65"/>
                  <a:gd name="T3" fmla="*/ 21 h 29"/>
                  <a:gd name="T4" fmla="*/ 29 w 65"/>
                  <a:gd name="T5" fmla="*/ 26 h 29"/>
                  <a:gd name="T6" fmla="*/ 5 w 65"/>
                  <a:gd name="T7" fmla="*/ 20 h 29"/>
                  <a:gd name="T8" fmla="*/ 18 w 65"/>
                  <a:gd name="T9" fmla="*/ 0 h 29"/>
                  <a:gd name="T10" fmla="*/ 30 w 65"/>
                  <a:gd name="T11" fmla="*/ 2 h 29"/>
                  <a:gd name="T12" fmla="*/ 62 w 65"/>
                  <a:gd name="T13" fmla="*/ 3 h 29"/>
                  <a:gd name="T14" fmla="*/ 62 w 65"/>
                  <a:gd name="T1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29">
                    <a:moveTo>
                      <a:pt x="62" y="18"/>
                    </a:moveTo>
                    <a:cubicBezTo>
                      <a:pt x="60" y="18"/>
                      <a:pt x="51" y="20"/>
                      <a:pt x="48" y="21"/>
                    </a:cubicBezTo>
                    <a:cubicBezTo>
                      <a:pt x="42" y="23"/>
                      <a:pt x="35" y="24"/>
                      <a:pt x="29" y="26"/>
                    </a:cubicBezTo>
                    <a:cubicBezTo>
                      <a:pt x="21" y="27"/>
                      <a:pt x="10" y="29"/>
                      <a:pt x="5" y="20"/>
                    </a:cubicBezTo>
                    <a:cubicBezTo>
                      <a:pt x="0" y="11"/>
                      <a:pt x="7" y="0"/>
                      <a:pt x="18" y="0"/>
                    </a:cubicBezTo>
                    <a:cubicBezTo>
                      <a:pt x="22" y="1"/>
                      <a:pt x="26" y="2"/>
                      <a:pt x="30" y="2"/>
                    </a:cubicBezTo>
                    <a:cubicBezTo>
                      <a:pt x="37" y="2"/>
                      <a:pt x="56" y="3"/>
                      <a:pt x="62" y="3"/>
                    </a:cubicBezTo>
                    <a:cubicBezTo>
                      <a:pt x="65" y="8"/>
                      <a:pt x="64" y="17"/>
                      <a:pt x="62" y="18"/>
                    </a:cubicBezTo>
                    <a:close/>
                  </a:path>
                </a:pathLst>
              </a:custGeom>
              <a:solidFill>
                <a:srgbClr val="EAF6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D3BB522E-ECEF-4D93-925B-27A193B9E620}"/>
                </a:ext>
              </a:extLst>
            </p:cNvPr>
            <p:cNvGrpSpPr/>
            <p:nvPr/>
          </p:nvGrpSpPr>
          <p:grpSpPr>
            <a:xfrm>
              <a:off x="7854950" y="2469174"/>
              <a:ext cx="2111375" cy="3481388"/>
              <a:chOff x="7854950" y="2469174"/>
              <a:chExt cx="2111375" cy="3481388"/>
            </a:xfrm>
          </p:grpSpPr>
          <p:sp>
            <p:nvSpPr>
              <p:cNvPr id="96" name="Freeform 12">
                <a:extLst>
                  <a:ext uri="{FF2B5EF4-FFF2-40B4-BE49-F238E27FC236}">
                    <a16:creationId xmlns:a16="http://schemas.microsoft.com/office/drawing/2014/main" id="{2E688AC1-4206-42F7-ACA5-D5570E635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0988" y="2650149"/>
                <a:ext cx="341312" cy="3300413"/>
              </a:xfrm>
              <a:custGeom>
                <a:avLst/>
                <a:gdLst>
                  <a:gd name="T0" fmla="*/ 215 w 215"/>
                  <a:gd name="T1" fmla="*/ 0 h 2079"/>
                  <a:gd name="T2" fmla="*/ 59 w 215"/>
                  <a:gd name="T3" fmla="*/ 2079 h 2079"/>
                  <a:gd name="T4" fmla="*/ 0 w 215"/>
                  <a:gd name="T5" fmla="*/ 2079 h 2079"/>
                  <a:gd name="T6" fmla="*/ 160 w 215"/>
                  <a:gd name="T7" fmla="*/ 0 h 2079"/>
                  <a:gd name="T8" fmla="*/ 215 w 215"/>
                  <a:gd name="T9" fmla="*/ 0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2079">
                    <a:moveTo>
                      <a:pt x="215" y="0"/>
                    </a:moveTo>
                    <a:lnTo>
                      <a:pt x="59" y="2079"/>
                    </a:lnTo>
                    <a:lnTo>
                      <a:pt x="0" y="2079"/>
                    </a:lnTo>
                    <a:lnTo>
                      <a:pt x="160" y="0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rgbClr val="C1B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13">
                <a:extLst>
                  <a:ext uri="{FF2B5EF4-FFF2-40B4-BE49-F238E27FC236}">
                    <a16:creationId xmlns:a16="http://schemas.microsoft.com/office/drawing/2014/main" id="{DE417E9F-FC39-4A7B-8D73-1FD595ED4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0" y="2650149"/>
                <a:ext cx="300037" cy="3300413"/>
              </a:xfrm>
              <a:custGeom>
                <a:avLst/>
                <a:gdLst>
                  <a:gd name="T0" fmla="*/ 160 w 189"/>
                  <a:gd name="T1" fmla="*/ 0 h 2079"/>
                  <a:gd name="T2" fmla="*/ 0 w 189"/>
                  <a:gd name="T3" fmla="*/ 2079 h 2079"/>
                  <a:gd name="T4" fmla="*/ 34 w 189"/>
                  <a:gd name="T5" fmla="*/ 2079 h 2079"/>
                  <a:gd name="T6" fmla="*/ 189 w 189"/>
                  <a:gd name="T7" fmla="*/ 0 h 2079"/>
                  <a:gd name="T8" fmla="*/ 160 w 189"/>
                  <a:gd name="T9" fmla="*/ 0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2079">
                    <a:moveTo>
                      <a:pt x="160" y="0"/>
                    </a:moveTo>
                    <a:lnTo>
                      <a:pt x="0" y="2079"/>
                    </a:lnTo>
                    <a:lnTo>
                      <a:pt x="34" y="2079"/>
                    </a:lnTo>
                    <a:lnTo>
                      <a:pt x="189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BFB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14">
                <a:extLst>
                  <a:ext uri="{FF2B5EF4-FFF2-40B4-BE49-F238E27FC236}">
                    <a16:creationId xmlns:a16="http://schemas.microsoft.com/office/drawing/2014/main" id="{EE84FC73-9B55-47E1-865B-386755740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1638" y="2650149"/>
                <a:ext cx="341312" cy="3300413"/>
              </a:xfrm>
              <a:custGeom>
                <a:avLst/>
                <a:gdLst>
                  <a:gd name="T0" fmla="*/ 215 w 215"/>
                  <a:gd name="T1" fmla="*/ 0 h 2079"/>
                  <a:gd name="T2" fmla="*/ 55 w 215"/>
                  <a:gd name="T3" fmla="*/ 2079 h 2079"/>
                  <a:gd name="T4" fmla="*/ 0 w 215"/>
                  <a:gd name="T5" fmla="*/ 2079 h 2079"/>
                  <a:gd name="T6" fmla="*/ 156 w 215"/>
                  <a:gd name="T7" fmla="*/ 0 h 2079"/>
                  <a:gd name="T8" fmla="*/ 215 w 215"/>
                  <a:gd name="T9" fmla="*/ 0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2079">
                    <a:moveTo>
                      <a:pt x="215" y="0"/>
                    </a:moveTo>
                    <a:lnTo>
                      <a:pt x="55" y="2079"/>
                    </a:lnTo>
                    <a:lnTo>
                      <a:pt x="0" y="2079"/>
                    </a:lnTo>
                    <a:lnTo>
                      <a:pt x="156" y="0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rgbClr val="C1B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15">
                <a:extLst>
                  <a:ext uri="{FF2B5EF4-FFF2-40B4-BE49-F238E27FC236}">
                    <a16:creationId xmlns:a16="http://schemas.microsoft.com/office/drawing/2014/main" id="{7EF4B3B9-2A4E-4B97-A9FE-A13D7ED58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7663" y="2650149"/>
                <a:ext cx="307975" cy="3300413"/>
              </a:xfrm>
              <a:custGeom>
                <a:avLst/>
                <a:gdLst>
                  <a:gd name="T0" fmla="*/ 160 w 194"/>
                  <a:gd name="T1" fmla="*/ 0 h 2079"/>
                  <a:gd name="T2" fmla="*/ 0 w 194"/>
                  <a:gd name="T3" fmla="*/ 2079 h 2079"/>
                  <a:gd name="T4" fmla="*/ 34 w 194"/>
                  <a:gd name="T5" fmla="*/ 2079 h 2079"/>
                  <a:gd name="T6" fmla="*/ 194 w 194"/>
                  <a:gd name="T7" fmla="*/ 0 h 2079"/>
                  <a:gd name="T8" fmla="*/ 160 w 194"/>
                  <a:gd name="T9" fmla="*/ 0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2079">
                    <a:moveTo>
                      <a:pt x="160" y="0"/>
                    </a:moveTo>
                    <a:lnTo>
                      <a:pt x="0" y="2079"/>
                    </a:lnTo>
                    <a:lnTo>
                      <a:pt x="34" y="2079"/>
                    </a:lnTo>
                    <a:lnTo>
                      <a:pt x="194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BFB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16">
                <a:extLst>
                  <a:ext uri="{FF2B5EF4-FFF2-40B4-BE49-F238E27FC236}">
                    <a16:creationId xmlns:a16="http://schemas.microsoft.com/office/drawing/2014/main" id="{13E11EA1-076A-4C3D-85C2-B67CB31B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5275" y="2469174"/>
                <a:ext cx="1736725" cy="2198688"/>
              </a:xfrm>
              <a:custGeom>
                <a:avLst/>
                <a:gdLst>
                  <a:gd name="T0" fmla="*/ 7 w 260"/>
                  <a:gd name="T1" fmla="*/ 329 h 329"/>
                  <a:gd name="T2" fmla="*/ 228 w 260"/>
                  <a:gd name="T3" fmla="*/ 329 h 329"/>
                  <a:gd name="T4" fmla="*/ 236 w 260"/>
                  <a:gd name="T5" fmla="*/ 322 h 329"/>
                  <a:gd name="T6" fmla="*/ 260 w 260"/>
                  <a:gd name="T7" fmla="*/ 8 h 329"/>
                  <a:gd name="T8" fmla="*/ 253 w 260"/>
                  <a:gd name="T9" fmla="*/ 0 h 329"/>
                  <a:gd name="T10" fmla="*/ 32 w 260"/>
                  <a:gd name="T11" fmla="*/ 0 h 329"/>
                  <a:gd name="T12" fmla="*/ 24 w 260"/>
                  <a:gd name="T13" fmla="*/ 8 h 329"/>
                  <a:gd name="T14" fmla="*/ 0 w 260"/>
                  <a:gd name="T15" fmla="*/ 322 h 329"/>
                  <a:gd name="T16" fmla="*/ 7 w 260"/>
                  <a:gd name="T17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329">
                    <a:moveTo>
                      <a:pt x="7" y="329"/>
                    </a:moveTo>
                    <a:cubicBezTo>
                      <a:pt x="228" y="329"/>
                      <a:pt x="228" y="329"/>
                      <a:pt x="228" y="329"/>
                    </a:cubicBezTo>
                    <a:cubicBezTo>
                      <a:pt x="232" y="329"/>
                      <a:pt x="236" y="326"/>
                      <a:pt x="236" y="322"/>
                    </a:cubicBezTo>
                    <a:cubicBezTo>
                      <a:pt x="260" y="8"/>
                      <a:pt x="260" y="8"/>
                      <a:pt x="260" y="8"/>
                    </a:cubicBezTo>
                    <a:cubicBezTo>
                      <a:pt x="260" y="4"/>
                      <a:pt x="257" y="0"/>
                      <a:pt x="25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4" y="4"/>
                      <a:pt x="24" y="8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326"/>
                      <a:pt x="3" y="329"/>
                      <a:pt x="7" y="3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Freeform 17">
                <a:extLst>
                  <a:ext uri="{FF2B5EF4-FFF2-40B4-BE49-F238E27FC236}">
                    <a16:creationId xmlns:a16="http://schemas.microsoft.com/office/drawing/2014/main" id="{36EB3FC0-5F1D-4A8D-8DED-315A22036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5913" y="2469174"/>
                <a:ext cx="1743075" cy="2198688"/>
              </a:xfrm>
              <a:custGeom>
                <a:avLst/>
                <a:gdLst>
                  <a:gd name="T0" fmla="*/ 7 w 261"/>
                  <a:gd name="T1" fmla="*/ 329 h 329"/>
                  <a:gd name="T2" fmla="*/ 229 w 261"/>
                  <a:gd name="T3" fmla="*/ 329 h 329"/>
                  <a:gd name="T4" fmla="*/ 237 w 261"/>
                  <a:gd name="T5" fmla="*/ 322 h 329"/>
                  <a:gd name="T6" fmla="*/ 261 w 261"/>
                  <a:gd name="T7" fmla="*/ 8 h 329"/>
                  <a:gd name="T8" fmla="*/ 254 w 261"/>
                  <a:gd name="T9" fmla="*/ 0 h 329"/>
                  <a:gd name="T10" fmla="*/ 32 w 261"/>
                  <a:gd name="T11" fmla="*/ 0 h 329"/>
                  <a:gd name="T12" fmla="*/ 24 w 261"/>
                  <a:gd name="T13" fmla="*/ 8 h 329"/>
                  <a:gd name="T14" fmla="*/ 0 w 261"/>
                  <a:gd name="T15" fmla="*/ 322 h 329"/>
                  <a:gd name="T16" fmla="*/ 7 w 261"/>
                  <a:gd name="T17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329">
                    <a:moveTo>
                      <a:pt x="7" y="329"/>
                    </a:moveTo>
                    <a:cubicBezTo>
                      <a:pt x="229" y="329"/>
                      <a:pt x="229" y="329"/>
                      <a:pt x="229" y="329"/>
                    </a:cubicBezTo>
                    <a:cubicBezTo>
                      <a:pt x="233" y="329"/>
                      <a:pt x="237" y="326"/>
                      <a:pt x="237" y="322"/>
                    </a:cubicBezTo>
                    <a:cubicBezTo>
                      <a:pt x="261" y="8"/>
                      <a:pt x="261" y="8"/>
                      <a:pt x="261" y="8"/>
                    </a:cubicBezTo>
                    <a:cubicBezTo>
                      <a:pt x="261" y="4"/>
                      <a:pt x="258" y="0"/>
                      <a:pt x="254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5" y="4"/>
                      <a:pt x="24" y="8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326"/>
                      <a:pt x="3" y="329"/>
                      <a:pt x="7" y="329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7105258D-2FB8-4392-9E96-CF81D34F2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1950" y="2510449"/>
                <a:ext cx="1657350" cy="2117725"/>
              </a:xfrm>
              <a:custGeom>
                <a:avLst/>
                <a:gdLst>
                  <a:gd name="T0" fmla="*/ 224 w 248"/>
                  <a:gd name="T1" fmla="*/ 313 h 317"/>
                  <a:gd name="T2" fmla="*/ 247 w 248"/>
                  <a:gd name="T3" fmla="*/ 5 h 317"/>
                  <a:gd name="T4" fmla="*/ 243 w 248"/>
                  <a:gd name="T5" fmla="*/ 0 h 317"/>
                  <a:gd name="T6" fmla="*/ 28 w 248"/>
                  <a:gd name="T7" fmla="*/ 0 h 317"/>
                  <a:gd name="T8" fmla="*/ 23 w 248"/>
                  <a:gd name="T9" fmla="*/ 5 h 317"/>
                  <a:gd name="T10" fmla="*/ 0 w 248"/>
                  <a:gd name="T11" fmla="*/ 313 h 317"/>
                  <a:gd name="T12" fmla="*/ 4 w 248"/>
                  <a:gd name="T13" fmla="*/ 317 h 317"/>
                  <a:gd name="T14" fmla="*/ 219 w 248"/>
                  <a:gd name="T15" fmla="*/ 317 h 317"/>
                  <a:gd name="T16" fmla="*/ 224 w 248"/>
                  <a:gd name="T17" fmla="*/ 313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317">
                    <a:moveTo>
                      <a:pt x="224" y="313"/>
                    </a:moveTo>
                    <a:cubicBezTo>
                      <a:pt x="247" y="5"/>
                      <a:pt x="247" y="5"/>
                      <a:pt x="247" y="5"/>
                    </a:cubicBezTo>
                    <a:cubicBezTo>
                      <a:pt x="248" y="2"/>
                      <a:pt x="246" y="0"/>
                      <a:pt x="243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3" y="2"/>
                      <a:pt x="23" y="5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5"/>
                      <a:pt x="1" y="317"/>
                      <a:pt x="4" y="317"/>
                    </a:cubicBezTo>
                    <a:cubicBezTo>
                      <a:pt x="219" y="317"/>
                      <a:pt x="219" y="317"/>
                      <a:pt x="219" y="317"/>
                    </a:cubicBezTo>
                    <a:cubicBezTo>
                      <a:pt x="222" y="317"/>
                      <a:pt x="224" y="315"/>
                      <a:pt x="224" y="313"/>
                    </a:cubicBez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1D3274DC-64D1-40F7-BB9F-A6909BE2A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8938" y="5202849"/>
                <a:ext cx="1343025" cy="66675"/>
              </a:xfrm>
              <a:custGeom>
                <a:avLst/>
                <a:gdLst>
                  <a:gd name="T0" fmla="*/ 0 w 846"/>
                  <a:gd name="T1" fmla="*/ 42 h 42"/>
                  <a:gd name="T2" fmla="*/ 842 w 846"/>
                  <a:gd name="T3" fmla="*/ 42 h 42"/>
                  <a:gd name="T4" fmla="*/ 846 w 846"/>
                  <a:gd name="T5" fmla="*/ 0 h 42"/>
                  <a:gd name="T6" fmla="*/ 4 w 846"/>
                  <a:gd name="T7" fmla="*/ 0 h 42"/>
                  <a:gd name="T8" fmla="*/ 0 w 84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6" h="42">
                    <a:moveTo>
                      <a:pt x="0" y="42"/>
                    </a:moveTo>
                    <a:lnTo>
                      <a:pt x="842" y="42"/>
                    </a:lnTo>
                    <a:lnTo>
                      <a:pt x="846" y="0"/>
                    </a:lnTo>
                    <a:lnTo>
                      <a:pt x="4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C1B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ECC60E04-B3A1-4517-900F-CE7B66059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6600" y="2650149"/>
                <a:ext cx="339725" cy="3300413"/>
              </a:xfrm>
              <a:custGeom>
                <a:avLst/>
                <a:gdLst>
                  <a:gd name="T0" fmla="*/ 0 w 214"/>
                  <a:gd name="T1" fmla="*/ 0 h 2079"/>
                  <a:gd name="T2" fmla="*/ 160 w 214"/>
                  <a:gd name="T3" fmla="*/ 2079 h 2079"/>
                  <a:gd name="T4" fmla="*/ 214 w 214"/>
                  <a:gd name="T5" fmla="*/ 2079 h 2079"/>
                  <a:gd name="T6" fmla="*/ 59 w 214"/>
                  <a:gd name="T7" fmla="*/ 0 h 2079"/>
                  <a:gd name="T8" fmla="*/ 0 w 214"/>
                  <a:gd name="T9" fmla="*/ 0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2079">
                    <a:moveTo>
                      <a:pt x="0" y="0"/>
                    </a:moveTo>
                    <a:lnTo>
                      <a:pt x="160" y="2079"/>
                    </a:lnTo>
                    <a:lnTo>
                      <a:pt x="214" y="2079"/>
                    </a:lnTo>
                    <a:lnTo>
                      <a:pt x="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9BC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id="{3EA1EB99-F450-4878-8F0F-879C4B23C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8975" y="2650149"/>
                <a:ext cx="301625" cy="3300413"/>
              </a:xfrm>
              <a:custGeom>
                <a:avLst/>
                <a:gdLst>
                  <a:gd name="T0" fmla="*/ 30 w 190"/>
                  <a:gd name="T1" fmla="*/ 0 h 2079"/>
                  <a:gd name="T2" fmla="*/ 190 w 190"/>
                  <a:gd name="T3" fmla="*/ 2079 h 2079"/>
                  <a:gd name="T4" fmla="*/ 156 w 190"/>
                  <a:gd name="T5" fmla="*/ 2079 h 2079"/>
                  <a:gd name="T6" fmla="*/ 0 w 190"/>
                  <a:gd name="T7" fmla="*/ 0 h 2079"/>
                  <a:gd name="T8" fmla="*/ 30 w 190"/>
                  <a:gd name="T9" fmla="*/ 0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2079">
                    <a:moveTo>
                      <a:pt x="30" y="0"/>
                    </a:moveTo>
                    <a:lnTo>
                      <a:pt x="190" y="2079"/>
                    </a:lnTo>
                    <a:lnTo>
                      <a:pt x="156" y="2079"/>
                    </a:lnTo>
                    <a:lnTo>
                      <a:pt x="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BFB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" name="Freeform 22">
                <a:extLst>
                  <a:ext uri="{FF2B5EF4-FFF2-40B4-BE49-F238E27FC236}">
                    <a16:creationId xmlns:a16="http://schemas.microsoft.com/office/drawing/2014/main" id="{F1CFC161-406A-419B-8353-29FF32494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300" y="2650149"/>
                <a:ext cx="341312" cy="3300413"/>
              </a:xfrm>
              <a:custGeom>
                <a:avLst/>
                <a:gdLst>
                  <a:gd name="T0" fmla="*/ 0 w 215"/>
                  <a:gd name="T1" fmla="*/ 0 h 2079"/>
                  <a:gd name="T2" fmla="*/ 160 w 215"/>
                  <a:gd name="T3" fmla="*/ 2079 h 2079"/>
                  <a:gd name="T4" fmla="*/ 215 w 215"/>
                  <a:gd name="T5" fmla="*/ 2079 h 2079"/>
                  <a:gd name="T6" fmla="*/ 59 w 215"/>
                  <a:gd name="T7" fmla="*/ 0 h 2079"/>
                  <a:gd name="T8" fmla="*/ 0 w 215"/>
                  <a:gd name="T9" fmla="*/ 0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2079">
                    <a:moveTo>
                      <a:pt x="0" y="0"/>
                    </a:moveTo>
                    <a:lnTo>
                      <a:pt x="160" y="2079"/>
                    </a:lnTo>
                    <a:lnTo>
                      <a:pt x="215" y="2079"/>
                    </a:lnTo>
                    <a:lnTo>
                      <a:pt x="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9BC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" name="Freeform 23">
                <a:extLst>
                  <a:ext uri="{FF2B5EF4-FFF2-40B4-BE49-F238E27FC236}">
                    <a16:creationId xmlns:a16="http://schemas.microsoft.com/office/drawing/2014/main" id="{20EB2EC4-6C8A-46A7-A52E-FEC1DE3B1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9913" y="2650149"/>
                <a:ext cx="306387" cy="3300413"/>
              </a:xfrm>
              <a:custGeom>
                <a:avLst/>
                <a:gdLst>
                  <a:gd name="T0" fmla="*/ 33 w 193"/>
                  <a:gd name="T1" fmla="*/ 0 h 2079"/>
                  <a:gd name="T2" fmla="*/ 193 w 193"/>
                  <a:gd name="T3" fmla="*/ 2079 h 2079"/>
                  <a:gd name="T4" fmla="*/ 160 w 193"/>
                  <a:gd name="T5" fmla="*/ 2079 h 2079"/>
                  <a:gd name="T6" fmla="*/ 0 w 193"/>
                  <a:gd name="T7" fmla="*/ 0 h 2079"/>
                  <a:gd name="T8" fmla="*/ 33 w 193"/>
                  <a:gd name="T9" fmla="*/ 0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2079">
                    <a:moveTo>
                      <a:pt x="33" y="0"/>
                    </a:moveTo>
                    <a:lnTo>
                      <a:pt x="193" y="2079"/>
                    </a:lnTo>
                    <a:lnTo>
                      <a:pt x="160" y="2079"/>
                    </a:lnTo>
                    <a:lnTo>
                      <a:pt x="0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BFB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24">
                <a:extLst>
                  <a:ext uri="{FF2B5EF4-FFF2-40B4-BE49-F238E27FC236}">
                    <a16:creationId xmlns:a16="http://schemas.microsoft.com/office/drawing/2014/main" id="{D5D71516-0BA2-45E7-B96E-11236D30D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9588" y="2469174"/>
                <a:ext cx="1743075" cy="2198688"/>
              </a:xfrm>
              <a:custGeom>
                <a:avLst/>
                <a:gdLst>
                  <a:gd name="T0" fmla="*/ 254 w 261"/>
                  <a:gd name="T1" fmla="*/ 329 h 329"/>
                  <a:gd name="T2" fmla="*/ 33 w 261"/>
                  <a:gd name="T3" fmla="*/ 329 h 329"/>
                  <a:gd name="T4" fmla="*/ 24 w 261"/>
                  <a:gd name="T5" fmla="*/ 322 h 329"/>
                  <a:gd name="T6" fmla="*/ 1 w 261"/>
                  <a:gd name="T7" fmla="*/ 8 h 329"/>
                  <a:gd name="T8" fmla="*/ 8 w 261"/>
                  <a:gd name="T9" fmla="*/ 0 h 329"/>
                  <a:gd name="T10" fmla="*/ 229 w 261"/>
                  <a:gd name="T11" fmla="*/ 0 h 329"/>
                  <a:gd name="T12" fmla="*/ 237 w 261"/>
                  <a:gd name="T13" fmla="*/ 8 h 329"/>
                  <a:gd name="T14" fmla="*/ 261 w 261"/>
                  <a:gd name="T15" fmla="*/ 322 h 329"/>
                  <a:gd name="T16" fmla="*/ 254 w 261"/>
                  <a:gd name="T17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329">
                    <a:moveTo>
                      <a:pt x="254" y="329"/>
                    </a:moveTo>
                    <a:cubicBezTo>
                      <a:pt x="33" y="329"/>
                      <a:pt x="33" y="329"/>
                      <a:pt x="33" y="329"/>
                    </a:cubicBezTo>
                    <a:cubicBezTo>
                      <a:pt x="28" y="329"/>
                      <a:pt x="25" y="326"/>
                      <a:pt x="24" y="32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229" y="0"/>
                      <a:pt x="229" y="0"/>
                      <a:pt x="229" y="0"/>
                    </a:cubicBezTo>
                    <a:cubicBezTo>
                      <a:pt x="233" y="0"/>
                      <a:pt x="237" y="4"/>
                      <a:pt x="237" y="8"/>
                    </a:cubicBezTo>
                    <a:cubicBezTo>
                      <a:pt x="261" y="322"/>
                      <a:pt x="261" y="322"/>
                      <a:pt x="261" y="322"/>
                    </a:cubicBezTo>
                    <a:cubicBezTo>
                      <a:pt x="261" y="326"/>
                      <a:pt x="258" y="329"/>
                      <a:pt x="254" y="329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Freeform 25">
                <a:extLst>
                  <a:ext uri="{FF2B5EF4-FFF2-40B4-BE49-F238E27FC236}">
                    <a16:creationId xmlns:a16="http://schemas.microsoft.com/office/drawing/2014/main" id="{D98766F6-E0B0-4650-A933-ED814ED05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2925" y="2469174"/>
                <a:ext cx="1743075" cy="2198688"/>
              </a:xfrm>
              <a:custGeom>
                <a:avLst/>
                <a:gdLst>
                  <a:gd name="T0" fmla="*/ 254 w 261"/>
                  <a:gd name="T1" fmla="*/ 329 h 329"/>
                  <a:gd name="T2" fmla="*/ 32 w 261"/>
                  <a:gd name="T3" fmla="*/ 329 h 329"/>
                  <a:gd name="T4" fmla="*/ 24 w 261"/>
                  <a:gd name="T5" fmla="*/ 322 h 329"/>
                  <a:gd name="T6" fmla="*/ 0 w 261"/>
                  <a:gd name="T7" fmla="*/ 8 h 329"/>
                  <a:gd name="T8" fmla="*/ 7 w 261"/>
                  <a:gd name="T9" fmla="*/ 0 h 329"/>
                  <a:gd name="T10" fmla="*/ 229 w 261"/>
                  <a:gd name="T11" fmla="*/ 0 h 329"/>
                  <a:gd name="T12" fmla="*/ 237 w 261"/>
                  <a:gd name="T13" fmla="*/ 8 h 329"/>
                  <a:gd name="T14" fmla="*/ 261 w 261"/>
                  <a:gd name="T15" fmla="*/ 322 h 329"/>
                  <a:gd name="T16" fmla="*/ 254 w 261"/>
                  <a:gd name="T17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329">
                    <a:moveTo>
                      <a:pt x="254" y="329"/>
                    </a:moveTo>
                    <a:cubicBezTo>
                      <a:pt x="32" y="329"/>
                      <a:pt x="32" y="329"/>
                      <a:pt x="32" y="329"/>
                    </a:cubicBezTo>
                    <a:cubicBezTo>
                      <a:pt x="28" y="329"/>
                      <a:pt x="25" y="326"/>
                      <a:pt x="24" y="32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229" y="0"/>
                      <a:pt x="229" y="0"/>
                      <a:pt x="229" y="0"/>
                    </a:cubicBezTo>
                    <a:cubicBezTo>
                      <a:pt x="233" y="0"/>
                      <a:pt x="236" y="4"/>
                      <a:pt x="237" y="8"/>
                    </a:cubicBezTo>
                    <a:cubicBezTo>
                      <a:pt x="261" y="322"/>
                      <a:pt x="261" y="322"/>
                      <a:pt x="261" y="322"/>
                    </a:cubicBezTo>
                    <a:cubicBezTo>
                      <a:pt x="261" y="326"/>
                      <a:pt x="258" y="329"/>
                      <a:pt x="254" y="329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Freeform 26">
                <a:extLst>
                  <a:ext uri="{FF2B5EF4-FFF2-40B4-BE49-F238E27FC236}">
                    <a16:creationId xmlns:a16="http://schemas.microsoft.com/office/drawing/2014/main" id="{3966111A-E858-4227-AB4A-59503229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2613" y="2510449"/>
                <a:ext cx="1657350" cy="2117725"/>
              </a:xfrm>
              <a:custGeom>
                <a:avLst/>
                <a:gdLst>
                  <a:gd name="T0" fmla="*/ 24 w 248"/>
                  <a:gd name="T1" fmla="*/ 313 h 317"/>
                  <a:gd name="T2" fmla="*/ 1 w 248"/>
                  <a:gd name="T3" fmla="*/ 5 h 317"/>
                  <a:gd name="T4" fmla="*/ 5 w 248"/>
                  <a:gd name="T5" fmla="*/ 0 h 317"/>
                  <a:gd name="T6" fmla="*/ 220 w 248"/>
                  <a:gd name="T7" fmla="*/ 0 h 317"/>
                  <a:gd name="T8" fmla="*/ 225 w 248"/>
                  <a:gd name="T9" fmla="*/ 5 h 317"/>
                  <a:gd name="T10" fmla="*/ 248 w 248"/>
                  <a:gd name="T11" fmla="*/ 313 h 317"/>
                  <a:gd name="T12" fmla="*/ 244 w 248"/>
                  <a:gd name="T13" fmla="*/ 317 h 317"/>
                  <a:gd name="T14" fmla="*/ 29 w 248"/>
                  <a:gd name="T15" fmla="*/ 317 h 317"/>
                  <a:gd name="T16" fmla="*/ 24 w 248"/>
                  <a:gd name="T17" fmla="*/ 313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317">
                    <a:moveTo>
                      <a:pt x="24" y="31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223" y="0"/>
                      <a:pt x="225" y="2"/>
                      <a:pt x="225" y="5"/>
                    </a:cubicBezTo>
                    <a:cubicBezTo>
                      <a:pt x="248" y="313"/>
                      <a:pt x="248" y="313"/>
                      <a:pt x="248" y="313"/>
                    </a:cubicBezTo>
                    <a:cubicBezTo>
                      <a:pt x="248" y="315"/>
                      <a:pt x="247" y="317"/>
                      <a:pt x="244" y="317"/>
                    </a:cubicBezTo>
                    <a:cubicBezTo>
                      <a:pt x="29" y="317"/>
                      <a:pt x="29" y="317"/>
                      <a:pt x="29" y="317"/>
                    </a:cubicBezTo>
                    <a:cubicBezTo>
                      <a:pt x="26" y="317"/>
                      <a:pt x="24" y="315"/>
                      <a:pt x="24" y="3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" name="Freeform 27">
                <a:extLst>
                  <a:ext uri="{FF2B5EF4-FFF2-40B4-BE49-F238E27FC236}">
                    <a16:creationId xmlns:a16="http://schemas.microsoft.com/office/drawing/2014/main" id="{BC5C94A8-060F-4B5C-B74F-68C98B120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3600" y="5202849"/>
                <a:ext cx="1336675" cy="66675"/>
              </a:xfrm>
              <a:custGeom>
                <a:avLst/>
                <a:gdLst>
                  <a:gd name="T0" fmla="*/ 842 w 842"/>
                  <a:gd name="T1" fmla="*/ 42 h 42"/>
                  <a:gd name="T2" fmla="*/ 4 w 842"/>
                  <a:gd name="T3" fmla="*/ 42 h 42"/>
                  <a:gd name="T4" fmla="*/ 0 w 842"/>
                  <a:gd name="T5" fmla="*/ 0 h 42"/>
                  <a:gd name="T6" fmla="*/ 842 w 842"/>
                  <a:gd name="T7" fmla="*/ 0 h 42"/>
                  <a:gd name="T8" fmla="*/ 842 w 842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2" h="42">
                    <a:moveTo>
                      <a:pt x="842" y="42"/>
                    </a:moveTo>
                    <a:lnTo>
                      <a:pt x="4" y="42"/>
                    </a:lnTo>
                    <a:lnTo>
                      <a:pt x="0" y="0"/>
                    </a:lnTo>
                    <a:lnTo>
                      <a:pt x="842" y="0"/>
                    </a:lnTo>
                    <a:lnTo>
                      <a:pt x="842" y="42"/>
                    </a:lnTo>
                    <a:close/>
                  </a:path>
                </a:pathLst>
              </a:custGeom>
              <a:solidFill>
                <a:srgbClr val="C9BC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" name="Freeform 28">
                <a:extLst>
                  <a:ext uri="{FF2B5EF4-FFF2-40B4-BE49-F238E27FC236}">
                    <a16:creationId xmlns:a16="http://schemas.microsoft.com/office/drawing/2014/main" id="{862F6A96-F6B4-44AA-98B3-54FD96B35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0313" y="3064487"/>
                <a:ext cx="47625" cy="280988"/>
              </a:xfrm>
              <a:custGeom>
                <a:avLst/>
                <a:gdLst>
                  <a:gd name="T0" fmla="*/ 17 w 30"/>
                  <a:gd name="T1" fmla="*/ 177 h 177"/>
                  <a:gd name="T2" fmla="*/ 0 w 30"/>
                  <a:gd name="T3" fmla="*/ 0 h 177"/>
                  <a:gd name="T4" fmla="*/ 17 w 30"/>
                  <a:gd name="T5" fmla="*/ 0 h 177"/>
                  <a:gd name="T6" fmla="*/ 30 w 30"/>
                  <a:gd name="T7" fmla="*/ 177 h 177"/>
                  <a:gd name="T8" fmla="*/ 17 w 30"/>
                  <a:gd name="T9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77">
                    <a:moveTo>
                      <a:pt x="17" y="177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0" y="177"/>
                    </a:lnTo>
                    <a:lnTo>
                      <a:pt x="17" y="17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" name="Freeform 29">
                <a:extLst>
                  <a:ext uri="{FF2B5EF4-FFF2-40B4-BE49-F238E27FC236}">
                    <a16:creationId xmlns:a16="http://schemas.microsoft.com/office/drawing/2014/main" id="{44CB3B15-C133-4D48-964F-11742E295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1263" y="3031149"/>
                <a:ext cx="500062" cy="333375"/>
              </a:xfrm>
              <a:custGeom>
                <a:avLst/>
                <a:gdLst>
                  <a:gd name="T0" fmla="*/ 13 w 75"/>
                  <a:gd name="T1" fmla="*/ 50 h 50"/>
                  <a:gd name="T2" fmla="*/ 13 w 75"/>
                  <a:gd name="T3" fmla="*/ 47 h 50"/>
                  <a:gd name="T4" fmla="*/ 71 w 75"/>
                  <a:gd name="T5" fmla="*/ 46 h 50"/>
                  <a:gd name="T6" fmla="*/ 72 w 75"/>
                  <a:gd name="T7" fmla="*/ 46 h 50"/>
                  <a:gd name="T8" fmla="*/ 72 w 75"/>
                  <a:gd name="T9" fmla="*/ 45 h 50"/>
                  <a:gd name="T10" fmla="*/ 68 w 75"/>
                  <a:gd name="T11" fmla="*/ 3 h 50"/>
                  <a:gd name="T12" fmla="*/ 35 w 75"/>
                  <a:gd name="T13" fmla="*/ 3 h 50"/>
                  <a:gd name="T14" fmla="*/ 0 w 75"/>
                  <a:gd name="T15" fmla="*/ 4 h 50"/>
                  <a:gd name="T16" fmla="*/ 0 w 75"/>
                  <a:gd name="T17" fmla="*/ 1 h 50"/>
                  <a:gd name="T18" fmla="*/ 35 w 75"/>
                  <a:gd name="T19" fmla="*/ 0 h 50"/>
                  <a:gd name="T20" fmla="*/ 70 w 75"/>
                  <a:gd name="T21" fmla="*/ 0 h 50"/>
                  <a:gd name="T22" fmla="*/ 71 w 75"/>
                  <a:gd name="T23" fmla="*/ 0 h 50"/>
                  <a:gd name="T24" fmla="*/ 71 w 75"/>
                  <a:gd name="T25" fmla="*/ 1 h 50"/>
                  <a:gd name="T26" fmla="*/ 75 w 75"/>
                  <a:gd name="T27" fmla="*/ 45 h 50"/>
                  <a:gd name="T28" fmla="*/ 74 w 75"/>
                  <a:gd name="T29" fmla="*/ 48 h 50"/>
                  <a:gd name="T30" fmla="*/ 71 w 75"/>
                  <a:gd name="T31" fmla="*/ 49 h 50"/>
                  <a:gd name="T32" fmla="*/ 13 w 75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50">
                    <a:moveTo>
                      <a:pt x="13" y="50"/>
                    </a:moveTo>
                    <a:cubicBezTo>
                      <a:pt x="13" y="47"/>
                      <a:pt x="13" y="47"/>
                      <a:pt x="13" y="47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1" y="46"/>
                      <a:pt x="72" y="46"/>
                      <a:pt x="72" y="46"/>
                    </a:cubicBezTo>
                    <a:cubicBezTo>
                      <a:pt x="72" y="46"/>
                      <a:pt x="72" y="46"/>
                      <a:pt x="72" y="45"/>
                    </a:cubicBezTo>
                    <a:cubicBezTo>
                      <a:pt x="71" y="31"/>
                      <a:pt x="70" y="17"/>
                      <a:pt x="68" y="3"/>
                    </a:cubicBezTo>
                    <a:cubicBezTo>
                      <a:pt x="57" y="3"/>
                      <a:pt x="46" y="3"/>
                      <a:pt x="35" y="3"/>
                    </a:cubicBezTo>
                    <a:cubicBezTo>
                      <a:pt x="23" y="4"/>
                      <a:pt x="11" y="4"/>
                      <a:pt x="0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1" y="1"/>
                      <a:pt x="23" y="1"/>
                      <a:pt x="35" y="0"/>
                    </a:cubicBezTo>
                    <a:cubicBezTo>
                      <a:pt x="46" y="0"/>
                      <a:pt x="58" y="0"/>
                      <a:pt x="70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3" y="16"/>
                      <a:pt x="74" y="30"/>
                      <a:pt x="75" y="45"/>
                    </a:cubicBezTo>
                    <a:cubicBezTo>
                      <a:pt x="75" y="46"/>
                      <a:pt x="75" y="47"/>
                      <a:pt x="74" y="48"/>
                    </a:cubicBezTo>
                    <a:cubicBezTo>
                      <a:pt x="73" y="49"/>
                      <a:pt x="72" y="49"/>
                      <a:pt x="71" y="49"/>
                    </a:cubicBezTo>
                    <a:lnTo>
                      <a:pt x="13" y="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Freeform 30">
                <a:extLst>
                  <a:ext uri="{FF2B5EF4-FFF2-40B4-BE49-F238E27FC236}">
                    <a16:creationId xmlns:a16="http://schemas.microsoft.com/office/drawing/2014/main" id="{9727A2DB-D1CE-4189-B845-DFE1FF170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3975" y="3112112"/>
                <a:ext cx="307975" cy="25400"/>
              </a:xfrm>
              <a:custGeom>
                <a:avLst/>
                <a:gdLst>
                  <a:gd name="T0" fmla="*/ 0 w 194"/>
                  <a:gd name="T1" fmla="*/ 16 h 16"/>
                  <a:gd name="T2" fmla="*/ 0 w 194"/>
                  <a:gd name="T3" fmla="*/ 4 h 16"/>
                  <a:gd name="T4" fmla="*/ 194 w 194"/>
                  <a:gd name="T5" fmla="*/ 0 h 16"/>
                  <a:gd name="T6" fmla="*/ 194 w 194"/>
                  <a:gd name="T7" fmla="*/ 12 h 16"/>
                  <a:gd name="T8" fmla="*/ 0 w 194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16">
                    <a:moveTo>
                      <a:pt x="0" y="16"/>
                    </a:moveTo>
                    <a:lnTo>
                      <a:pt x="0" y="4"/>
                    </a:lnTo>
                    <a:lnTo>
                      <a:pt x="194" y="0"/>
                    </a:lnTo>
                    <a:lnTo>
                      <a:pt x="194" y="1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Freeform 31">
                <a:extLst>
                  <a:ext uri="{FF2B5EF4-FFF2-40B4-BE49-F238E27FC236}">
                    <a16:creationId xmlns:a16="http://schemas.microsoft.com/office/drawing/2014/main" id="{449C8C1F-9429-488D-94D8-BC5AA63AA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58263" y="3178787"/>
                <a:ext cx="287337" cy="25400"/>
              </a:xfrm>
              <a:custGeom>
                <a:avLst/>
                <a:gdLst>
                  <a:gd name="T0" fmla="*/ 1 w 43"/>
                  <a:gd name="T1" fmla="*/ 4 h 4"/>
                  <a:gd name="T2" fmla="*/ 0 w 43"/>
                  <a:gd name="T3" fmla="*/ 1 h 4"/>
                  <a:gd name="T4" fmla="*/ 43 w 43"/>
                  <a:gd name="T5" fmla="*/ 0 h 4"/>
                  <a:gd name="T6" fmla="*/ 43 w 43"/>
                  <a:gd name="T7" fmla="*/ 3 h 4"/>
                  <a:gd name="T8" fmla="*/ 1 w 4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">
                    <a:moveTo>
                      <a:pt x="1" y="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5" y="0"/>
                      <a:pt x="29" y="0"/>
                      <a:pt x="43" y="0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29" y="3"/>
                      <a:pt x="15" y="3"/>
                      <a:pt x="1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" name="Freeform 32">
                <a:extLst>
                  <a:ext uri="{FF2B5EF4-FFF2-40B4-BE49-F238E27FC236}">
                    <a16:creationId xmlns:a16="http://schemas.microsoft.com/office/drawing/2014/main" id="{E3789C86-432A-42D5-923D-C940F7BC3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0963" y="3251812"/>
                <a:ext cx="260350" cy="26988"/>
              </a:xfrm>
              <a:custGeom>
                <a:avLst/>
                <a:gdLst>
                  <a:gd name="T0" fmla="*/ 10 w 39"/>
                  <a:gd name="T1" fmla="*/ 4 h 4"/>
                  <a:gd name="T2" fmla="*/ 0 w 39"/>
                  <a:gd name="T3" fmla="*/ 4 h 4"/>
                  <a:gd name="T4" fmla="*/ 0 w 39"/>
                  <a:gd name="T5" fmla="*/ 1 h 4"/>
                  <a:gd name="T6" fmla="*/ 39 w 39"/>
                  <a:gd name="T7" fmla="*/ 0 h 4"/>
                  <a:gd name="T8" fmla="*/ 39 w 39"/>
                  <a:gd name="T9" fmla="*/ 3 h 4"/>
                  <a:gd name="T10" fmla="*/ 10 w 39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">
                    <a:moveTo>
                      <a:pt x="10" y="4"/>
                    </a:moveTo>
                    <a:cubicBezTo>
                      <a:pt x="7" y="4"/>
                      <a:pt x="3" y="4"/>
                      <a:pt x="0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3" y="1"/>
                      <a:pt x="26" y="1"/>
                      <a:pt x="39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29" y="4"/>
                      <a:pt x="20" y="4"/>
                      <a:pt x="10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" name="Freeform 33">
                <a:extLst>
                  <a:ext uri="{FF2B5EF4-FFF2-40B4-BE49-F238E27FC236}">
                    <a16:creationId xmlns:a16="http://schemas.microsoft.com/office/drawing/2014/main" id="{DFE00F8A-8182-42CB-80A6-D3DC73278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7650" y="2843824"/>
                <a:ext cx="160337" cy="166688"/>
              </a:xfrm>
              <a:custGeom>
                <a:avLst/>
                <a:gdLst>
                  <a:gd name="T0" fmla="*/ 1 w 24"/>
                  <a:gd name="T1" fmla="*/ 25 h 25"/>
                  <a:gd name="T2" fmla="*/ 0 w 24"/>
                  <a:gd name="T3" fmla="*/ 22 h 25"/>
                  <a:gd name="T4" fmla="*/ 12 w 24"/>
                  <a:gd name="T5" fmla="*/ 11 h 25"/>
                  <a:gd name="T6" fmla="*/ 23 w 24"/>
                  <a:gd name="T7" fmla="*/ 0 h 25"/>
                  <a:gd name="T8" fmla="*/ 24 w 24"/>
                  <a:gd name="T9" fmla="*/ 3 h 25"/>
                  <a:gd name="T10" fmla="*/ 14 w 24"/>
                  <a:gd name="T11" fmla="*/ 13 h 25"/>
                  <a:gd name="T12" fmla="*/ 1 w 24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5">
                    <a:moveTo>
                      <a:pt x="1" y="2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5" y="21"/>
                      <a:pt x="8" y="16"/>
                      <a:pt x="12" y="11"/>
                    </a:cubicBezTo>
                    <a:cubicBezTo>
                      <a:pt x="15" y="7"/>
                      <a:pt x="18" y="2"/>
                      <a:pt x="23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17" y="9"/>
                      <a:pt x="14" y="13"/>
                    </a:cubicBezTo>
                    <a:cubicBezTo>
                      <a:pt x="11" y="18"/>
                      <a:pt x="7" y="24"/>
                      <a:pt x="1" y="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" name="Freeform 34">
                <a:extLst>
                  <a:ext uri="{FF2B5EF4-FFF2-40B4-BE49-F238E27FC236}">
                    <a16:creationId xmlns:a16="http://schemas.microsoft.com/office/drawing/2014/main" id="{99113F0A-C7D6-45B0-8B37-D75639E19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5600" y="2816837"/>
                <a:ext cx="106362" cy="93663"/>
              </a:xfrm>
              <a:custGeom>
                <a:avLst/>
                <a:gdLst>
                  <a:gd name="T0" fmla="*/ 13 w 16"/>
                  <a:gd name="T1" fmla="*/ 14 h 14"/>
                  <a:gd name="T2" fmla="*/ 10 w 16"/>
                  <a:gd name="T3" fmla="*/ 13 h 14"/>
                  <a:gd name="T4" fmla="*/ 12 w 16"/>
                  <a:gd name="T5" fmla="*/ 4 h 14"/>
                  <a:gd name="T6" fmla="*/ 0 w 16"/>
                  <a:gd name="T7" fmla="*/ 4 h 14"/>
                  <a:gd name="T8" fmla="*/ 0 w 16"/>
                  <a:gd name="T9" fmla="*/ 1 h 14"/>
                  <a:gd name="T10" fmla="*/ 14 w 16"/>
                  <a:gd name="T11" fmla="*/ 0 h 14"/>
                  <a:gd name="T12" fmla="*/ 16 w 16"/>
                  <a:gd name="T13" fmla="*/ 0 h 14"/>
                  <a:gd name="T14" fmla="*/ 15 w 16"/>
                  <a:gd name="T15" fmla="*/ 2 h 14"/>
                  <a:gd name="T16" fmla="*/ 13 w 16"/>
                  <a:gd name="T1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4">
                    <a:moveTo>
                      <a:pt x="13" y="14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0"/>
                      <a:pt x="12" y="7"/>
                      <a:pt x="12" y="4"/>
                    </a:cubicBezTo>
                    <a:cubicBezTo>
                      <a:pt x="8" y="4"/>
                      <a:pt x="4" y="4"/>
                      <a:pt x="0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9" y="1"/>
                      <a:pt x="14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6"/>
                      <a:pt x="14" y="10"/>
                      <a:pt x="13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" name="Freeform 35">
                <a:extLst>
                  <a:ext uri="{FF2B5EF4-FFF2-40B4-BE49-F238E27FC236}">
                    <a16:creationId xmlns:a16="http://schemas.microsoft.com/office/drawing/2014/main" id="{FA4C09F4-716B-464E-9ACF-F9A2EF39C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6650" y="2864462"/>
                <a:ext cx="214312" cy="133350"/>
              </a:xfrm>
              <a:custGeom>
                <a:avLst/>
                <a:gdLst>
                  <a:gd name="T0" fmla="*/ 30 w 32"/>
                  <a:gd name="T1" fmla="*/ 20 h 20"/>
                  <a:gd name="T2" fmla="*/ 0 w 32"/>
                  <a:gd name="T3" fmla="*/ 3 h 20"/>
                  <a:gd name="T4" fmla="*/ 1 w 32"/>
                  <a:gd name="T5" fmla="*/ 0 h 20"/>
                  <a:gd name="T6" fmla="*/ 32 w 32"/>
                  <a:gd name="T7" fmla="*/ 18 h 20"/>
                  <a:gd name="T8" fmla="*/ 30 w 32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0">
                    <a:moveTo>
                      <a:pt x="30" y="20"/>
                    </a:moveTo>
                    <a:cubicBezTo>
                      <a:pt x="20" y="14"/>
                      <a:pt x="10" y="8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5"/>
                      <a:pt x="22" y="11"/>
                      <a:pt x="32" y="18"/>
                    </a:cubicBezTo>
                    <a:lnTo>
                      <a:pt x="30" y="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" name="Freeform 36">
                <a:extLst>
                  <a:ext uri="{FF2B5EF4-FFF2-40B4-BE49-F238E27FC236}">
                    <a16:creationId xmlns:a16="http://schemas.microsoft.com/office/drawing/2014/main" id="{EE13D73B-A900-4F33-926B-374B13AC2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6325" y="2797787"/>
                <a:ext cx="80962" cy="106363"/>
              </a:xfrm>
              <a:custGeom>
                <a:avLst/>
                <a:gdLst>
                  <a:gd name="T0" fmla="*/ 3 w 12"/>
                  <a:gd name="T1" fmla="*/ 16 h 16"/>
                  <a:gd name="T2" fmla="*/ 0 w 12"/>
                  <a:gd name="T3" fmla="*/ 15 h 16"/>
                  <a:gd name="T4" fmla="*/ 0 w 12"/>
                  <a:gd name="T5" fmla="*/ 3 h 16"/>
                  <a:gd name="T6" fmla="*/ 0 w 12"/>
                  <a:gd name="T7" fmla="*/ 0 h 16"/>
                  <a:gd name="T8" fmla="*/ 3 w 12"/>
                  <a:gd name="T9" fmla="*/ 1 h 16"/>
                  <a:gd name="T10" fmla="*/ 12 w 12"/>
                  <a:gd name="T11" fmla="*/ 3 h 16"/>
                  <a:gd name="T12" fmla="*/ 12 w 12"/>
                  <a:gd name="T13" fmla="*/ 6 h 16"/>
                  <a:gd name="T14" fmla="*/ 4 w 12"/>
                  <a:gd name="T15" fmla="*/ 5 h 16"/>
                  <a:gd name="T16" fmla="*/ 3 w 12"/>
                  <a:gd name="T1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6">
                    <a:moveTo>
                      <a:pt x="3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" y="11"/>
                      <a:pt x="1" y="7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9" y="3"/>
                      <a:pt x="12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9" y="6"/>
                      <a:pt x="6" y="6"/>
                      <a:pt x="4" y="5"/>
                    </a:cubicBezTo>
                    <a:cubicBezTo>
                      <a:pt x="4" y="9"/>
                      <a:pt x="4" y="12"/>
                      <a:pt x="3" y="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" name="Freeform 37">
                <a:extLst>
                  <a:ext uri="{FF2B5EF4-FFF2-40B4-BE49-F238E27FC236}">
                    <a16:creationId xmlns:a16="http://schemas.microsoft.com/office/drawing/2014/main" id="{0E3E867F-2E63-491B-B90F-84A8DFFD1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8600" y="3391512"/>
                <a:ext cx="39687" cy="193675"/>
              </a:xfrm>
              <a:custGeom>
                <a:avLst/>
                <a:gdLst>
                  <a:gd name="T0" fmla="*/ 12 w 25"/>
                  <a:gd name="T1" fmla="*/ 122 h 122"/>
                  <a:gd name="T2" fmla="*/ 0 w 25"/>
                  <a:gd name="T3" fmla="*/ 0 h 122"/>
                  <a:gd name="T4" fmla="*/ 17 w 25"/>
                  <a:gd name="T5" fmla="*/ 0 h 122"/>
                  <a:gd name="T6" fmla="*/ 25 w 25"/>
                  <a:gd name="T7" fmla="*/ 118 h 122"/>
                  <a:gd name="T8" fmla="*/ 12 w 25"/>
                  <a:gd name="T9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22">
                    <a:moveTo>
                      <a:pt x="12" y="122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25" y="118"/>
                    </a:lnTo>
                    <a:lnTo>
                      <a:pt x="12" y="1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" name="Freeform 38">
                <a:extLst>
                  <a:ext uri="{FF2B5EF4-FFF2-40B4-BE49-F238E27FC236}">
                    <a16:creationId xmlns:a16="http://schemas.microsoft.com/office/drawing/2014/main" id="{4CB5A451-EB1E-4709-BD23-DCEF63EF3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4313" y="3599474"/>
                <a:ext cx="100012" cy="93663"/>
              </a:xfrm>
              <a:custGeom>
                <a:avLst/>
                <a:gdLst>
                  <a:gd name="T0" fmla="*/ 9 w 15"/>
                  <a:gd name="T1" fmla="*/ 14 h 14"/>
                  <a:gd name="T2" fmla="*/ 8 w 15"/>
                  <a:gd name="T3" fmla="*/ 11 h 14"/>
                  <a:gd name="T4" fmla="*/ 0 w 15"/>
                  <a:gd name="T5" fmla="*/ 2 h 14"/>
                  <a:gd name="T6" fmla="*/ 2 w 15"/>
                  <a:gd name="T7" fmla="*/ 0 h 14"/>
                  <a:gd name="T8" fmla="*/ 9 w 15"/>
                  <a:gd name="T9" fmla="*/ 7 h 14"/>
                  <a:gd name="T10" fmla="*/ 12 w 15"/>
                  <a:gd name="T11" fmla="*/ 1 h 14"/>
                  <a:gd name="T12" fmla="*/ 15 w 15"/>
                  <a:gd name="T13" fmla="*/ 2 h 14"/>
                  <a:gd name="T14" fmla="*/ 11 w 15"/>
                  <a:gd name="T15" fmla="*/ 11 h 14"/>
                  <a:gd name="T16" fmla="*/ 9 w 15"/>
                  <a:gd name="T1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4">
                    <a:moveTo>
                      <a:pt x="9" y="14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6" y="8"/>
                      <a:pt x="3" y="5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2"/>
                      <a:pt x="7" y="5"/>
                      <a:pt x="9" y="7"/>
                    </a:cubicBezTo>
                    <a:cubicBezTo>
                      <a:pt x="11" y="5"/>
                      <a:pt x="12" y="3"/>
                      <a:pt x="12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5"/>
                      <a:pt x="13" y="8"/>
                      <a:pt x="11" y="11"/>
                    </a:cubicBezTo>
                    <a:lnTo>
                      <a:pt x="9" y="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3" name="Freeform 39">
                <a:extLst>
                  <a:ext uri="{FF2B5EF4-FFF2-40B4-BE49-F238E27FC236}">
                    <a16:creationId xmlns:a16="http://schemas.microsoft.com/office/drawing/2014/main" id="{934340D8-C2D3-4A52-AE2B-2D0CCBBF1A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85250" y="3678849"/>
                <a:ext cx="379412" cy="280988"/>
              </a:xfrm>
              <a:custGeom>
                <a:avLst/>
                <a:gdLst>
                  <a:gd name="T0" fmla="*/ 30 w 57"/>
                  <a:gd name="T1" fmla="*/ 42 h 42"/>
                  <a:gd name="T2" fmla="*/ 27 w 57"/>
                  <a:gd name="T3" fmla="*/ 42 h 42"/>
                  <a:gd name="T4" fmla="*/ 5 w 57"/>
                  <a:gd name="T5" fmla="*/ 35 h 42"/>
                  <a:gd name="T6" fmla="*/ 0 w 57"/>
                  <a:gd name="T7" fmla="*/ 22 h 42"/>
                  <a:gd name="T8" fmla="*/ 2 w 57"/>
                  <a:gd name="T9" fmla="*/ 9 h 42"/>
                  <a:gd name="T10" fmla="*/ 2 w 57"/>
                  <a:gd name="T11" fmla="*/ 9 h 42"/>
                  <a:gd name="T12" fmla="*/ 16 w 57"/>
                  <a:gd name="T13" fmla="*/ 2 h 42"/>
                  <a:gd name="T14" fmla="*/ 48 w 57"/>
                  <a:gd name="T15" fmla="*/ 10 h 42"/>
                  <a:gd name="T16" fmla="*/ 54 w 57"/>
                  <a:gd name="T17" fmla="*/ 32 h 42"/>
                  <a:gd name="T18" fmla="*/ 42 w 57"/>
                  <a:gd name="T19" fmla="*/ 41 h 42"/>
                  <a:gd name="T20" fmla="*/ 30 w 57"/>
                  <a:gd name="T21" fmla="*/ 42 h 42"/>
                  <a:gd name="T22" fmla="*/ 21 w 57"/>
                  <a:gd name="T23" fmla="*/ 5 h 42"/>
                  <a:gd name="T24" fmla="*/ 16 w 57"/>
                  <a:gd name="T25" fmla="*/ 5 h 42"/>
                  <a:gd name="T26" fmla="*/ 5 w 57"/>
                  <a:gd name="T27" fmla="*/ 11 h 42"/>
                  <a:gd name="T28" fmla="*/ 5 w 57"/>
                  <a:gd name="T29" fmla="*/ 11 h 42"/>
                  <a:gd name="T30" fmla="*/ 4 w 57"/>
                  <a:gd name="T31" fmla="*/ 22 h 42"/>
                  <a:gd name="T32" fmla="*/ 7 w 57"/>
                  <a:gd name="T33" fmla="*/ 33 h 42"/>
                  <a:gd name="T34" fmla="*/ 27 w 57"/>
                  <a:gd name="T35" fmla="*/ 39 h 42"/>
                  <a:gd name="T36" fmla="*/ 41 w 57"/>
                  <a:gd name="T37" fmla="*/ 38 h 42"/>
                  <a:gd name="T38" fmla="*/ 51 w 57"/>
                  <a:gd name="T39" fmla="*/ 30 h 42"/>
                  <a:gd name="T40" fmla="*/ 46 w 57"/>
                  <a:gd name="T41" fmla="*/ 12 h 42"/>
                  <a:gd name="T42" fmla="*/ 21 w 57"/>
                  <a:gd name="T43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7" h="42">
                    <a:moveTo>
                      <a:pt x="30" y="42"/>
                    </a:moveTo>
                    <a:cubicBezTo>
                      <a:pt x="29" y="42"/>
                      <a:pt x="28" y="42"/>
                      <a:pt x="27" y="42"/>
                    </a:cubicBezTo>
                    <a:cubicBezTo>
                      <a:pt x="19" y="42"/>
                      <a:pt x="10" y="41"/>
                      <a:pt x="5" y="35"/>
                    </a:cubicBezTo>
                    <a:cubicBezTo>
                      <a:pt x="2" y="32"/>
                      <a:pt x="1" y="28"/>
                      <a:pt x="0" y="22"/>
                    </a:cubicBezTo>
                    <a:cubicBezTo>
                      <a:pt x="0" y="17"/>
                      <a:pt x="0" y="13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5" y="5"/>
                      <a:pt x="9" y="3"/>
                      <a:pt x="16" y="2"/>
                    </a:cubicBezTo>
                    <a:cubicBezTo>
                      <a:pt x="26" y="0"/>
                      <a:pt x="41" y="4"/>
                      <a:pt x="48" y="10"/>
                    </a:cubicBezTo>
                    <a:cubicBezTo>
                      <a:pt x="54" y="16"/>
                      <a:pt x="57" y="25"/>
                      <a:pt x="54" y="32"/>
                    </a:cubicBezTo>
                    <a:cubicBezTo>
                      <a:pt x="52" y="36"/>
                      <a:pt x="48" y="40"/>
                      <a:pt x="42" y="41"/>
                    </a:cubicBezTo>
                    <a:cubicBezTo>
                      <a:pt x="38" y="42"/>
                      <a:pt x="34" y="42"/>
                      <a:pt x="30" y="42"/>
                    </a:cubicBezTo>
                    <a:close/>
                    <a:moveTo>
                      <a:pt x="21" y="5"/>
                    </a:moveTo>
                    <a:cubicBezTo>
                      <a:pt x="19" y="5"/>
                      <a:pt x="18" y="5"/>
                      <a:pt x="16" y="5"/>
                    </a:cubicBezTo>
                    <a:cubicBezTo>
                      <a:pt x="12" y="5"/>
                      <a:pt x="8" y="7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4"/>
                      <a:pt x="3" y="17"/>
                      <a:pt x="4" y="22"/>
                    </a:cubicBezTo>
                    <a:cubicBezTo>
                      <a:pt x="4" y="27"/>
                      <a:pt x="5" y="30"/>
                      <a:pt x="7" y="33"/>
                    </a:cubicBezTo>
                    <a:cubicBezTo>
                      <a:pt x="12" y="38"/>
                      <a:pt x="19" y="39"/>
                      <a:pt x="27" y="39"/>
                    </a:cubicBezTo>
                    <a:cubicBezTo>
                      <a:pt x="32" y="39"/>
                      <a:pt x="37" y="39"/>
                      <a:pt x="41" y="38"/>
                    </a:cubicBezTo>
                    <a:cubicBezTo>
                      <a:pt x="46" y="37"/>
                      <a:pt x="49" y="34"/>
                      <a:pt x="51" y="30"/>
                    </a:cubicBezTo>
                    <a:cubicBezTo>
                      <a:pt x="53" y="25"/>
                      <a:pt x="51" y="17"/>
                      <a:pt x="46" y="12"/>
                    </a:cubicBezTo>
                    <a:cubicBezTo>
                      <a:pt x="40" y="8"/>
                      <a:pt x="30" y="5"/>
                      <a:pt x="21" y="5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4" name="Rectangle 40">
                <a:extLst>
                  <a:ext uri="{FF2B5EF4-FFF2-40B4-BE49-F238E27FC236}">
                    <a16:creationId xmlns:a16="http://schemas.microsoft.com/office/drawing/2014/main" id="{352E857F-2C72-4771-97B2-9DD1C2527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4625" y="3772512"/>
                <a:ext cx="166687" cy="206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5" name="Freeform 41">
                <a:extLst>
                  <a:ext uri="{FF2B5EF4-FFF2-40B4-BE49-F238E27FC236}">
                    <a16:creationId xmlns:a16="http://schemas.microsoft.com/office/drawing/2014/main" id="{B58FACB3-745D-4DAC-BCEF-F0F10C4EC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0975" y="3820137"/>
                <a:ext cx="180975" cy="26988"/>
              </a:xfrm>
              <a:custGeom>
                <a:avLst/>
                <a:gdLst>
                  <a:gd name="T0" fmla="*/ 19 w 27"/>
                  <a:gd name="T1" fmla="*/ 4 h 4"/>
                  <a:gd name="T2" fmla="*/ 0 w 27"/>
                  <a:gd name="T3" fmla="*/ 4 h 4"/>
                  <a:gd name="T4" fmla="*/ 0 w 27"/>
                  <a:gd name="T5" fmla="*/ 0 h 4"/>
                  <a:gd name="T6" fmla="*/ 27 w 27"/>
                  <a:gd name="T7" fmla="*/ 1 h 4"/>
                  <a:gd name="T8" fmla="*/ 27 w 27"/>
                  <a:gd name="T9" fmla="*/ 4 h 4"/>
                  <a:gd name="T10" fmla="*/ 19 w 27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">
                    <a:moveTo>
                      <a:pt x="19" y="4"/>
                    </a:moveTo>
                    <a:cubicBezTo>
                      <a:pt x="13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"/>
                      <a:pt x="18" y="1"/>
                      <a:pt x="27" y="1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4" y="4"/>
                      <a:pt x="22" y="4"/>
                      <a:pt x="19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6" name="Freeform 42">
                <a:extLst>
                  <a:ext uri="{FF2B5EF4-FFF2-40B4-BE49-F238E27FC236}">
                    <a16:creationId xmlns:a16="http://schemas.microsoft.com/office/drawing/2014/main" id="{4866A99E-B5A3-43A0-885E-5510B2104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1613" y="3872524"/>
                <a:ext cx="133350" cy="26988"/>
              </a:xfrm>
              <a:custGeom>
                <a:avLst/>
                <a:gdLst>
                  <a:gd name="T0" fmla="*/ 14 w 20"/>
                  <a:gd name="T1" fmla="*/ 4 h 4"/>
                  <a:gd name="T2" fmla="*/ 0 w 20"/>
                  <a:gd name="T3" fmla="*/ 3 h 4"/>
                  <a:gd name="T4" fmla="*/ 0 w 20"/>
                  <a:gd name="T5" fmla="*/ 0 h 4"/>
                  <a:gd name="T6" fmla="*/ 20 w 20"/>
                  <a:gd name="T7" fmla="*/ 0 h 4"/>
                  <a:gd name="T8" fmla="*/ 20 w 20"/>
                  <a:gd name="T9" fmla="*/ 4 h 4"/>
                  <a:gd name="T10" fmla="*/ 14 w 20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4">
                    <a:moveTo>
                      <a:pt x="14" y="4"/>
                    </a:moveTo>
                    <a:cubicBezTo>
                      <a:pt x="9" y="4"/>
                      <a:pt x="4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1"/>
                      <a:pt x="13" y="1"/>
                      <a:pt x="20" y="0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16" y="4"/>
                      <a:pt x="14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7" name="Rectangle 43">
                <a:extLst>
                  <a:ext uri="{FF2B5EF4-FFF2-40B4-BE49-F238E27FC236}">
                    <a16:creationId xmlns:a16="http://schemas.microsoft.com/office/drawing/2014/main" id="{6D0DEE2F-DD8D-452E-B455-8DC741F16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4263" y="4026512"/>
                <a:ext cx="320675" cy="206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8" name="Rectangle 44">
                <a:extLst>
                  <a:ext uri="{FF2B5EF4-FFF2-40B4-BE49-F238E27FC236}">
                    <a16:creationId xmlns:a16="http://schemas.microsoft.com/office/drawing/2014/main" id="{1B8DF31C-759C-4C65-96F0-1C6C5AD62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0613" y="4099537"/>
                <a:ext cx="327025" cy="206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Freeform 45">
                <a:extLst>
                  <a:ext uri="{FF2B5EF4-FFF2-40B4-BE49-F238E27FC236}">
                    <a16:creationId xmlns:a16="http://schemas.microsoft.com/office/drawing/2014/main" id="{9AFDCAF2-44BA-414D-A58D-0CB2036E4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7600" y="4180499"/>
                <a:ext cx="293687" cy="26988"/>
              </a:xfrm>
              <a:custGeom>
                <a:avLst/>
                <a:gdLst>
                  <a:gd name="T0" fmla="*/ 0 w 185"/>
                  <a:gd name="T1" fmla="*/ 17 h 17"/>
                  <a:gd name="T2" fmla="*/ 0 w 185"/>
                  <a:gd name="T3" fmla="*/ 4 h 17"/>
                  <a:gd name="T4" fmla="*/ 185 w 185"/>
                  <a:gd name="T5" fmla="*/ 0 h 17"/>
                  <a:gd name="T6" fmla="*/ 185 w 185"/>
                  <a:gd name="T7" fmla="*/ 13 h 17"/>
                  <a:gd name="T8" fmla="*/ 0 w 185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7">
                    <a:moveTo>
                      <a:pt x="0" y="17"/>
                    </a:moveTo>
                    <a:lnTo>
                      <a:pt x="0" y="4"/>
                    </a:lnTo>
                    <a:lnTo>
                      <a:pt x="185" y="0"/>
                    </a:lnTo>
                    <a:lnTo>
                      <a:pt x="185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0" name="Freeform 46">
                <a:extLst>
                  <a:ext uri="{FF2B5EF4-FFF2-40B4-BE49-F238E27FC236}">
                    <a16:creationId xmlns:a16="http://schemas.microsoft.com/office/drawing/2014/main" id="{3E9C237B-BF4A-4E3A-818D-E606C8675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5975" y="4059849"/>
                <a:ext cx="120650" cy="166688"/>
              </a:xfrm>
              <a:custGeom>
                <a:avLst/>
                <a:gdLst>
                  <a:gd name="T0" fmla="*/ 0 w 18"/>
                  <a:gd name="T1" fmla="*/ 25 h 25"/>
                  <a:gd name="T2" fmla="*/ 1 w 18"/>
                  <a:gd name="T3" fmla="*/ 16 h 25"/>
                  <a:gd name="T4" fmla="*/ 1 w 18"/>
                  <a:gd name="T5" fmla="*/ 2 h 25"/>
                  <a:gd name="T6" fmla="*/ 0 w 18"/>
                  <a:gd name="T7" fmla="*/ 0 h 25"/>
                  <a:gd name="T8" fmla="*/ 18 w 18"/>
                  <a:gd name="T9" fmla="*/ 0 h 25"/>
                  <a:gd name="T10" fmla="*/ 18 w 18"/>
                  <a:gd name="T11" fmla="*/ 3 h 25"/>
                  <a:gd name="T12" fmla="*/ 4 w 18"/>
                  <a:gd name="T13" fmla="*/ 3 h 25"/>
                  <a:gd name="T14" fmla="*/ 4 w 18"/>
                  <a:gd name="T15" fmla="*/ 16 h 25"/>
                  <a:gd name="T16" fmla="*/ 3 w 18"/>
                  <a:gd name="T17" fmla="*/ 25 h 25"/>
                  <a:gd name="T18" fmla="*/ 0 w 18"/>
                  <a:gd name="T1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cubicBezTo>
                      <a:pt x="0" y="22"/>
                      <a:pt x="0" y="19"/>
                      <a:pt x="1" y="16"/>
                    </a:cubicBezTo>
                    <a:cubicBezTo>
                      <a:pt x="1" y="11"/>
                      <a:pt x="1" y="5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7"/>
                      <a:pt x="4" y="12"/>
                      <a:pt x="4" y="16"/>
                    </a:cubicBezTo>
                    <a:cubicBezTo>
                      <a:pt x="3" y="19"/>
                      <a:pt x="3" y="22"/>
                      <a:pt x="3" y="25"/>
                    </a:cubicBez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1" name="Rectangle 47">
                <a:extLst>
                  <a:ext uri="{FF2B5EF4-FFF2-40B4-BE49-F238E27FC236}">
                    <a16:creationId xmlns:a16="http://schemas.microsoft.com/office/drawing/2014/main" id="{2874BA6F-2685-4E0B-92F3-D13115212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2650" y="4220187"/>
                <a:ext cx="127000" cy="269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2" name="Freeform 48">
                <a:extLst>
                  <a:ext uri="{FF2B5EF4-FFF2-40B4-BE49-F238E27FC236}">
                    <a16:creationId xmlns:a16="http://schemas.microsoft.com/office/drawing/2014/main" id="{A6464511-BD3F-463A-93F1-2622AF5AD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0600" y="4074137"/>
                <a:ext cx="33337" cy="112713"/>
              </a:xfrm>
              <a:custGeom>
                <a:avLst/>
                <a:gdLst>
                  <a:gd name="T0" fmla="*/ 8 w 21"/>
                  <a:gd name="T1" fmla="*/ 71 h 71"/>
                  <a:gd name="T2" fmla="*/ 0 w 21"/>
                  <a:gd name="T3" fmla="*/ 0 h 71"/>
                  <a:gd name="T4" fmla="*/ 12 w 21"/>
                  <a:gd name="T5" fmla="*/ 0 h 71"/>
                  <a:gd name="T6" fmla="*/ 21 w 21"/>
                  <a:gd name="T7" fmla="*/ 71 h 71"/>
                  <a:gd name="T8" fmla="*/ 8 w 21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1">
                    <a:moveTo>
                      <a:pt x="8" y="71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21" y="71"/>
                    </a:lnTo>
                    <a:lnTo>
                      <a:pt x="8" y="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3" name="Freeform 49">
                <a:extLst>
                  <a:ext uri="{FF2B5EF4-FFF2-40B4-BE49-F238E27FC236}">
                    <a16:creationId xmlns:a16="http://schemas.microsoft.com/office/drawing/2014/main" id="{A344C81B-DCA5-4A4E-B55C-6A1EB67B4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5300" y="2664437"/>
                <a:ext cx="241300" cy="25400"/>
              </a:xfrm>
              <a:custGeom>
                <a:avLst/>
                <a:gdLst>
                  <a:gd name="T0" fmla="*/ 0 w 152"/>
                  <a:gd name="T1" fmla="*/ 16 h 16"/>
                  <a:gd name="T2" fmla="*/ 0 w 152"/>
                  <a:gd name="T3" fmla="*/ 4 h 16"/>
                  <a:gd name="T4" fmla="*/ 152 w 152"/>
                  <a:gd name="T5" fmla="*/ 0 h 16"/>
                  <a:gd name="T6" fmla="*/ 152 w 152"/>
                  <a:gd name="T7" fmla="*/ 12 h 16"/>
                  <a:gd name="T8" fmla="*/ 0 w 152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6">
                    <a:moveTo>
                      <a:pt x="0" y="16"/>
                    </a:moveTo>
                    <a:lnTo>
                      <a:pt x="0" y="4"/>
                    </a:lnTo>
                    <a:lnTo>
                      <a:pt x="152" y="0"/>
                    </a:lnTo>
                    <a:lnTo>
                      <a:pt x="152" y="1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4" name="Freeform 50">
                <a:extLst>
                  <a:ext uri="{FF2B5EF4-FFF2-40B4-BE49-F238E27FC236}">
                    <a16:creationId xmlns:a16="http://schemas.microsoft.com/office/drawing/2014/main" id="{5C92E231-32BD-45C4-A40A-9EBEB9932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18638" y="2731112"/>
                <a:ext cx="207962" cy="25400"/>
              </a:xfrm>
              <a:custGeom>
                <a:avLst/>
                <a:gdLst>
                  <a:gd name="T0" fmla="*/ 14 w 31"/>
                  <a:gd name="T1" fmla="*/ 4 h 4"/>
                  <a:gd name="T2" fmla="*/ 0 w 31"/>
                  <a:gd name="T3" fmla="*/ 3 h 4"/>
                  <a:gd name="T4" fmla="*/ 0 w 31"/>
                  <a:gd name="T5" fmla="*/ 0 h 4"/>
                  <a:gd name="T6" fmla="*/ 30 w 31"/>
                  <a:gd name="T7" fmla="*/ 0 h 4"/>
                  <a:gd name="T8" fmla="*/ 31 w 31"/>
                  <a:gd name="T9" fmla="*/ 3 h 4"/>
                  <a:gd name="T10" fmla="*/ 14 w 3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4">
                    <a:moveTo>
                      <a:pt x="14" y="4"/>
                    </a:moveTo>
                    <a:cubicBezTo>
                      <a:pt x="9" y="4"/>
                      <a:pt x="5" y="4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1"/>
                      <a:pt x="20" y="1"/>
                      <a:pt x="30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5" y="4"/>
                      <a:pt x="20" y="4"/>
                      <a:pt x="14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5" name="Rectangle 51">
                <a:extLst>
                  <a:ext uri="{FF2B5EF4-FFF2-40B4-BE49-F238E27FC236}">
                    <a16:creationId xmlns:a16="http://schemas.microsoft.com/office/drawing/2014/main" id="{182A41AD-747F-4DFF-B44B-767187721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5300" y="2789849"/>
                <a:ext cx="220662" cy="269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6" name="Freeform 52">
                <a:extLst>
                  <a:ext uri="{FF2B5EF4-FFF2-40B4-BE49-F238E27FC236}">
                    <a16:creationId xmlns:a16="http://schemas.microsoft.com/office/drawing/2014/main" id="{0945AC31-2681-4E51-8F75-69175166D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1975" y="2850174"/>
                <a:ext cx="200025" cy="33338"/>
              </a:xfrm>
              <a:custGeom>
                <a:avLst/>
                <a:gdLst>
                  <a:gd name="T0" fmla="*/ 20 w 30"/>
                  <a:gd name="T1" fmla="*/ 5 h 5"/>
                  <a:gd name="T2" fmla="*/ 0 w 30"/>
                  <a:gd name="T3" fmla="*/ 3 h 5"/>
                  <a:gd name="T4" fmla="*/ 0 w 30"/>
                  <a:gd name="T5" fmla="*/ 0 h 5"/>
                  <a:gd name="T6" fmla="*/ 30 w 30"/>
                  <a:gd name="T7" fmla="*/ 2 h 5"/>
                  <a:gd name="T8" fmla="*/ 30 w 30"/>
                  <a:gd name="T9" fmla="*/ 5 h 5"/>
                  <a:gd name="T10" fmla="*/ 20 w 30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5">
                    <a:moveTo>
                      <a:pt x="20" y="5"/>
                    </a:moveTo>
                    <a:cubicBezTo>
                      <a:pt x="13" y="5"/>
                      <a:pt x="7" y="5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2"/>
                      <a:pt x="20" y="2"/>
                      <a:pt x="30" y="2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7" y="5"/>
                      <a:pt x="24" y="5"/>
                      <a:pt x="20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7" name="Rectangle 53">
                <a:extLst>
                  <a:ext uri="{FF2B5EF4-FFF2-40B4-BE49-F238E27FC236}">
                    <a16:creationId xmlns:a16="http://schemas.microsoft.com/office/drawing/2014/main" id="{7C86E1F1-F42D-4674-9062-76D5F62D3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6300" y="2683487"/>
                <a:ext cx="147637" cy="206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8" name="Rectangle 54">
                <a:extLst>
                  <a:ext uri="{FF2B5EF4-FFF2-40B4-BE49-F238E27FC236}">
                    <a16:creationId xmlns:a16="http://schemas.microsoft.com/office/drawing/2014/main" id="{65790D93-B432-4C20-9B47-AC7065C96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2963" y="2731112"/>
                <a:ext cx="147637" cy="190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9" name="Rectangle 55">
                <a:extLst>
                  <a:ext uri="{FF2B5EF4-FFF2-40B4-BE49-F238E27FC236}">
                    <a16:creationId xmlns:a16="http://schemas.microsoft.com/office/drawing/2014/main" id="{45D994F7-1AD6-498E-860F-C22A03946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2963" y="2789849"/>
                <a:ext cx="160337" cy="269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0" name="Freeform 56">
                <a:extLst>
                  <a:ext uri="{FF2B5EF4-FFF2-40B4-BE49-F238E27FC236}">
                    <a16:creationId xmlns:a16="http://schemas.microsoft.com/office/drawing/2014/main" id="{147E14F0-704B-41B4-BE62-72DB4722E2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9938" y="2616812"/>
                <a:ext cx="360362" cy="320675"/>
              </a:xfrm>
              <a:custGeom>
                <a:avLst/>
                <a:gdLst>
                  <a:gd name="T0" fmla="*/ 28 w 54"/>
                  <a:gd name="T1" fmla="*/ 48 h 48"/>
                  <a:gd name="T2" fmla="*/ 26 w 54"/>
                  <a:gd name="T3" fmla="*/ 48 h 48"/>
                  <a:gd name="T4" fmla="*/ 12 w 54"/>
                  <a:gd name="T5" fmla="*/ 45 h 48"/>
                  <a:gd name="T6" fmla="*/ 6 w 54"/>
                  <a:gd name="T7" fmla="*/ 37 h 48"/>
                  <a:gd name="T8" fmla="*/ 7 w 54"/>
                  <a:gd name="T9" fmla="*/ 8 h 48"/>
                  <a:gd name="T10" fmla="*/ 7 w 54"/>
                  <a:gd name="T11" fmla="*/ 8 h 48"/>
                  <a:gd name="T12" fmla="*/ 36 w 54"/>
                  <a:gd name="T13" fmla="*/ 1 h 48"/>
                  <a:gd name="T14" fmla="*/ 51 w 54"/>
                  <a:gd name="T15" fmla="*/ 8 h 48"/>
                  <a:gd name="T16" fmla="*/ 54 w 54"/>
                  <a:gd name="T17" fmla="*/ 21 h 48"/>
                  <a:gd name="T18" fmla="*/ 54 w 54"/>
                  <a:gd name="T19" fmla="*/ 26 h 48"/>
                  <a:gd name="T20" fmla="*/ 52 w 54"/>
                  <a:gd name="T21" fmla="*/ 38 h 48"/>
                  <a:gd name="T22" fmla="*/ 40 w 54"/>
                  <a:gd name="T23" fmla="*/ 47 h 48"/>
                  <a:gd name="T24" fmla="*/ 28 w 54"/>
                  <a:gd name="T25" fmla="*/ 48 h 48"/>
                  <a:gd name="T26" fmla="*/ 9 w 54"/>
                  <a:gd name="T27" fmla="*/ 10 h 48"/>
                  <a:gd name="T28" fmla="*/ 8 w 54"/>
                  <a:gd name="T29" fmla="*/ 36 h 48"/>
                  <a:gd name="T30" fmla="*/ 13 w 54"/>
                  <a:gd name="T31" fmla="*/ 44 h 48"/>
                  <a:gd name="T32" fmla="*/ 26 w 54"/>
                  <a:gd name="T33" fmla="*/ 46 h 48"/>
                  <a:gd name="T34" fmla="*/ 40 w 54"/>
                  <a:gd name="T35" fmla="*/ 45 h 48"/>
                  <a:gd name="T36" fmla="*/ 50 w 54"/>
                  <a:gd name="T37" fmla="*/ 38 h 48"/>
                  <a:gd name="T38" fmla="*/ 52 w 54"/>
                  <a:gd name="T39" fmla="*/ 26 h 48"/>
                  <a:gd name="T40" fmla="*/ 52 w 54"/>
                  <a:gd name="T41" fmla="*/ 21 h 48"/>
                  <a:gd name="T42" fmla="*/ 50 w 54"/>
                  <a:gd name="T43" fmla="*/ 10 h 48"/>
                  <a:gd name="T44" fmla="*/ 36 w 54"/>
                  <a:gd name="T45" fmla="*/ 3 h 48"/>
                  <a:gd name="T46" fmla="*/ 9 w 54"/>
                  <a:gd name="T47" fmla="*/ 1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" h="48">
                    <a:moveTo>
                      <a:pt x="28" y="48"/>
                    </a:moveTo>
                    <a:cubicBezTo>
                      <a:pt x="27" y="48"/>
                      <a:pt x="26" y="48"/>
                      <a:pt x="26" y="48"/>
                    </a:cubicBezTo>
                    <a:cubicBezTo>
                      <a:pt x="22" y="48"/>
                      <a:pt x="16" y="48"/>
                      <a:pt x="12" y="45"/>
                    </a:cubicBezTo>
                    <a:cubicBezTo>
                      <a:pt x="9" y="43"/>
                      <a:pt x="7" y="39"/>
                      <a:pt x="6" y="37"/>
                    </a:cubicBezTo>
                    <a:cubicBezTo>
                      <a:pt x="2" y="29"/>
                      <a:pt x="0" y="1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3"/>
                      <a:pt x="25" y="0"/>
                      <a:pt x="36" y="1"/>
                    </a:cubicBezTo>
                    <a:cubicBezTo>
                      <a:pt x="41" y="1"/>
                      <a:pt x="48" y="3"/>
                      <a:pt x="51" y="8"/>
                    </a:cubicBezTo>
                    <a:cubicBezTo>
                      <a:pt x="54" y="12"/>
                      <a:pt x="54" y="17"/>
                      <a:pt x="54" y="2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30"/>
                      <a:pt x="54" y="34"/>
                      <a:pt x="52" y="38"/>
                    </a:cubicBezTo>
                    <a:cubicBezTo>
                      <a:pt x="50" y="43"/>
                      <a:pt x="46" y="46"/>
                      <a:pt x="40" y="47"/>
                    </a:cubicBezTo>
                    <a:cubicBezTo>
                      <a:pt x="36" y="48"/>
                      <a:pt x="32" y="48"/>
                      <a:pt x="28" y="48"/>
                    </a:cubicBezTo>
                    <a:close/>
                    <a:moveTo>
                      <a:pt x="9" y="10"/>
                    </a:moveTo>
                    <a:cubicBezTo>
                      <a:pt x="2" y="16"/>
                      <a:pt x="4" y="28"/>
                      <a:pt x="8" y="36"/>
                    </a:cubicBezTo>
                    <a:cubicBezTo>
                      <a:pt x="9" y="40"/>
                      <a:pt x="11" y="42"/>
                      <a:pt x="13" y="44"/>
                    </a:cubicBezTo>
                    <a:cubicBezTo>
                      <a:pt x="17" y="46"/>
                      <a:pt x="21" y="46"/>
                      <a:pt x="26" y="46"/>
                    </a:cubicBezTo>
                    <a:cubicBezTo>
                      <a:pt x="30" y="46"/>
                      <a:pt x="35" y="46"/>
                      <a:pt x="40" y="45"/>
                    </a:cubicBezTo>
                    <a:cubicBezTo>
                      <a:pt x="43" y="44"/>
                      <a:pt x="48" y="42"/>
                      <a:pt x="50" y="38"/>
                    </a:cubicBezTo>
                    <a:cubicBezTo>
                      <a:pt x="52" y="34"/>
                      <a:pt x="52" y="29"/>
                      <a:pt x="52" y="26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17"/>
                      <a:pt x="52" y="13"/>
                      <a:pt x="50" y="10"/>
                    </a:cubicBezTo>
                    <a:cubicBezTo>
                      <a:pt x="47" y="5"/>
                      <a:pt x="40" y="3"/>
                      <a:pt x="36" y="3"/>
                    </a:cubicBezTo>
                    <a:cubicBezTo>
                      <a:pt x="26" y="2"/>
                      <a:pt x="13" y="5"/>
                      <a:pt x="9" y="10"/>
                    </a:cubicBezTo>
                    <a:close/>
                  </a:path>
                </a:pathLst>
              </a:custGeom>
              <a:solidFill>
                <a:srgbClr val="F15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1" name="Freeform 57">
                <a:extLst>
                  <a:ext uri="{FF2B5EF4-FFF2-40B4-BE49-F238E27FC236}">
                    <a16:creationId xmlns:a16="http://schemas.microsoft.com/office/drawing/2014/main" id="{B6AA89CE-7EED-44BC-93D4-C88907F37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9950" y="2858112"/>
                <a:ext cx="120650" cy="33338"/>
              </a:xfrm>
              <a:custGeom>
                <a:avLst/>
                <a:gdLst>
                  <a:gd name="T0" fmla="*/ 13 w 18"/>
                  <a:gd name="T1" fmla="*/ 5 h 5"/>
                  <a:gd name="T2" fmla="*/ 0 w 18"/>
                  <a:gd name="T3" fmla="*/ 3 h 5"/>
                  <a:gd name="T4" fmla="*/ 1 w 18"/>
                  <a:gd name="T5" fmla="*/ 0 h 5"/>
                  <a:gd name="T6" fmla="*/ 18 w 18"/>
                  <a:gd name="T7" fmla="*/ 1 h 5"/>
                  <a:gd name="T8" fmla="*/ 18 w 18"/>
                  <a:gd name="T9" fmla="*/ 4 h 5"/>
                  <a:gd name="T10" fmla="*/ 13 w 18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5">
                    <a:moveTo>
                      <a:pt x="13" y="5"/>
                    </a:moveTo>
                    <a:cubicBezTo>
                      <a:pt x="8" y="5"/>
                      <a:pt x="4" y="4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2"/>
                      <a:pt x="12" y="2"/>
                      <a:pt x="18" y="1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5" y="5"/>
                      <a:pt x="13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2" name="Freeform 58">
                <a:extLst>
                  <a:ext uri="{FF2B5EF4-FFF2-40B4-BE49-F238E27FC236}">
                    <a16:creationId xmlns:a16="http://schemas.microsoft.com/office/drawing/2014/main" id="{3D8F2C02-6AC3-48F9-805F-0194BD65A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9300" y="3064487"/>
                <a:ext cx="60325" cy="460375"/>
              </a:xfrm>
              <a:custGeom>
                <a:avLst/>
                <a:gdLst>
                  <a:gd name="T0" fmla="*/ 5 w 9"/>
                  <a:gd name="T1" fmla="*/ 69 h 69"/>
                  <a:gd name="T2" fmla="*/ 0 w 9"/>
                  <a:gd name="T3" fmla="*/ 10 h 69"/>
                  <a:gd name="T4" fmla="*/ 0 w 9"/>
                  <a:gd name="T5" fmla="*/ 1 h 69"/>
                  <a:gd name="T6" fmla="*/ 3 w 9"/>
                  <a:gd name="T7" fmla="*/ 0 h 69"/>
                  <a:gd name="T8" fmla="*/ 4 w 9"/>
                  <a:gd name="T9" fmla="*/ 10 h 69"/>
                  <a:gd name="T10" fmla="*/ 9 w 9"/>
                  <a:gd name="T11" fmla="*/ 69 h 69"/>
                  <a:gd name="T12" fmla="*/ 5 w 9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69">
                    <a:moveTo>
                      <a:pt x="5" y="69"/>
                    </a:moveTo>
                    <a:cubicBezTo>
                      <a:pt x="3" y="57"/>
                      <a:pt x="2" y="29"/>
                      <a:pt x="0" y="1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28"/>
                      <a:pt x="7" y="56"/>
                      <a:pt x="9" y="69"/>
                    </a:cubicBezTo>
                    <a:lnTo>
                      <a:pt x="5" y="69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3" name="Freeform 59">
                <a:extLst>
                  <a:ext uri="{FF2B5EF4-FFF2-40B4-BE49-F238E27FC236}">
                    <a16:creationId xmlns:a16="http://schemas.microsoft.com/office/drawing/2014/main" id="{EA5C4C3B-8710-452B-A38C-CD06AC717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6600" y="3505812"/>
                <a:ext cx="441325" cy="26988"/>
              </a:xfrm>
              <a:custGeom>
                <a:avLst/>
                <a:gdLst>
                  <a:gd name="T0" fmla="*/ 278 w 278"/>
                  <a:gd name="T1" fmla="*/ 17 h 17"/>
                  <a:gd name="T2" fmla="*/ 0 w 278"/>
                  <a:gd name="T3" fmla="*/ 12 h 17"/>
                  <a:gd name="T4" fmla="*/ 0 w 278"/>
                  <a:gd name="T5" fmla="*/ 0 h 17"/>
                  <a:gd name="T6" fmla="*/ 278 w 278"/>
                  <a:gd name="T7" fmla="*/ 4 h 17"/>
                  <a:gd name="T8" fmla="*/ 278 w 278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8" h="17">
                    <a:moveTo>
                      <a:pt x="278" y="17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278" y="4"/>
                    </a:lnTo>
                    <a:lnTo>
                      <a:pt x="278" y="17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4" name="Freeform 60">
                <a:extLst>
                  <a:ext uri="{FF2B5EF4-FFF2-40B4-BE49-F238E27FC236}">
                    <a16:creationId xmlns:a16="http://schemas.microsoft.com/office/drawing/2014/main" id="{0AFFDE00-C782-475E-BAA7-C7B6119DE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3913" y="3097824"/>
                <a:ext cx="233362" cy="360363"/>
              </a:xfrm>
              <a:custGeom>
                <a:avLst/>
                <a:gdLst>
                  <a:gd name="T0" fmla="*/ 18 w 35"/>
                  <a:gd name="T1" fmla="*/ 54 h 54"/>
                  <a:gd name="T2" fmla="*/ 17 w 35"/>
                  <a:gd name="T3" fmla="*/ 51 h 54"/>
                  <a:gd name="T4" fmla="*/ 10 w 35"/>
                  <a:gd name="T5" fmla="*/ 7 h 54"/>
                  <a:gd name="T6" fmla="*/ 2 w 35"/>
                  <a:gd name="T7" fmla="*/ 29 h 54"/>
                  <a:gd name="T8" fmla="*/ 0 w 35"/>
                  <a:gd name="T9" fmla="*/ 28 h 54"/>
                  <a:gd name="T10" fmla="*/ 9 w 35"/>
                  <a:gd name="T11" fmla="*/ 3 h 54"/>
                  <a:gd name="T12" fmla="*/ 11 w 35"/>
                  <a:gd name="T13" fmla="*/ 0 h 54"/>
                  <a:gd name="T14" fmla="*/ 11 w 35"/>
                  <a:gd name="T15" fmla="*/ 3 h 54"/>
                  <a:gd name="T16" fmla="*/ 19 w 35"/>
                  <a:gd name="T17" fmla="*/ 48 h 54"/>
                  <a:gd name="T18" fmla="*/ 29 w 35"/>
                  <a:gd name="T19" fmla="*/ 20 h 54"/>
                  <a:gd name="T20" fmla="*/ 33 w 35"/>
                  <a:gd name="T21" fmla="*/ 6 h 54"/>
                  <a:gd name="T22" fmla="*/ 35 w 35"/>
                  <a:gd name="T23" fmla="*/ 6 h 54"/>
                  <a:gd name="T24" fmla="*/ 31 w 35"/>
                  <a:gd name="T25" fmla="*/ 21 h 54"/>
                  <a:gd name="T26" fmla="*/ 19 w 35"/>
                  <a:gd name="T27" fmla="*/ 52 h 54"/>
                  <a:gd name="T28" fmla="*/ 18 w 35"/>
                  <a:gd name="T2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54">
                    <a:moveTo>
                      <a:pt x="18" y="54"/>
                    </a:moveTo>
                    <a:cubicBezTo>
                      <a:pt x="17" y="51"/>
                      <a:pt x="17" y="51"/>
                      <a:pt x="17" y="51"/>
                    </a:cubicBezTo>
                    <a:cubicBezTo>
                      <a:pt x="16" y="38"/>
                      <a:pt x="13" y="22"/>
                      <a:pt x="10" y="7"/>
                    </a:cubicBezTo>
                    <a:cubicBezTo>
                      <a:pt x="6" y="15"/>
                      <a:pt x="4" y="22"/>
                      <a:pt x="2" y="2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2" y="21"/>
                      <a:pt x="5" y="12"/>
                      <a:pt x="9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5" y="18"/>
                      <a:pt x="17" y="34"/>
                      <a:pt x="19" y="48"/>
                    </a:cubicBezTo>
                    <a:cubicBezTo>
                      <a:pt x="22" y="42"/>
                      <a:pt x="26" y="30"/>
                      <a:pt x="29" y="20"/>
                    </a:cubicBezTo>
                    <a:cubicBezTo>
                      <a:pt x="31" y="14"/>
                      <a:pt x="32" y="9"/>
                      <a:pt x="33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4" y="10"/>
                      <a:pt x="33" y="15"/>
                      <a:pt x="31" y="21"/>
                    </a:cubicBezTo>
                    <a:cubicBezTo>
                      <a:pt x="27" y="34"/>
                      <a:pt x="22" y="48"/>
                      <a:pt x="19" y="52"/>
                    </a:cubicBezTo>
                    <a:lnTo>
                      <a:pt x="18" y="54"/>
                    </a:lnTo>
                    <a:close/>
                  </a:path>
                </a:pathLst>
              </a:custGeom>
              <a:solidFill>
                <a:srgbClr val="F15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5" name="Freeform 61">
                <a:extLst>
                  <a:ext uri="{FF2B5EF4-FFF2-40B4-BE49-F238E27FC236}">
                    <a16:creationId xmlns:a16="http://schemas.microsoft.com/office/drawing/2014/main" id="{F8B30656-60B6-4322-B254-4B590F85CD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23300" y="3077187"/>
                <a:ext cx="93662" cy="93663"/>
              </a:xfrm>
              <a:custGeom>
                <a:avLst/>
                <a:gdLst>
                  <a:gd name="T0" fmla="*/ 12 w 14"/>
                  <a:gd name="T1" fmla="*/ 14 h 14"/>
                  <a:gd name="T2" fmla="*/ 8 w 14"/>
                  <a:gd name="T3" fmla="*/ 3 h 14"/>
                  <a:gd name="T4" fmla="*/ 7 w 14"/>
                  <a:gd name="T5" fmla="*/ 4 h 14"/>
                  <a:gd name="T6" fmla="*/ 1 w 14"/>
                  <a:gd name="T7" fmla="*/ 9 h 14"/>
                  <a:gd name="T8" fmla="*/ 0 w 14"/>
                  <a:gd name="T9" fmla="*/ 8 h 14"/>
                  <a:gd name="T10" fmla="*/ 5 w 14"/>
                  <a:gd name="T11" fmla="*/ 3 h 14"/>
                  <a:gd name="T12" fmla="*/ 9 w 14"/>
                  <a:gd name="T13" fmla="*/ 0 h 14"/>
                  <a:gd name="T14" fmla="*/ 14 w 14"/>
                  <a:gd name="T15" fmla="*/ 13 h 14"/>
                  <a:gd name="T16" fmla="*/ 12 w 14"/>
                  <a:gd name="T17" fmla="*/ 14 h 14"/>
                  <a:gd name="T18" fmla="*/ 9 w 14"/>
                  <a:gd name="T19" fmla="*/ 2 h 14"/>
                  <a:gd name="T20" fmla="*/ 9 w 14"/>
                  <a:gd name="T2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4">
                    <a:moveTo>
                      <a:pt x="12" y="14"/>
                    </a:moveTo>
                    <a:cubicBezTo>
                      <a:pt x="12" y="11"/>
                      <a:pt x="10" y="5"/>
                      <a:pt x="8" y="3"/>
                    </a:cubicBezTo>
                    <a:cubicBezTo>
                      <a:pt x="8" y="3"/>
                      <a:pt x="7" y="4"/>
                      <a:pt x="7" y="4"/>
                    </a:cubicBezTo>
                    <a:cubicBezTo>
                      <a:pt x="5" y="6"/>
                      <a:pt x="3" y="8"/>
                      <a:pt x="1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6"/>
                      <a:pt x="4" y="4"/>
                      <a:pt x="5" y="3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1" y="0"/>
                      <a:pt x="14" y="11"/>
                      <a:pt x="14" y="13"/>
                    </a:cubicBezTo>
                    <a:lnTo>
                      <a:pt x="12" y="14"/>
                    </a:lnTo>
                    <a:close/>
                    <a:moveTo>
                      <a:pt x="9" y="2"/>
                    </a:moveTo>
                    <a:cubicBezTo>
                      <a:pt x="9" y="2"/>
                      <a:pt x="9" y="2"/>
                      <a:pt x="9" y="2"/>
                    </a:cubicBezTo>
                    <a:close/>
                  </a:path>
                </a:pathLst>
              </a:custGeom>
              <a:solidFill>
                <a:srgbClr val="F15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6" name="Freeform 62">
                <a:extLst>
                  <a:ext uri="{FF2B5EF4-FFF2-40B4-BE49-F238E27FC236}">
                    <a16:creationId xmlns:a16="http://schemas.microsoft.com/office/drawing/2014/main" id="{32BC97B7-0419-46A9-8399-F04B15375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3650" y="3097824"/>
                <a:ext cx="53975" cy="60325"/>
              </a:xfrm>
              <a:custGeom>
                <a:avLst/>
                <a:gdLst>
                  <a:gd name="T0" fmla="*/ 5 w 8"/>
                  <a:gd name="T1" fmla="*/ 9 h 9"/>
                  <a:gd name="T2" fmla="*/ 4 w 8"/>
                  <a:gd name="T3" fmla="*/ 8 h 9"/>
                  <a:gd name="T4" fmla="*/ 0 w 8"/>
                  <a:gd name="T5" fmla="*/ 0 h 9"/>
                  <a:gd name="T6" fmla="*/ 2 w 8"/>
                  <a:gd name="T7" fmla="*/ 0 h 9"/>
                  <a:gd name="T8" fmla="*/ 5 w 8"/>
                  <a:gd name="T9" fmla="*/ 5 h 9"/>
                  <a:gd name="T10" fmla="*/ 6 w 8"/>
                  <a:gd name="T11" fmla="*/ 1 h 9"/>
                  <a:gd name="T12" fmla="*/ 8 w 8"/>
                  <a:gd name="T13" fmla="*/ 1 h 9"/>
                  <a:gd name="T14" fmla="*/ 6 w 8"/>
                  <a:gd name="T15" fmla="*/ 8 h 9"/>
                  <a:gd name="T16" fmla="*/ 5 w 8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5" y="9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1" y="3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6" y="4"/>
                      <a:pt x="6" y="2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4"/>
                      <a:pt x="7" y="6"/>
                      <a:pt x="6" y="8"/>
                    </a:cubicBez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F15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7" name="Freeform 63">
                <a:extLst>
                  <a:ext uri="{FF2B5EF4-FFF2-40B4-BE49-F238E27FC236}">
                    <a16:creationId xmlns:a16="http://schemas.microsoft.com/office/drawing/2014/main" id="{957848D8-A04D-4B6C-8462-DF24D65DF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7938" y="3231174"/>
                <a:ext cx="46037" cy="66675"/>
              </a:xfrm>
              <a:custGeom>
                <a:avLst/>
                <a:gdLst>
                  <a:gd name="T0" fmla="*/ 4 w 7"/>
                  <a:gd name="T1" fmla="*/ 10 h 10"/>
                  <a:gd name="T2" fmla="*/ 3 w 7"/>
                  <a:gd name="T3" fmla="*/ 8 h 10"/>
                  <a:gd name="T4" fmla="*/ 0 w 7"/>
                  <a:gd name="T5" fmla="*/ 1 h 10"/>
                  <a:gd name="T6" fmla="*/ 2 w 7"/>
                  <a:gd name="T7" fmla="*/ 0 h 10"/>
                  <a:gd name="T8" fmla="*/ 4 w 7"/>
                  <a:gd name="T9" fmla="*/ 6 h 10"/>
                  <a:gd name="T10" fmla="*/ 5 w 7"/>
                  <a:gd name="T11" fmla="*/ 1 h 10"/>
                  <a:gd name="T12" fmla="*/ 7 w 7"/>
                  <a:gd name="T13" fmla="*/ 1 h 10"/>
                  <a:gd name="T14" fmla="*/ 5 w 7"/>
                  <a:gd name="T15" fmla="*/ 8 h 10"/>
                  <a:gd name="T16" fmla="*/ 4 w 7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4" y="10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2" y="6"/>
                      <a:pt x="0" y="3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3" y="4"/>
                      <a:pt x="4" y="6"/>
                    </a:cubicBezTo>
                    <a:cubicBezTo>
                      <a:pt x="5" y="4"/>
                      <a:pt x="5" y="3"/>
                      <a:pt x="5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4"/>
                      <a:pt x="6" y="6"/>
                      <a:pt x="5" y="8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F15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8" name="Freeform 64">
                <a:extLst>
                  <a:ext uri="{FF2B5EF4-FFF2-40B4-BE49-F238E27FC236}">
                    <a16:creationId xmlns:a16="http://schemas.microsoft.com/office/drawing/2014/main" id="{C65132DA-63F4-46E9-BF3D-0D4F91909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7938" y="3164499"/>
                <a:ext cx="52387" cy="60325"/>
              </a:xfrm>
              <a:custGeom>
                <a:avLst/>
                <a:gdLst>
                  <a:gd name="T0" fmla="*/ 2 w 8"/>
                  <a:gd name="T1" fmla="*/ 9 h 9"/>
                  <a:gd name="T2" fmla="*/ 0 w 8"/>
                  <a:gd name="T3" fmla="*/ 2 h 9"/>
                  <a:gd name="T4" fmla="*/ 2 w 8"/>
                  <a:gd name="T5" fmla="*/ 2 h 9"/>
                  <a:gd name="T6" fmla="*/ 3 w 8"/>
                  <a:gd name="T7" fmla="*/ 6 h 9"/>
                  <a:gd name="T8" fmla="*/ 6 w 8"/>
                  <a:gd name="T9" fmla="*/ 0 h 9"/>
                  <a:gd name="T10" fmla="*/ 8 w 8"/>
                  <a:gd name="T11" fmla="*/ 0 h 9"/>
                  <a:gd name="T12" fmla="*/ 3 w 8"/>
                  <a:gd name="T13" fmla="*/ 8 h 9"/>
                  <a:gd name="T14" fmla="*/ 2 w 8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9">
                    <a:moveTo>
                      <a:pt x="2" y="9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5" y="2"/>
                      <a:pt x="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3" y="8"/>
                    </a:cubicBez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15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9" name="Freeform 65">
                <a:extLst>
                  <a:ext uri="{FF2B5EF4-FFF2-40B4-BE49-F238E27FC236}">
                    <a16:creationId xmlns:a16="http://schemas.microsoft.com/office/drawing/2014/main" id="{23E79358-D9B5-45D1-9225-4299636C03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12275" y="2577124"/>
                <a:ext cx="393700" cy="400050"/>
              </a:xfrm>
              <a:custGeom>
                <a:avLst/>
                <a:gdLst>
                  <a:gd name="T0" fmla="*/ 41 w 59"/>
                  <a:gd name="T1" fmla="*/ 60 h 60"/>
                  <a:gd name="T2" fmla="*/ 36 w 59"/>
                  <a:gd name="T3" fmla="*/ 59 h 60"/>
                  <a:gd name="T4" fmla="*/ 9 w 59"/>
                  <a:gd name="T5" fmla="*/ 46 h 60"/>
                  <a:gd name="T6" fmla="*/ 6 w 59"/>
                  <a:gd name="T7" fmla="*/ 15 h 60"/>
                  <a:gd name="T8" fmla="*/ 6 w 59"/>
                  <a:gd name="T9" fmla="*/ 15 h 60"/>
                  <a:gd name="T10" fmla="*/ 32 w 59"/>
                  <a:gd name="T11" fmla="*/ 2 h 60"/>
                  <a:gd name="T12" fmla="*/ 36 w 59"/>
                  <a:gd name="T13" fmla="*/ 1 h 60"/>
                  <a:gd name="T14" fmla="*/ 49 w 59"/>
                  <a:gd name="T15" fmla="*/ 3 h 60"/>
                  <a:gd name="T16" fmla="*/ 58 w 59"/>
                  <a:gd name="T17" fmla="*/ 19 h 60"/>
                  <a:gd name="T18" fmla="*/ 59 w 59"/>
                  <a:gd name="T19" fmla="*/ 36 h 60"/>
                  <a:gd name="T20" fmla="*/ 56 w 59"/>
                  <a:gd name="T21" fmla="*/ 49 h 60"/>
                  <a:gd name="T22" fmla="*/ 46 w 59"/>
                  <a:gd name="T23" fmla="*/ 59 h 60"/>
                  <a:gd name="T24" fmla="*/ 41 w 59"/>
                  <a:gd name="T25" fmla="*/ 60 h 60"/>
                  <a:gd name="T26" fmla="*/ 8 w 59"/>
                  <a:gd name="T27" fmla="*/ 17 h 60"/>
                  <a:gd name="T28" fmla="*/ 11 w 59"/>
                  <a:gd name="T29" fmla="*/ 44 h 60"/>
                  <a:gd name="T30" fmla="*/ 37 w 59"/>
                  <a:gd name="T31" fmla="*/ 56 h 60"/>
                  <a:gd name="T32" fmla="*/ 45 w 59"/>
                  <a:gd name="T33" fmla="*/ 56 h 60"/>
                  <a:gd name="T34" fmla="*/ 53 w 59"/>
                  <a:gd name="T35" fmla="*/ 48 h 60"/>
                  <a:gd name="T36" fmla="*/ 56 w 59"/>
                  <a:gd name="T37" fmla="*/ 36 h 60"/>
                  <a:gd name="T38" fmla="*/ 55 w 59"/>
                  <a:gd name="T39" fmla="*/ 20 h 60"/>
                  <a:gd name="T40" fmla="*/ 47 w 59"/>
                  <a:gd name="T41" fmla="*/ 6 h 60"/>
                  <a:gd name="T42" fmla="*/ 37 w 59"/>
                  <a:gd name="T43" fmla="*/ 4 h 60"/>
                  <a:gd name="T44" fmla="*/ 33 w 59"/>
                  <a:gd name="T45" fmla="*/ 5 h 60"/>
                  <a:gd name="T46" fmla="*/ 8 w 59"/>
                  <a:gd name="T4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9" h="60">
                    <a:moveTo>
                      <a:pt x="41" y="60"/>
                    </a:moveTo>
                    <a:cubicBezTo>
                      <a:pt x="39" y="60"/>
                      <a:pt x="38" y="60"/>
                      <a:pt x="36" y="59"/>
                    </a:cubicBezTo>
                    <a:cubicBezTo>
                      <a:pt x="25" y="58"/>
                      <a:pt x="15" y="53"/>
                      <a:pt x="9" y="46"/>
                    </a:cubicBezTo>
                    <a:cubicBezTo>
                      <a:pt x="1" y="37"/>
                      <a:pt x="0" y="2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2" y="6"/>
                      <a:pt x="22" y="4"/>
                      <a:pt x="32" y="2"/>
                    </a:cubicBezTo>
                    <a:cubicBezTo>
                      <a:pt x="33" y="2"/>
                      <a:pt x="35" y="1"/>
                      <a:pt x="36" y="1"/>
                    </a:cubicBezTo>
                    <a:cubicBezTo>
                      <a:pt x="41" y="0"/>
                      <a:pt x="45" y="1"/>
                      <a:pt x="49" y="3"/>
                    </a:cubicBezTo>
                    <a:cubicBezTo>
                      <a:pt x="54" y="7"/>
                      <a:pt x="57" y="12"/>
                      <a:pt x="58" y="19"/>
                    </a:cubicBezTo>
                    <a:cubicBezTo>
                      <a:pt x="59" y="25"/>
                      <a:pt x="59" y="30"/>
                      <a:pt x="59" y="36"/>
                    </a:cubicBezTo>
                    <a:cubicBezTo>
                      <a:pt x="59" y="40"/>
                      <a:pt x="58" y="45"/>
                      <a:pt x="56" y="49"/>
                    </a:cubicBezTo>
                    <a:cubicBezTo>
                      <a:pt x="54" y="54"/>
                      <a:pt x="50" y="58"/>
                      <a:pt x="46" y="59"/>
                    </a:cubicBezTo>
                    <a:cubicBezTo>
                      <a:pt x="44" y="60"/>
                      <a:pt x="42" y="60"/>
                      <a:pt x="41" y="60"/>
                    </a:cubicBezTo>
                    <a:close/>
                    <a:moveTo>
                      <a:pt x="8" y="17"/>
                    </a:moveTo>
                    <a:cubicBezTo>
                      <a:pt x="3" y="25"/>
                      <a:pt x="4" y="36"/>
                      <a:pt x="11" y="44"/>
                    </a:cubicBezTo>
                    <a:cubicBezTo>
                      <a:pt x="17" y="50"/>
                      <a:pt x="26" y="55"/>
                      <a:pt x="37" y="56"/>
                    </a:cubicBezTo>
                    <a:cubicBezTo>
                      <a:pt x="39" y="57"/>
                      <a:pt x="42" y="57"/>
                      <a:pt x="45" y="56"/>
                    </a:cubicBezTo>
                    <a:cubicBezTo>
                      <a:pt x="48" y="55"/>
                      <a:pt x="51" y="52"/>
                      <a:pt x="53" y="48"/>
                    </a:cubicBezTo>
                    <a:cubicBezTo>
                      <a:pt x="55" y="44"/>
                      <a:pt x="55" y="39"/>
                      <a:pt x="56" y="36"/>
                    </a:cubicBezTo>
                    <a:cubicBezTo>
                      <a:pt x="56" y="30"/>
                      <a:pt x="56" y="25"/>
                      <a:pt x="55" y="20"/>
                    </a:cubicBezTo>
                    <a:cubicBezTo>
                      <a:pt x="54" y="14"/>
                      <a:pt x="51" y="9"/>
                      <a:pt x="47" y="6"/>
                    </a:cubicBezTo>
                    <a:cubicBezTo>
                      <a:pt x="44" y="4"/>
                      <a:pt x="41" y="3"/>
                      <a:pt x="37" y="4"/>
                    </a:cubicBezTo>
                    <a:cubicBezTo>
                      <a:pt x="35" y="4"/>
                      <a:pt x="34" y="5"/>
                      <a:pt x="33" y="5"/>
                    </a:cubicBezTo>
                    <a:cubicBezTo>
                      <a:pt x="23" y="7"/>
                      <a:pt x="14" y="9"/>
                      <a:pt x="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0" name="Freeform 66">
                <a:extLst>
                  <a:ext uri="{FF2B5EF4-FFF2-40B4-BE49-F238E27FC236}">
                    <a16:creationId xmlns:a16="http://schemas.microsoft.com/office/drawing/2014/main" id="{E57CBF43-21AF-42B1-BF87-98982E158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5988" y="4113824"/>
                <a:ext cx="26987" cy="73025"/>
              </a:xfrm>
              <a:custGeom>
                <a:avLst/>
                <a:gdLst>
                  <a:gd name="T0" fmla="*/ 3 w 4"/>
                  <a:gd name="T1" fmla="*/ 11 h 11"/>
                  <a:gd name="T2" fmla="*/ 0 w 4"/>
                  <a:gd name="T3" fmla="*/ 11 h 11"/>
                  <a:gd name="T4" fmla="*/ 0 w 4"/>
                  <a:gd name="T5" fmla="*/ 1 h 11"/>
                  <a:gd name="T6" fmla="*/ 3 w 4"/>
                  <a:gd name="T7" fmla="*/ 0 h 11"/>
                  <a:gd name="T8" fmla="*/ 3 w 4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0" y="4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4"/>
                      <a:pt x="4" y="8"/>
                      <a:pt x="3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1" name="Rectangle 67">
                <a:extLst>
                  <a:ext uri="{FF2B5EF4-FFF2-40B4-BE49-F238E27FC236}">
                    <a16:creationId xmlns:a16="http://schemas.microsoft.com/office/drawing/2014/main" id="{A72D9244-E673-4E57-B47A-A8BAF38EE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6613" y="4340837"/>
                <a:ext cx="20637" cy="1476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2" name="Freeform 68">
                <a:extLst>
                  <a:ext uri="{FF2B5EF4-FFF2-40B4-BE49-F238E27FC236}">
                    <a16:creationId xmlns:a16="http://schemas.microsoft.com/office/drawing/2014/main" id="{CA624BBB-15E2-467B-AB49-4A3407FA1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0588" y="4494824"/>
                <a:ext cx="133350" cy="26988"/>
              </a:xfrm>
              <a:custGeom>
                <a:avLst/>
                <a:gdLst>
                  <a:gd name="T0" fmla="*/ 84 w 84"/>
                  <a:gd name="T1" fmla="*/ 17 h 17"/>
                  <a:gd name="T2" fmla="*/ 0 w 84"/>
                  <a:gd name="T3" fmla="*/ 12 h 17"/>
                  <a:gd name="T4" fmla="*/ 0 w 84"/>
                  <a:gd name="T5" fmla="*/ 0 h 17"/>
                  <a:gd name="T6" fmla="*/ 84 w 84"/>
                  <a:gd name="T7" fmla="*/ 4 h 17"/>
                  <a:gd name="T8" fmla="*/ 84 w 84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7">
                    <a:moveTo>
                      <a:pt x="84" y="17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4" y="1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3" name="Freeform 69">
                <a:extLst>
                  <a:ext uri="{FF2B5EF4-FFF2-40B4-BE49-F238E27FC236}">
                    <a16:creationId xmlns:a16="http://schemas.microsoft.com/office/drawing/2014/main" id="{945FC122-FDA1-498F-BD1B-203500B87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6938" y="4320199"/>
                <a:ext cx="153987" cy="147638"/>
              </a:xfrm>
              <a:custGeom>
                <a:avLst/>
                <a:gdLst>
                  <a:gd name="T0" fmla="*/ 23 w 23"/>
                  <a:gd name="T1" fmla="*/ 22 h 22"/>
                  <a:gd name="T2" fmla="*/ 20 w 23"/>
                  <a:gd name="T3" fmla="*/ 22 h 22"/>
                  <a:gd name="T4" fmla="*/ 19 w 23"/>
                  <a:gd name="T5" fmla="*/ 3 h 22"/>
                  <a:gd name="T6" fmla="*/ 0 w 23"/>
                  <a:gd name="T7" fmla="*/ 3 h 22"/>
                  <a:gd name="T8" fmla="*/ 0 w 23"/>
                  <a:gd name="T9" fmla="*/ 0 h 22"/>
                  <a:gd name="T10" fmla="*/ 22 w 23"/>
                  <a:gd name="T11" fmla="*/ 0 h 22"/>
                  <a:gd name="T12" fmla="*/ 22 w 23"/>
                  <a:gd name="T13" fmla="*/ 1 h 22"/>
                  <a:gd name="T14" fmla="*/ 23 w 23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22">
                    <a:moveTo>
                      <a:pt x="23" y="22"/>
                    </a:move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16"/>
                      <a:pt x="20" y="9"/>
                      <a:pt x="19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3" y="8"/>
                      <a:pt x="23" y="15"/>
                      <a:pt x="23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4" name="Freeform 70">
                <a:extLst>
                  <a:ext uri="{FF2B5EF4-FFF2-40B4-BE49-F238E27FC236}">
                    <a16:creationId xmlns:a16="http://schemas.microsoft.com/office/drawing/2014/main" id="{ADAA433C-54EC-4426-9E08-C24CE1DA7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9638" y="4386874"/>
                <a:ext cx="26987" cy="74613"/>
              </a:xfrm>
              <a:custGeom>
                <a:avLst/>
                <a:gdLst>
                  <a:gd name="T0" fmla="*/ 3 w 4"/>
                  <a:gd name="T1" fmla="*/ 11 h 11"/>
                  <a:gd name="T2" fmla="*/ 0 w 4"/>
                  <a:gd name="T3" fmla="*/ 10 h 11"/>
                  <a:gd name="T4" fmla="*/ 0 w 4"/>
                  <a:gd name="T5" fmla="*/ 0 h 11"/>
                  <a:gd name="T6" fmla="*/ 3 w 4"/>
                  <a:gd name="T7" fmla="*/ 0 h 11"/>
                  <a:gd name="T8" fmla="*/ 3 w 4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3" y="11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3" y="7"/>
                      <a:pt x="3" y="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5" name="Freeform 71">
                <a:extLst>
                  <a:ext uri="{FF2B5EF4-FFF2-40B4-BE49-F238E27FC236}">
                    <a16:creationId xmlns:a16="http://schemas.microsoft.com/office/drawing/2014/main" id="{2C49F577-57EB-4552-ACB1-6B8124DA3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7263" y="4380524"/>
                <a:ext cx="26987" cy="80963"/>
              </a:xfrm>
              <a:custGeom>
                <a:avLst/>
                <a:gdLst>
                  <a:gd name="T0" fmla="*/ 3 w 4"/>
                  <a:gd name="T1" fmla="*/ 12 h 12"/>
                  <a:gd name="T2" fmla="*/ 0 w 4"/>
                  <a:gd name="T3" fmla="*/ 12 h 12"/>
                  <a:gd name="T4" fmla="*/ 0 w 4"/>
                  <a:gd name="T5" fmla="*/ 0 h 12"/>
                  <a:gd name="T6" fmla="*/ 4 w 4"/>
                  <a:gd name="T7" fmla="*/ 0 h 12"/>
                  <a:gd name="T8" fmla="*/ 3 w 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2">
                    <a:moveTo>
                      <a:pt x="3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8"/>
                      <a:pt x="1" y="4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8"/>
                      <a:pt x="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6" name="Freeform 72">
                <a:extLst>
                  <a:ext uri="{FF2B5EF4-FFF2-40B4-BE49-F238E27FC236}">
                    <a16:creationId xmlns:a16="http://schemas.microsoft.com/office/drawing/2014/main" id="{8196085E-EBB1-4577-A6EE-0012805A5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0" y="4340837"/>
                <a:ext cx="320675" cy="26988"/>
              </a:xfrm>
              <a:custGeom>
                <a:avLst/>
                <a:gdLst>
                  <a:gd name="T0" fmla="*/ 0 w 202"/>
                  <a:gd name="T1" fmla="*/ 17 h 17"/>
                  <a:gd name="T2" fmla="*/ 0 w 202"/>
                  <a:gd name="T3" fmla="*/ 0 h 17"/>
                  <a:gd name="T4" fmla="*/ 202 w 202"/>
                  <a:gd name="T5" fmla="*/ 0 h 17"/>
                  <a:gd name="T6" fmla="*/ 202 w 202"/>
                  <a:gd name="T7" fmla="*/ 13 h 17"/>
                  <a:gd name="T8" fmla="*/ 0 w 202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17">
                    <a:moveTo>
                      <a:pt x="0" y="17"/>
                    </a:moveTo>
                    <a:lnTo>
                      <a:pt x="0" y="0"/>
                    </a:lnTo>
                    <a:lnTo>
                      <a:pt x="202" y="0"/>
                    </a:lnTo>
                    <a:lnTo>
                      <a:pt x="202" y="1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7" name="Freeform 73">
                <a:extLst>
                  <a:ext uri="{FF2B5EF4-FFF2-40B4-BE49-F238E27FC236}">
                    <a16:creationId xmlns:a16="http://schemas.microsoft.com/office/drawing/2014/main" id="{444EABD2-5EAE-4CD4-A47E-8DD722920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3950" y="4421799"/>
                <a:ext cx="381000" cy="25400"/>
              </a:xfrm>
              <a:custGeom>
                <a:avLst/>
                <a:gdLst>
                  <a:gd name="T0" fmla="*/ 240 w 240"/>
                  <a:gd name="T1" fmla="*/ 16 h 16"/>
                  <a:gd name="T2" fmla="*/ 0 w 240"/>
                  <a:gd name="T3" fmla="*/ 16 h 16"/>
                  <a:gd name="T4" fmla="*/ 0 w 240"/>
                  <a:gd name="T5" fmla="*/ 0 h 16"/>
                  <a:gd name="T6" fmla="*/ 240 w 240"/>
                  <a:gd name="T7" fmla="*/ 4 h 16"/>
                  <a:gd name="T8" fmla="*/ 240 w 240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16">
                    <a:moveTo>
                      <a:pt x="240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240" y="4"/>
                    </a:lnTo>
                    <a:lnTo>
                      <a:pt x="240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8" name="Freeform 74">
                <a:extLst>
                  <a:ext uri="{FF2B5EF4-FFF2-40B4-BE49-F238E27FC236}">
                    <a16:creationId xmlns:a16="http://schemas.microsoft.com/office/drawing/2014/main" id="{182DCC58-79FF-4557-B5CF-82E9E98D1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3950" y="4488474"/>
                <a:ext cx="280987" cy="33338"/>
              </a:xfrm>
              <a:custGeom>
                <a:avLst/>
                <a:gdLst>
                  <a:gd name="T0" fmla="*/ 42 w 42"/>
                  <a:gd name="T1" fmla="*/ 5 h 5"/>
                  <a:gd name="T2" fmla="*/ 0 w 42"/>
                  <a:gd name="T3" fmla="*/ 3 h 5"/>
                  <a:gd name="T4" fmla="*/ 0 w 42"/>
                  <a:gd name="T5" fmla="*/ 0 h 5"/>
                  <a:gd name="T6" fmla="*/ 42 w 42"/>
                  <a:gd name="T7" fmla="*/ 2 h 5"/>
                  <a:gd name="T8" fmla="*/ 42 w 42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">
                    <a:moveTo>
                      <a:pt x="42" y="5"/>
                    </a:moveTo>
                    <a:cubicBezTo>
                      <a:pt x="28" y="4"/>
                      <a:pt x="14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0"/>
                      <a:pt x="28" y="1"/>
                      <a:pt x="42" y="2"/>
                    </a:cubicBezTo>
                    <a:lnTo>
                      <a:pt x="4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9" name="Freeform 75">
                <a:extLst>
                  <a:ext uri="{FF2B5EF4-FFF2-40B4-BE49-F238E27FC236}">
                    <a16:creationId xmlns:a16="http://schemas.microsoft.com/office/drawing/2014/main" id="{07E97FB1-02E4-45C1-B598-87A94339C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4975" y="4180499"/>
                <a:ext cx="33337" cy="160338"/>
              </a:xfrm>
              <a:custGeom>
                <a:avLst/>
                <a:gdLst>
                  <a:gd name="T0" fmla="*/ 5 w 5"/>
                  <a:gd name="T1" fmla="*/ 24 h 24"/>
                  <a:gd name="T2" fmla="*/ 2 w 5"/>
                  <a:gd name="T3" fmla="*/ 24 h 24"/>
                  <a:gd name="T4" fmla="*/ 0 w 5"/>
                  <a:gd name="T5" fmla="*/ 1 h 24"/>
                  <a:gd name="T6" fmla="*/ 3 w 5"/>
                  <a:gd name="T7" fmla="*/ 0 h 24"/>
                  <a:gd name="T8" fmla="*/ 5 w 5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4">
                    <a:moveTo>
                      <a:pt x="5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2" y="17"/>
                      <a:pt x="1" y="9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8"/>
                      <a:pt x="5" y="16"/>
                      <a:pt x="5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0" name="Freeform 76">
                <a:extLst>
                  <a:ext uri="{FF2B5EF4-FFF2-40B4-BE49-F238E27FC236}">
                    <a16:creationId xmlns:a16="http://schemas.microsoft.com/office/drawing/2014/main" id="{92AD9696-6376-438C-9545-A51464B4F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8313" y="4167799"/>
                <a:ext cx="180975" cy="25400"/>
              </a:xfrm>
              <a:custGeom>
                <a:avLst/>
                <a:gdLst>
                  <a:gd name="T0" fmla="*/ 9 w 27"/>
                  <a:gd name="T1" fmla="*/ 4 h 4"/>
                  <a:gd name="T2" fmla="*/ 0 w 27"/>
                  <a:gd name="T3" fmla="*/ 4 h 4"/>
                  <a:gd name="T4" fmla="*/ 1 w 27"/>
                  <a:gd name="T5" fmla="*/ 1 h 4"/>
                  <a:gd name="T6" fmla="*/ 27 w 27"/>
                  <a:gd name="T7" fmla="*/ 0 h 4"/>
                  <a:gd name="T8" fmla="*/ 27 w 27"/>
                  <a:gd name="T9" fmla="*/ 3 h 4"/>
                  <a:gd name="T10" fmla="*/ 9 w 27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">
                    <a:moveTo>
                      <a:pt x="9" y="4"/>
                    </a:moveTo>
                    <a:cubicBezTo>
                      <a:pt x="6" y="4"/>
                      <a:pt x="3" y="4"/>
                      <a:pt x="0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18" y="1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1" y="4"/>
                      <a:pt x="15" y="4"/>
                      <a:pt x="9" y="4"/>
                    </a:cubicBezTo>
                    <a:close/>
                  </a:path>
                </a:pathLst>
              </a:custGeom>
              <a:solidFill>
                <a:srgbClr val="3A9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1" name="Freeform 77">
                <a:extLst>
                  <a:ext uri="{FF2B5EF4-FFF2-40B4-BE49-F238E27FC236}">
                    <a16:creationId xmlns:a16="http://schemas.microsoft.com/office/drawing/2014/main" id="{42E468F2-D6F6-4721-B6AB-1488A9E81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2938" y="4193199"/>
                <a:ext cx="26987" cy="147638"/>
              </a:xfrm>
              <a:custGeom>
                <a:avLst/>
                <a:gdLst>
                  <a:gd name="T0" fmla="*/ 1 w 4"/>
                  <a:gd name="T1" fmla="*/ 22 h 22"/>
                  <a:gd name="T2" fmla="*/ 0 w 4"/>
                  <a:gd name="T3" fmla="*/ 1 h 22"/>
                  <a:gd name="T4" fmla="*/ 3 w 4"/>
                  <a:gd name="T5" fmla="*/ 0 h 22"/>
                  <a:gd name="T6" fmla="*/ 4 w 4"/>
                  <a:gd name="T7" fmla="*/ 22 h 22"/>
                  <a:gd name="T8" fmla="*/ 1 w 4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2">
                    <a:moveTo>
                      <a:pt x="1" y="22"/>
                    </a:moveTo>
                    <a:cubicBezTo>
                      <a:pt x="1" y="15"/>
                      <a:pt x="0" y="8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8"/>
                      <a:pt x="4" y="15"/>
                      <a:pt x="4" y="22"/>
                    </a:cubicBezTo>
                    <a:lnTo>
                      <a:pt x="1" y="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2" name="Freeform 78">
                <a:extLst>
                  <a:ext uri="{FF2B5EF4-FFF2-40B4-BE49-F238E27FC236}">
                    <a16:creationId xmlns:a16="http://schemas.microsoft.com/office/drawing/2014/main" id="{2C3093CB-84E9-4BC1-B422-DD8D42AE6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5300" y="4334487"/>
                <a:ext cx="141287" cy="26988"/>
              </a:xfrm>
              <a:custGeom>
                <a:avLst/>
                <a:gdLst>
                  <a:gd name="T0" fmla="*/ 0 w 21"/>
                  <a:gd name="T1" fmla="*/ 4 h 4"/>
                  <a:gd name="T2" fmla="*/ 0 w 21"/>
                  <a:gd name="T3" fmla="*/ 1 h 4"/>
                  <a:gd name="T4" fmla="*/ 21 w 21"/>
                  <a:gd name="T5" fmla="*/ 0 h 4"/>
                  <a:gd name="T6" fmla="*/ 21 w 21"/>
                  <a:gd name="T7" fmla="*/ 3 h 4"/>
                  <a:gd name="T8" fmla="*/ 0 w 2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0" y="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0"/>
                      <a:pt x="14" y="0"/>
                      <a:pt x="21" y="0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4" y="3"/>
                      <a:pt x="7" y="4"/>
                      <a:pt x="0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3" name="Freeform 79">
                <a:extLst>
                  <a:ext uri="{FF2B5EF4-FFF2-40B4-BE49-F238E27FC236}">
                    <a16:creationId xmlns:a16="http://schemas.microsoft.com/office/drawing/2014/main" id="{58175B0D-EA4A-4D80-97D4-4B3102BF3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5" y="3899512"/>
                <a:ext cx="120650" cy="254000"/>
              </a:xfrm>
              <a:custGeom>
                <a:avLst/>
                <a:gdLst>
                  <a:gd name="T0" fmla="*/ 1 w 18"/>
                  <a:gd name="T1" fmla="*/ 38 h 38"/>
                  <a:gd name="T2" fmla="*/ 0 w 18"/>
                  <a:gd name="T3" fmla="*/ 35 h 38"/>
                  <a:gd name="T4" fmla="*/ 2 w 18"/>
                  <a:gd name="T5" fmla="*/ 33 h 38"/>
                  <a:gd name="T6" fmla="*/ 15 w 18"/>
                  <a:gd name="T7" fmla="*/ 0 h 38"/>
                  <a:gd name="T8" fmla="*/ 18 w 18"/>
                  <a:gd name="T9" fmla="*/ 0 h 38"/>
                  <a:gd name="T10" fmla="*/ 5 w 18"/>
                  <a:gd name="T11" fmla="*/ 35 h 38"/>
                  <a:gd name="T12" fmla="*/ 1 w 18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8">
                    <a:moveTo>
                      <a:pt x="1" y="38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1" y="35"/>
                      <a:pt x="1" y="34"/>
                      <a:pt x="2" y="33"/>
                    </a:cubicBezTo>
                    <a:cubicBezTo>
                      <a:pt x="9" y="23"/>
                      <a:pt x="14" y="12"/>
                      <a:pt x="15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13"/>
                      <a:pt x="12" y="25"/>
                      <a:pt x="5" y="35"/>
                    </a:cubicBezTo>
                    <a:cubicBezTo>
                      <a:pt x="4" y="36"/>
                      <a:pt x="3" y="37"/>
                      <a:pt x="1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4" name="Freeform 80">
                <a:extLst>
                  <a:ext uri="{FF2B5EF4-FFF2-40B4-BE49-F238E27FC236}">
                    <a16:creationId xmlns:a16="http://schemas.microsoft.com/office/drawing/2014/main" id="{8F792F35-411E-4EE1-BF04-2FB3C8AB2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3805849"/>
                <a:ext cx="79375" cy="120650"/>
              </a:xfrm>
              <a:custGeom>
                <a:avLst/>
                <a:gdLst>
                  <a:gd name="T0" fmla="*/ 10 w 12"/>
                  <a:gd name="T1" fmla="*/ 18 h 18"/>
                  <a:gd name="T2" fmla="*/ 7 w 12"/>
                  <a:gd name="T3" fmla="*/ 11 h 18"/>
                  <a:gd name="T4" fmla="*/ 1 w 12"/>
                  <a:gd name="T5" fmla="*/ 16 h 18"/>
                  <a:gd name="T6" fmla="*/ 0 w 12"/>
                  <a:gd name="T7" fmla="*/ 14 h 18"/>
                  <a:gd name="T8" fmla="*/ 6 w 12"/>
                  <a:gd name="T9" fmla="*/ 6 h 18"/>
                  <a:gd name="T10" fmla="*/ 7 w 12"/>
                  <a:gd name="T11" fmla="*/ 0 h 18"/>
                  <a:gd name="T12" fmla="*/ 9 w 12"/>
                  <a:gd name="T13" fmla="*/ 6 h 18"/>
                  <a:gd name="T14" fmla="*/ 12 w 12"/>
                  <a:gd name="T15" fmla="*/ 17 h 18"/>
                  <a:gd name="T16" fmla="*/ 10 w 12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8">
                    <a:moveTo>
                      <a:pt x="10" y="18"/>
                    </a:moveTo>
                    <a:cubicBezTo>
                      <a:pt x="8" y="16"/>
                      <a:pt x="7" y="13"/>
                      <a:pt x="7" y="11"/>
                    </a:cubicBezTo>
                    <a:cubicBezTo>
                      <a:pt x="5" y="13"/>
                      <a:pt x="4" y="15"/>
                      <a:pt x="1" y="1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2"/>
                      <a:pt x="5" y="9"/>
                      <a:pt x="6" y="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10"/>
                      <a:pt x="11" y="13"/>
                      <a:pt x="12" y="17"/>
                    </a:cubicBezTo>
                    <a:lnTo>
                      <a:pt x="10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5" name="Rectangle 81">
                <a:extLst>
                  <a:ext uri="{FF2B5EF4-FFF2-40B4-BE49-F238E27FC236}">
                    <a16:creationId xmlns:a16="http://schemas.microsoft.com/office/drawing/2014/main" id="{2F5C4C66-52C7-4F5C-AC7E-CAE00EF05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1650" y="4226537"/>
                <a:ext cx="107950" cy="206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6" name="Freeform 82">
                <a:extLst>
                  <a:ext uri="{FF2B5EF4-FFF2-40B4-BE49-F238E27FC236}">
                    <a16:creationId xmlns:a16="http://schemas.microsoft.com/office/drawing/2014/main" id="{90F4CEB2-D227-4A32-BB27-BA7DD2F54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1650" y="4259874"/>
                <a:ext cx="100012" cy="34925"/>
              </a:xfrm>
              <a:custGeom>
                <a:avLst/>
                <a:gdLst>
                  <a:gd name="T0" fmla="*/ 0 w 63"/>
                  <a:gd name="T1" fmla="*/ 22 h 22"/>
                  <a:gd name="T2" fmla="*/ 0 w 63"/>
                  <a:gd name="T3" fmla="*/ 5 h 22"/>
                  <a:gd name="T4" fmla="*/ 63 w 63"/>
                  <a:gd name="T5" fmla="*/ 0 h 22"/>
                  <a:gd name="T6" fmla="*/ 63 w 63"/>
                  <a:gd name="T7" fmla="*/ 17 h 22"/>
                  <a:gd name="T8" fmla="*/ 0 w 6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2">
                    <a:moveTo>
                      <a:pt x="0" y="22"/>
                    </a:moveTo>
                    <a:lnTo>
                      <a:pt x="0" y="5"/>
                    </a:lnTo>
                    <a:lnTo>
                      <a:pt x="63" y="0"/>
                    </a:lnTo>
                    <a:lnTo>
                      <a:pt x="63" y="1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7" name="Freeform 83">
                <a:extLst>
                  <a:ext uri="{FF2B5EF4-FFF2-40B4-BE49-F238E27FC236}">
                    <a16:creationId xmlns:a16="http://schemas.microsoft.com/office/drawing/2014/main" id="{BE815567-61F8-498F-9FB2-C81A876BB5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24988" y="3605824"/>
                <a:ext cx="234950" cy="200025"/>
              </a:xfrm>
              <a:custGeom>
                <a:avLst/>
                <a:gdLst>
                  <a:gd name="T0" fmla="*/ 4 w 35"/>
                  <a:gd name="T1" fmla="*/ 30 h 30"/>
                  <a:gd name="T2" fmla="*/ 3 w 35"/>
                  <a:gd name="T3" fmla="*/ 29 h 30"/>
                  <a:gd name="T4" fmla="*/ 2 w 35"/>
                  <a:gd name="T5" fmla="*/ 27 h 30"/>
                  <a:gd name="T6" fmla="*/ 2 w 35"/>
                  <a:gd name="T7" fmla="*/ 27 h 30"/>
                  <a:gd name="T8" fmla="*/ 2 w 35"/>
                  <a:gd name="T9" fmla="*/ 23 h 30"/>
                  <a:gd name="T10" fmla="*/ 5 w 35"/>
                  <a:gd name="T11" fmla="*/ 3 h 30"/>
                  <a:gd name="T12" fmla="*/ 15 w 35"/>
                  <a:gd name="T13" fmla="*/ 2 h 30"/>
                  <a:gd name="T14" fmla="*/ 17 w 35"/>
                  <a:gd name="T15" fmla="*/ 1 h 30"/>
                  <a:gd name="T16" fmla="*/ 34 w 35"/>
                  <a:gd name="T17" fmla="*/ 0 h 30"/>
                  <a:gd name="T18" fmla="*/ 34 w 35"/>
                  <a:gd name="T19" fmla="*/ 2 h 30"/>
                  <a:gd name="T20" fmla="*/ 35 w 35"/>
                  <a:gd name="T21" fmla="*/ 26 h 30"/>
                  <a:gd name="T22" fmla="*/ 34 w 35"/>
                  <a:gd name="T23" fmla="*/ 28 h 30"/>
                  <a:gd name="T24" fmla="*/ 31 w 35"/>
                  <a:gd name="T25" fmla="*/ 29 h 30"/>
                  <a:gd name="T26" fmla="*/ 13 w 35"/>
                  <a:gd name="T27" fmla="*/ 29 h 30"/>
                  <a:gd name="T28" fmla="*/ 11 w 35"/>
                  <a:gd name="T29" fmla="*/ 29 h 30"/>
                  <a:gd name="T30" fmla="*/ 5 w 35"/>
                  <a:gd name="T31" fmla="*/ 30 h 30"/>
                  <a:gd name="T32" fmla="*/ 4 w 35"/>
                  <a:gd name="T33" fmla="*/ 30 h 30"/>
                  <a:gd name="T34" fmla="*/ 5 w 35"/>
                  <a:gd name="T35" fmla="*/ 27 h 30"/>
                  <a:gd name="T36" fmla="*/ 4 w 35"/>
                  <a:gd name="T37" fmla="*/ 27 h 30"/>
                  <a:gd name="T38" fmla="*/ 5 w 35"/>
                  <a:gd name="T39" fmla="*/ 27 h 30"/>
                  <a:gd name="T40" fmla="*/ 5 w 35"/>
                  <a:gd name="T41" fmla="*/ 27 h 30"/>
                  <a:gd name="T42" fmla="*/ 31 w 35"/>
                  <a:gd name="T43" fmla="*/ 4 h 30"/>
                  <a:gd name="T44" fmla="*/ 17 w 35"/>
                  <a:gd name="T45" fmla="*/ 5 h 30"/>
                  <a:gd name="T46" fmla="*/ 15 w 35"/>
                  <a:gd name="T47" fmla="*/ 5 h 30"/>
                  <a:gd name="T48" fmla="*/ 7 w 35"/>
                  <a:gd name="T49" fmla="*/ 6 h 30"/>
                  <a:gd name="T50" fmla="*/ 5 w 35"/>
                  <a:gd name="T51" fmla="*/ 22 h 30"/>
                  <a:gd name="T52" fmla="*/ 5 w 35"/>
                  <a:gd name="T53" fmla="*/ 27 h 30"/>
                  <a:gd name="T54" fmla="*/ 10 w 35"/>
                  <a:gd name="T55" fmla="*/ 26 h 30"/>
                  <a:gd name="T56" fmla="*/ 13 w 35"/>
                  <a:gd name="T57" fmla="*/ 26 h 30"/>
                  <a:gd name="T58" fmla="*/ 31 w 35"/>
                  <a:gd name="T59" fmla="*/ 26 h 30"/>
                  <a:gd name="T60" fmla="*/ 32 w 35"/>
                  <a:gd name="T61" fmla="*/ 26 h 30"/>
                  <a:gd name="T62" fmla="*/ 31 w 35"/>
                  <a:gd name="T63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5" h="30">
                    <a:moveTo>
                      <a:pt x="4" y="30"/>
                    </a:moveTo>
                    <a:cubicBezTo>
                      <a:pt x="4" y="30"/>
                      <a:pt x="3" y="30"/>
                      <a:pt x="3" y="29"/>
                    </a:cubicBezTo>
                    <a:cubicBezTo>
                      <a:pt x="2" y="29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6"/>
                      <a:pt x="2" y="25"/>
                      <a:pt x="2" y="23"/>
                    </a:cubicBezTo>
                    <a:cubicBezTo>
                      <a:pt x="1" y="16"/>
                      <a:pt x="0" y="7"/>
                      <a:pt x="5" y="3"/>
                    </a:cubicBezTo>
                    <a:cubicBezTo>
                      <a:pt x="8" y="2"/>
                      <a:pt x="11" y="2"/>
                      <a:pt x="15" y="2"/>
                    </a:cubicBezTo>
                    <a:cubicBezTo>
                      <a:pt x="15" y="2"/>
                      <a:pt x="16" y="1"/>
                      <a:pt x="17" y="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5" y="10"/>
                      <a:pt x="35" y="18"/>
                      <a:pt x="35" y="26"/>
                    </a:cubicBezTo>
                    <a:cubicBezTo>
                      <a:pt x="35" y="26"/>
                      <a:pt x="35" y="27"/>
                      <a:pt x="34" y="28"/>
                    </a:cubicBezTo>
                    <a:cubicBezTo>
                      <a:pt x="33" y="29"/>
                      <a:pt x="31" y="29"/>
                      <a:pt x="31" y="29"/>
                    </a:cubicBezTo>
                    <a:cubicBezTo>
                      <a:pt x="25" y="29"/>
                      <a:pt x="19" y="29"/>
                      <a:pt x="13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9" y="30"/>
                      <a:pt x="7" y="30"/>
                      <a:pt x="5" y="30"/>
                    </a:cubicBezTo>
                    <a:cubicBezTo>
                      <a:pt x="5" y="30"/>
                      <a:pt x="5" y="30"/>
                      <a:pt x="4" y="30"/>
                    </a:cubicBezTo>
                    <a:close/>
                    <a:moveTo>
                      <a:pt x="5" y="27"/>
                    </a:moveTo>
                    <a:cubicBezTo>
                      <a:pt x="4" y="27"/>
                      <a:pt x="4" y="27"/>
                      <a:pt x="4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lose/>
                    <a:moveTo>
                      <a:pt x="31" y="4"/>
                    </a:move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2" y="5"/>
                      <a:pt x="9" y="5"/>
                      <a:pt x="7" y="6"/>
                    </a:cubicBezTo>
                    <a:cubicBezTo>
                      <a:pt x="3" y="8"/>
                      <a:pt x="4" y="17"/>
                      <a:pt x="5" y="22"/>
                    </a:cubicBezTo>
                    <a:cubicBezTo>
                      <a:pt x="5" y="24"/>
                      <a:pt x="5" y="26"/>
                      <a:pt x="5" y="27"/>
                    </a:cubicBezTo>
                    <a:cubicBezTo>
                      <a:pt x="7" y="27"/>
                      <a:pt x="9" y="26"/>
                      <a:pt x="10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5"/>
                      <a:pt x="25" y="25"/>
                      <a:pt x="31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18"/>
                      <a:pt x="32" y="11"/>
                      <a:pt x="31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8" name="Freeform 84">
                <a:extLst>
                  <a:ext uri="{FF2B5EF4-FFF2-40B4-BE49-F238E27FC236}">
                    <a16:creationId xmlns:a16="http://schemas.microsoft.com/office/drawing/2014/main" id="{E99F63B7-2C31-4626-9AF1-C6C477F6D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5950" y="3672499"/>
                <a:ext cx="93662" cy="26988"/>
              </a:xfrm>
              <a:custGeom>
                <a:avLst/>
                <a:gdLst>
                  <a:gd name="T0" fmla="*/ 4 w 14"/>
                  <a:gd name="T1" fmla="*/ 4 h 4"/>
                  <a:gd name="T2" fmla="*/ 0 w 14"/>
                  <a:gd name="T3" fmla="*/ 4 h 4"/>
                  <a:gd name="T4" fmla="*/ 0 w 14"/>
                  <a:gd name="T5" fmla="*/ 1 h 4"/>
                  <a:gd name="T6" fmla="*/ 14 w 14"/>
                  <a:gd name="T7" fmla="*/ 0 h 4"/>
                  <a:gd name="T8" fmla="*/ 14 w 14"/>
                  <a:gd name="T9" fmla="*/ 4 h 4"/>
                  <a:gd name="T10" fmla="*/ 4 w 1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4">
                    <a:moveTo>
                      <a:pt x="4" y="4"/>
                    </a:moveTo>
                    <a:cubicBezTo>
                      <a:pt x="2" y="4"/>
                      <a:pt x="1" y="4"/>
                      <a:pt x="0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9" y="1"/>
                      <a:pt x="14" y="0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1" y="4"/>
                      <a:pt x="7" y="4"/>
                      <a:pt x="4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9" name="Freeform 85">
                <a:extLst>
                  <a:ext uri="{FF2B5EF4-FFF2-40B4-BE49-F238E27FC236}">
                    <a16:creationId xmlns:a16="http://schemas.microsoft.com/office/drawing/2014/main" id="{BB57BBC8-6ED5-4F4B-84D0-E410BD47B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9600" y="3726474"/>
                <a:ext cx="106362" cy="26988"/>
              </a:xfrm>
              <a:custGeom>
                <a:avLst/>
                <a:gdLst>
                  <a:gd name="T0" fmla="*/ 10 w 16"/>
                  <a:gd name="T1" fmla="*/ 4 h 4"/>
                  <a:gd name="T2" fmla="*/ 0 w 16"/>
                  <a:gd name="T3" fmla="*/ 4 h 4"/>
                  <a:gd name="T4" fmla="*/ 0 w 16"/>
                  <a:gd name="T5" fmla="*/ 0 h 4"/>
                  <a:gd name="T6" fmla="*/ 16 w 16"/>
                  <a:gd name="T7" fmla="*/ 1 h 4"/>
                  <a:gd name="T8" fmla="*/ 16 w 16"/>
                  <a:gd name="T9" fmla="*/ 4 h 4"/>
                  <a:gd name="T10" fmla="*/ 10 w 16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4">
                    <a:moveTo>
                      <a:pt x="10" y="4"/>
                    </a:moveTo>
                    <a:cubicBezTo>
                      <a:pt x="7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1"/>
                      <a:pt x="11" y="1"/>
                      <a:pt x="16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4" y="4"/>
                      <a:pt x="12" y="4"/>
                      <a:pt x="10" y="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0" name="Freeform 86">
                <a:extLst>
                  <a:ext uri="{FF2B5EF4-FFF2-40B4-BE49-F238E27FC236}">
                    <a16:creationId xmlns:a16="http://schemas.microsoft.com/office/drawing/2014/main" id="{8AD733F3-8CBE-404F-8EBA-794046175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3625" y="3772512"/>
                <a:ext cx="608012" cy="487363"/>
              </a:xfrm>
              <a:custGeom>
                <a:avLst/>
                <a:gdLst>
                  <a:gd name="T0" fmla="*/ 82 w 91"/>
                  <a:gd name="T1" fmla="*/ 73 h 73"/>
                  <a:gd name="T2" fmla="*/ 66 w 91"/>
                  <a:gd name="T3" fmla="*/ 70 h 73"/>
                  <a:gd name="T4" fmla="*/ 43 w 91"/>
                  <a:gd name="T5" fmla="*/ 59 h 73"/>
                  <a:gd name="T6" fmla="*/ 24 w 91"/>
                  <a:gd name="T7" fmla="*/ 45 h 73"/>
                  <a:gd name="T8" fmla="*/ 6 w 91"/>
                  <a:gd name="T9" fmla="*/ 14 h 73"/>
                  <a:gd name="T10" fmla="*/ 0 w 91"/>
                  <a:gd name="T11" fmla="*/ 1 h 73"/>
                  <a:gd name="T12" fmla="*/ 3 w 91"/>
                  <a:gd name="T13" fmla="*/ 0 h 73"/>
                  <a:gd name="T14" fmla="*/ 9 w 91"/>
                  <a:gd name="T15" fmla="*/ 12 h 73"/>
                  <a:gd name="T16" fmla="*/ 27 w 91"/>
                  <a:gd name="T17" fmla="*/ 43 h 73"/>
                  <a:gd name="T18" fmla="*/ 45 w 91"/>
                  <a:gd name="T19" fmla="*/ 56 h 73"/>
                  <a:gd name="T20" fmla="*/ 67 w 91"/>
                  <a:gd name="T21" fmla="*/ 67 h 73"/>
                  <a:gd name="T22" fmla="*/ 90 w 91"/>
                  <a:gd name="T23" fmla="*/ 69 h 73"/>
                  <a:gd name="T24" fmla="*/ 91 w 91"/>
                  <a:gd name="T25" fmla="*/ 72 h 73"/>
                  <a:gd name="T26" fmla="*/ 82 w 91"/>
                  <a:gd name="T2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73">
                    <a:moveTo>
                      <a:pt x="82" y="73"/>
                    </a:moveTo>
                    <a:cubicBezTo>
                      <a:pt x="77" y="73"/>
                      <a:pt x="71" y="72"/>
                      <a:pt x="66" y="70"/>
                    </a:cubicBezTo>
                    <a:cubicBezTo>
                      <a:pt x="57" y="68"/>
                      <a:pt x="50" y="63"/>
                      <a:pt x="43" y="59"/>
                    </a:cubicBezTo>
                    <a:cubicBezTo>
                      <a:pt x="37" y="55"/>
                      <a:pt x="30" y="51"/>
                      <a:pt x="24" y="45"/>
                    </a:cubicBezTo>
                    <a:cubicBezTo>
                      <a:pt x="16" y="36"/>
                      <a:pt x="11" y="25"/>
                      <a:pt x="6" y="14"/>
                    </a:cubicBezTo>
                    <a:cubicBezTo>
                      <a:pt x="4" y="10"/>
                      <a:pt x="2" y="5"/>
                      <a:pt x="0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4"/>
                      <a:pt x="7" y="8"/>
                      <a:pt x="9" y="12"/>
                    </a:cubicBezTo>
                    <a:cubicBezTo>
                      <a:pt x="14" y="23"/>
                      <a:pt x="19" y="34"/>
                      <a:pt x="27" y="43"/>
                    </a:cubicBezTo>
                    <a:cubicBezTo>
                      <a:pt x="32" y="48"/>
                      <a:pt x="38" y="53"/>
                      <a:pt x="45" y="56"/>
                    </a:cubicBezTo>
                    <a:cubicBezTo>
                      <a:pt x="51" y="61"/>
                      <a:pt x="59" y="65"/>
                      <a:pt x="67" y="67"/>
                    </a:cubicBezTo>
                    <a:cubicBezTo>
                      <a:pt x="75" y="70"/>
                      <a:pt x="83" y="71"/>
                      <a:pt x="90" y="69"/>
                    </a:cubicBezTo>
                    <a:cubicBezTo>
                      <a:pt x="91" y="72"/>
                      <a:pt x="91" y="72"/>
                      <a:pt x="91" y="72"/>
                    </a:cubicBezTo>
                    <a:cubicBezTo>
                      <a:pt x="88" y="73"/>
                      <a:pt x="85" y="73"/>
                      <a:pt x="82" y="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1" name="Freeform 87">
                <a:extLst>
                  <a:ext uri="{FF2B5EF4-FFF2-40B4-BE49-F238E27FC236}">
                    <a16:creationId xmlns:a16="http://schemas.microsoft.com/office/drawing/2014/main" id="{DA55536A-3960-433F-9E63-A8EF08444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3938" y="3699487"/>
                <a:ext cx="93662" cy="100013"/>
              </a:xfrm>
              <a:custGeom>
                <a:avLst/>
                <a:gdLst>
                  <a:gd name="T0" fmla="*/ 4 w 14"/>
                  <a:gd name="T1" fmla="*/ 15 h 15"/>
                  <a:gd name="T2" fmla="*/ 0 w 14"/>
                  <a:gd name="T3" fmla="*/ 14 h 15"/>
                  <a:gd name="T4" fmla="*/ 3 w 14"/>
                  <a:gd name="T5" fmla="*/ 3 h 15"/>
                  <a:gd name="T6" fmla="*/ 4 w 14"/>
                  <a:gd name="T7" fmla="*/ 0 h 15"/>
                  <a:gd name="T8" fmla="*/ 6 w 14"/>
                  <a:gd name="T9" fmla="*/ 2 h 15"/>
                  <a:gd name="T10" fmla="*/ 14 w 14"/>
                  <a:gd name="T11" fmla="*/ 9 h 15"/>
                  <a:gd name="T12" fmla="*/ 11 w 14"/>
                  <a:gd name="T13" fmla="*/ 12 h 15"/>
                  <a:gd name="T14" fmla="*/ 6 w 14"/>
                  <a:gd name="T15" fmla="*/ 6 h 15"/>
                  <a:gd name="T16" fmla="*/ 4 w 14"/>
                  <a:gd name="T1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4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2" y="11"/>
                      <a:pt x="2" y="7"/>
                      <a:pt x="3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4"/>
                      <a:pt x="11" y="7"/>
                      <a:pt x="14" y="9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0"/>
                      <a:pt x="8" y="8"/>
                      <a:pt x="6" y="6"/>
                    </a:cubicBezTo>
                    <a:cubicBezTo>
                      <a:pt x="5" y="9"/>
                      <a:pt x="4" y="12"/>
                      <a:pt x="4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2" name="Freeform 114">
                <a:extLst>
                  <a:ext uri="{FF2B5EF4-FFF2-40B4-BE49-F238E27FC236}">
                    <a16:creationId xmlns:a16="http://schemas.microsoft.com/office/drawing/2014/main" id="{8731082E-CC64-47FF-AAFB-EE81F19AA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1275" y="3345474"/>
                <a:ext cx="19050" cy="12700"/>
              </a:xfrm>
              <a:custGeom>
                <a:avLst/>
                <a:gdLst>
                  <a:gd name="T0" fmla="*/ 0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2 w 3"/>
                  <a:gd name="T7" fmla="*/ 0 h 2"/>
                  <a:gd name="T8" fmla="*/ 3 w 3"/>
                  <a:gd name="T9" fmla="*/ 1 h 2"/>
                  <a:gd name="T10" fmla="*/ 3 w 3"/>
                  <a:gd name="T11" fmla="*/ 1 h 2"/>
                  <a:gd name="T12" fmla="*/ 2 w 3"/>
                  <a:gd name="T13" fmla="*/ 2 h 2"/>
                  <a:gd name="T14" fmla="*/ 1 w 3"/>
                  <a:gd name="T15" fmla="*/ 2 h 2"/>
                  <a:gd name="T16" fmla="*/ 0 w 3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B7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FE016EAE-D026-418B-9CD9-730F392ACEB7}"/>
                </a:ext>
              </a:extLst>
            </p:cNvPr>
            <p:cNvGrpSpPr/>
            <p:nvPr/>
          </p:nvGrpSpPr>
          <p:grpSpPr>
            <a:xfrm>
              <a:off x="7313613" y="2924787"/>
              <a:ext cx="1630362" cy="3025775"/>
              <a:chOff x="7313613" y="2924787"/>
              <a:chExt cx="1630362" cy="3025775"/>
            </a:xfrm>
          </p:grpSpPr>
          <p:sp>
            <p:nvSpPr>
              <p:cNvPr id="72" name="Freeform 115">
                <a:extLst>
                  <a:ext uri="{FF2B5EF4-FFF2-40B4-BE49-F238E27FC236}">
                    <a16:creationId xmlns:a16="http://schemas.microsoft.com/office/drawing/2014/main" id="{9B2D967A-7C52-447E-BF58-8E40D373A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7275" y="4334487"/>
                <a:ext cx="147637" cy="327025"/>
              </a:xfrm>
              <a:custGeom>
                <a:avLst/>
                <a:gdLst>
                  <a:gd name="T0" fmla="*/ 13 w 22"/>
                  <a:gd name="T1" fmla="*/ 0 h 49"/>
                  <a:gd name="T2" fmla="*/ 20 w 22"/>
                  <a:gd name="T3" fmla="*/ 18 h 49"/>
                  <a:gd name="T4" fmla="*/ 21 w 22"/>
                  <a:gd name="T5" fmla="*/ 35 h 49"/>
                  <a:gd name="T6" fmla="*/ 19 w 22"/>
                  <a:gd name="T7" fmla="*/ 48 h 49"/>
                  <a:gd name="T8" fmla="*/ 14 w 22"/>
                  <a:gd name="T9" fmla="*/ 46 h 49"/>
                  <a:gd name="T10" fmla="*/ 14 w 22"/>
                  <a:gd name="T11" fmla="*/ 41 h 49"/>
                  <a:gd name="T12" fmla="*/ 9 w 22"/>
                  <a:gd name="T13" fmla="*/ 45 h 49"/>
                  <a:gd name="T14" fmla="*/ 6 w 22"/>
                  <a:gd name="T15" fmla="*/ 45 h 49"/>
                  <a:gd name="T16" fmla="*/ 8 w 22"/>
                  <a:gd name="T17" fmla="*/ 40 h 49"/>
                  <a:gd name="T18" fmla="*/ 2 w 22"/>
                  <a:gd name="T19" fmla="*/ 41 h 49"/>
                  <a:gd name="T20" fmla="*/ 0 w 22"/>
                  <a:gd name="T21" fmla="*/ 41 h 49"/>
                  <a:gd name="T22" fmla="*/ 2 w 22"/>
                  <a:gd name="T23" fmla="*/ 37 h 49"/>
                  <a:gd name="T24" fmla="*/ 1 w 22"/>
                  <a:gd name="T25" fmla="*/ 35 h 49"/>
                  <a:gd name="T26" fmla="*/ 5 w 22"/>
                  <a:gd name="T27" fmla="*/ 32 h 49"/>
                  <a:gd name="T28" fmla="*/ 2 w 22"/>
                  <a:gd name="T29" fmla="*/ 18 h 49"/>
                  <a:gd name="T30" fmla="*/ 1 w 22"/>
                  <a:gd name="T31" fmla="*/ 3 h 49"/>
                  <a:gd name="T32" fmla="*/ 13 w 22"/>
                  <a:gd name="T3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49">
                    <a:moveTo>
                      <a:pt x="13" y="0"/>
                    </a:moveTo>
                    <a:cubicBezTo>
                      <a:pt x="13" y="0"/>
                      <a:pt x="17" y="11"/>
                      <a:pt x="20" y="18"/>
                    </a:cubicBezTo>
                    <a:cubicBezTo>
                      <a:pt x="21" y="21"/>
                      <a:pt x="22" y="32"/>
                      <a:pt x="21" y="35"/>
                    </a:cubicBezTo>
                    <a:cubicBezTo>
                      <a:pt x="21" y="38"/>
                      <a:pt x="19" y="46"/>
                      <a:pt x="19" y="48"/>
                    </a:cubicBezTo>
                    <a:cubicBezTo>
                      <a:pt x="18" y="49"/>
                      <a:pt x="15" y="49"/>
                      <a:pt x="14" y="46"/>
                    </a:cubicBezTo>
                    <a:cubicBezTo>
                      <a:pt x="14" y="45"/>
                      <a:pt x="14" y="41"/>
                      <a:pt x="14" y="41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7" y="46"/>
                      <a:pt x="6" y="45"/>
                    </a:cubicBezTo>
                    <a:cubicBezTo>
                      <a:pt x="5" y="45"/>
                      <a:pt x="5" y="43"/>
                      <a:pt x="8" y="40"/>
                    </a:cubicBezTo>
                    <a:cubicBezTo>
                      <a:pt x="5" y="40"/>
                      <a:pt x="2" y="41"/>
                      <a:pt x="2" y="41"/>
                    </a:cubicBezTo>
                    <a:cubicBezTo>
                      <a:pt x="2" y="41"/>
                      <a:pt x="1" y="42"/>
                      <a:pt x="0" y="41"/>
                    </a:cubicBezTo>
                    <a:cubicBezTo>
                      <a:pt x="0" y="40"/>
                      <a:pt x="0" y="39"/>
                      <a:pt x="2" y="37"/>
                    </a:cubicBezTo>
                    <a:cubicBezTo>
                      <a:pt x="0" y="38"/>
                      <a:pt x="0" y="36"/>
                      <a:pt x="1" y="35"/>
                    </a:cubicBezTo>
                    <a:cubicBezTo>
                      <a:pt x="3" y="34"/>
                      <a:pt x="4" y="33"/>
                      <a:pt x="5" y="32"/>
                    </a:cubicBezTo>
                    <a:cubicBezTo>
                      <a:pt x="5" y="26"/>
                      <a:pt x="3" y="22"/>
                      <a:pt x="2" y="18"/>
                    </a:cubicBezTo>
                    <a:cubicBezTo>
                      <a:pt x="2" y="14"/>
                      <a:pt x="3" y="9"/>
                      <a:pt x="1" y="3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7C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Freeform 116">
                <a:extLst>
                  <a:ext uri="{FF2B5EF4-FFF2-40B4-BE49-F238E27FC236}">
                    <a16:creationId xmlns:a16="http://schemas.microsoft.com/office/drawing/2014/main" id="{231AF930-1AE1-4D7A-9403-262B030B8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7913" y="4386874"/>
                <a:ext cx="127000" cy="187325"/>
              </a:xfrm>
              <a:custGeom>
                <a:avLst/>
                <a:gdLst>
                  <a:gd name="T0" fmla="*/ 16 w 19"/>
                  <a:gd name="T1" fmla="*/ 7 h 28"/>
                  <a:gd name="T2" fmla="*/ 10 w 19"/>
                  <a:gd name="T3" fmla="*/ 0 h 28"/>
                  <a:gd name="T4" fmla="*/ 2 w 19"/>
                  <a:gd name="T5" fmla="*/ 1 h 28"/>
                  <a:gd name="T6" fmla="*/ 6 w 19"/>
                  <a:gd name="T7" fmla="*/ 12 h 28"/>
                  <a:gd name="T8" fmla="*/ 12 w 19"/>
                  <a:gd name="T9" fmla="*/ 20 h 28"/>
                  <a:gd name="T10" fmla="*/ 18 w 19"/>
                  <a:gd name="T11" fmla="*/ 28 h 28"/>
                  <a:gd name="T12" fmla="*/ 18 w 19"/>
                  <a:gd name="T13" fmla="*/ 27 h 28"/>
                  <a:gd name="T14" fmla="*/ 17 w 19"/>
                  <a:gd name="T15" fmla="*/ 10 h 28"/>
                  <a:gd name="T16" fmla="*/ 16 w 19"/>
                  <a:gd name="T17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8">
                    <a:moveTo>
                      <a:pt x="16" y="7"/>
                    </a:moveTo>
                    <a:cubicBezTo>
                      <a:pt x="15" y="5"/>
                      <a:pt x="13" y="3"/>
                      <a:pt x="10" y="0"/>
                    </a:cubicBezTo>
                    <a:cubicBezTo>
                      <a:pt x="6" y="1"/>
                      <a:pt x="2" y="1"/>
                      <a:pt x="2" y="1"/>
                    </a:cubicBezTo>
                    <a:cubicBezTo>
                      <a:pt x="0" y="8"/>
                      <a:pt x="3" y="11"/>
                      <a:pt x="6" y="12"/>
                    </a:cubicBezTo>
                    <a:cubicBezTo>
                      <a:pt x="10" y="14"/>
                      <a:pt x="10" y="14"/>
                      <a:pt x="12" y="20"/>
                    </a:cubicBezTo>
                    <a:cubicBezTo>
                      <a:pt x="14" y="25"/>
                      <a:pt x="16" y="28"/>
                      <a:pt x="18" y="28"/>
                    </a:cubicBezTo>
                    <a:cubicBezTo>
                      <a:pt x="18" y="28"/>
                      <a:pt x="18" y="27"/>
                      <a:pt x="18" y="27"/>
                    </a:cubicBezTo>
                    <a:cubicBezTo>
                      <a:pt x="19" y="24"/>
                      <a:pt x="18" y="14"/>
                      <a:pt x="17" y="10"/>
                    </a:cubicBezTo>
                    <a:cubicBezTo>
                      <a:pt x="17" y="9"/>
                      <a:pt x="16" y="8"/>
                      <a:pt x="16" y="7"/>
                    </a:cubicBezTo>
                    <a:close/>
                  </a:path>
                </a:pathLst>
              </a:custGeom>
              <a:solidFill>
                <a:srgbClr val="DBA7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117">
                <a:extLst>
                  <a:ext uri="{FF2B5EF4-FFF2-40B4-BE49-F238E27FC236}">
                    <a16:creationId xmlns:a16="http://schemas.microsoft.com/office/drawing/2014/main" id="{778C6D6A-4013-4011-94D4-C46BDD07F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3625" y="4334487"/>
                <a:ext cx="153987" cy="239713"/>
              </a:xfrm>
              <a:custGeom>
                <a:avLst/>
                <a:gdLst>
                  <a:gd name="T0" fmla="*/ 11 w 23"/>
                  <a:gd name="T1" fmla="*/ 0 h 36"/>
                  <a:gd name="T2" fmla="*/ 17 w 23"/>
                  <a:gd name="T3" fmla="*/ 11 h 36"/>
                  <a:gd name="T4" fmla="*/ 20 w 23"/>
                  <a:gd name="T5" fmla="*/ 21 h 36"/>
                  <a:gd name="T6" fmla="*/ 22 w 23"/>
                  <a:gd name="T7" fmla="*/ 33 h 36"/>
                  <a:gd name="T8" fmla="*/ 18 w 23"/>
                  <a:gd name="T9" fmla="*/ 34 h 36"/>
                  <a:gd name="T10" fmla="*/ 16 w 23"/>
                  <a:gd name="T11" fmla="*/ 27 h 36"/>
                  <a:gd name="T12" fmla="*/ 14 w 23"/>
                  <a:gd name="T13" fmla="*/ 21 h 36"/>
                  <a:gd name="T14" fmla="*/ 3 w 23"/>
                  <a:gd name="T15" fmla="*/ 15 h 36"/>
                  <a:gd name="T16" fmla="*/ 0 w 23"/>
                  <a:gd name="T17" fmla="*/ 3 h 36"/>
                  <a:gd name="T18" fmla="*/ 11 w 23"/>
                  <a:gd name="T1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36">
                    <a:moveTo>
                      <a:pt x="11" y="0"/>
                    </a:moveTo>
                    <a:cubicBezTo>
                      <a:pt x="13" y="5"/>
                      <a:pt x="14" y="6"/>
                      <a:pt x="17" y="11"/>
                    </a:cubicBezTo>
                    <a:cubicBezTo>
                      <a:pt x="19" y="15"/>
                      <a:pt x="19" y="15"/>
                      <a:pt x="20" y="21"/>
                    </a:cubicBezTo>
                    <a:cubicBezTo>
                      <a:pt x="21" y="23"/>
                      <a:pt x="22" y="32"/>
                      <a:pt x="22" y="33"/>
                    </a:cubicBezTo>
                    <a:cubicBezTo>
                      <a:pt x="23" y="34"/>
                      <a:pt x="21" y="36"/>
                      <a:pt x="18" y="34"/>
                    </a:cubicBezTo>
                    <a:cubicBezTo>
                      <a:pt x="17" y="33"/>
                      <a:pt x="17" y="30"/>
                      <a:pt x="16" y="27"/>
                    </a:cubicBezTo>
                    <a:cubicBezTo>
                      <a:pt x="15" y="24"/>
                      <a:pt x="14" y="22"/>
                      <a:pt x="14" y="21"/>
                    </a:cubicBezTo>
                    <a:cubicBezTo>
                      <a:pt x="13" y="20"/>
                      <a:pt x="5" y="20"/>
                      <a:pt x="3" y="15"/>
                    </a:cubicBezTo>
                    <a:cubicBezTo>
                      <a:pt x="1" y="10"/>
                      <a:pt x="0" y="3"/>
                      <a:pt x="0" y="3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7C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118">
                <a:extLst>
                  <a:ext uri="{FF2B5EF4-FFF2-40B4-BE49-F238E27FC236}">
                    <a16:creationId xmlns:a16="http://schemas.microsoft.com/office/drawing/2014/main" id="{D0F68AA5-DA1E-4B38-B3F8-06F4D7E6E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3950" y="3331187"/>
                <a:ext cx="100012" cy="60325"/>
              </a:xfrm>
              <a:custGeom>
                <a:avLst/>
                <a:gdLst>
                  <a:gd name="T0" fmla="*/ 0 w 15"/>
                  <a:gd name="T1" fmla="*/ 8 h 9"/>
                  <a:gd name="T2" fmla="*/ 9 w 15"/>
                  <a:gd name="T3" fmla="*/ 0 h 9"/>
                  <a:gd name="T4" fmla="*/ 15 w 15"/>
                  <a:gd name="T5" fmla="*/ 2 h 9"/>
                  <a:gd name="T6" fmla="*/ 8 w 15"/>
                  <a:gd name="T7" fmla="*/ 7 h 9"/>
                  <a:gd name="T8" fmla="*/ 0 w 15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0" y="8"/>
                    </a:moveTo>
                    <a:cubicBezTo>
                      <a:pt x="3" y="2"/>
                      <a:pt x="8" y="0"/>
                      <a:pt x="9" y="0"/>
                    </a:cubicBezTo>
                    <a:cubicBezTo>
                      <a:pt x="9" y="0"/>
                      <a:pt x="12" y="1"/>
                      <a:pt x="15" y="2"/>
                    </a:cubicBezTo>
                    <a:cubicBezTo>
                      <a:pt x="15" y="2"/>
                      <a:pt x="12" y="5"/>
                      <a:pt x="8" y="7"/>
                    </a:cubicBezTo>
                    <a:cubicBezTo>
                      <a:pt x="4" y="9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EDB9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119">
                <a:extLst>
                  <a:ext uri="{FF2B5EF4-FFF2-40B4-BE49-F238E27FC236}">
                    <a16:creationId xmlns:a16="http://schemas.microsoft.com/office/drawing/2014/main" id="{A406D36B-3E96-4189-9EB9-42F951F7A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2988" y="3339124"/>
                <a:ext cx="280987" cy="46038"/>
              </a:xfrm>
              <a:custGeom>
                <a:avLst/>
                <a:gdLst>
                  <a:gd name="T0" fmla="*/ 1 w 42"/>
                  <a:gd name="T1" fmla="*/ 2 h 7"/>
                  <a:gd name="T2" fmla="*/ 38 w 42"/>
                  <a:gd name="T3" fmla="*/ 0 h 7"/>
                  <a:gd name="T4" fmla="*/ 41 w 42"/>
                  <a:gd name="T5" fmla="*/ 1 h 7"/>
                  <a:gd name="T6" fmla="*/ 42 w 42"/>
                  <a:gd name="T7" fmla="*/ 2 h 7"/>
                  <a:gd name="T8" fmla="*/ 41 w 42"/>
                  <a:gd name="T9" fmla="*/ 4 h 7"/>
                  <a:gd name="T10" fmla="*/ 38 w 42"/>
                  <a:gd name="T11" fmla="*/ 5 h 7"/>
                  <a:gd name="T12" fmla="*/ 1 w 42"/>
                  <a:gd name="T13" fmla="*/ 7 h 7"/>
                  <a:gd name="T14" fmla="*/ 0 w 42"/>
                  <a:gd name="T15" fmla="*/ 5 h 7"/>
                  <a:gd name="T16" fmla="*/ 1 w 42"/>
                  <a:gd name="T1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7">
                    <a:moveTo>
                      <a:pt x="1" y="2"/>
                    </a:moveTo>
                    <a:cubicBezTo>
                      <a:pt x="1" y="2"/>
                      <a:pt x="37" y="0"/>
                      <a:pt x="38" y="0"/>
                    </a:cubicBezTo>
                    <a:cubicBezTo>
                      <a:pt x="39" y="0"/>
                      <a:pt x="41" y="1"/>
                      <a:pt x="41" y="1"/>
                    </a:cubicBezTo>
                    <a:cubicBezTo>
                      <a:pt x="41" y="1"/>
                      <a:pt x="42" y="1"/>
                      <a:pt x="42" y="2"/>
                    </a:cubicBezTo>
                    <a:cubicBezTo>
                      <a:pt x="42" y="3"/>
                      <a:pt x="41" y="4"/>
                      <a:pt x="41" y="4"/>
                    </a:cubicBezTo>
                    <a:cubicBezTo>
                      <a:pt x="41" y="4"/>
                      <a:pt x="39" y="5"/>
                      <a:pt x="38" y="5"/>
                    </a:cubicBezTo>
                    <a:cubicBezTo>
                      <a:pt x="37" y="5"/>
                      <a:pt x="1" y="7"/>
                      <a:pt x="1" y="7"/>
                    </a:cubicBezTo>
                    <a:cubicBezTo>
                      <a:pt x="1" y="7"/>
                      <a:pt x="0" y="7"/>
                      <a:pt x="0" y="5"/>
                    </a:cubicBezTo>
                    <a:cubicBezTo>
                      <a:pt x="0" y="3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120">
                <a:extLst>
                  <a:ext uri="{FF2B5EF4-FFF2-40B4-BE49-F238E27FC236}">
                    <a16:creationId xmlns:a16="http://schemas.microsoft.com/office/drawing/2014/main" id="{8D73670D-495F-4598-9185-B3BE08FD2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9975" y="3324837"/>
                <a:ext cx="201612" cy="200025"/>
              </a:xfrm>
              <a:custGeom>
                <a:avLst/>
                <a:gdLst>
                  <a:gd name="T0" fmla="*/ 24 w 30"/>
                  <a:gd name="T1" fmla="*/ 2 h 30"/>
                  <a:gd name="T2" fmla="*/ 29 w 30"/>
                  <a:gd name="T3" fmla="*/ 0 h 30"/>
                  <a:gd name="T4" fmla="*/ 30 w 30"/>
                  <a:gd name="T5" fmla="*/ 3 h 30"/>
                  <a:gd name="T6" fmla="*/ 27 w 30"/>
                  <a:gd name="T7" fmla="*/ 6 h 30"/>
                  <a:gd name="T8" fmla="*/ 28 w 30"/>
                  <a:gd name="T9" fmla="*/ 7 h 30"/>
                  <a:gd name="T10" fmla="*/ 29 w 30"/>
                  <a:gd name="T11" fmla="*/ 9 h 30"/>
                  <a:gd name="T12" fmla="*/ 26 w 30"/>
                  <a:gd name="T13" fmla="*/ 12 h 30"/>
                  <a:gd name="T14" fmla="*/ 22 w 30"/>
                  <a:gd name="T15" fmla="*/ 19 h 30"/>
                  <a:gd name="T16" fmla="*/ 17 w 30"/>
                  <a:gd name="T17" fmla="*/ 21 h 30"/>
                  <a:gd name="T18" fmla="*/ 12 w 30"/>
                  <a:gd name="T19" fmla="*/ 25 h 30"/>
                  <a:gd name="T20" fmla="*/ 7 w 30"/>
                  <a:gd name="T21" fmla="*/ 30 h 30"/>
                  <a:gd name="T22" fmla="*/ 0 w 30"/>
                  <a:gd name="T23" fmla="*/ 20 h 30"/>
                  <a:gd name="T24" fmla="*/ 8 w 30"/>
                  <a:gd name="T25" fmla="*/ 8 h 30"/>
                  <a:gd name="T26" fmla="*/ 14 w 30"/>
                  <a:gd name="T27" fmla="*/ 7 h 30"/>
                  <a:gd name="T28" fmla="*/ 24 w 30"/>
                  <a:gd name="T2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4" y="2"/>
                    </a:moveTo>
                    <a:cubicBezTo>
                      <a:pt x="26" y="0"/>
                      <a:pt x="28" y="0"/>
                      <a:pt x="29" y="0"/>
                    </a:cubicBezTo>
                    <a:cubicBezTo>
                      <a:pt x="30" y="1"/>
                      <a:pt x="30" y="2"/>
                      <a:pt x="30" y="3"/>
                    </a:cubicBezTo>
                    <a:cubicBezTo>
                      <a:pt x="29" y="3"/>
                      <a:pt x="28" y="5"/>
                      <a:pt x="27" y="6"/>
                    </a:cubicBezTo>
                    <a:cubicBezTo>
                      <a:pt x="27" y="7"/>
                      <a:pt x="28" y="7"/>
                      <a:pt x="28" y="7"/>
                    </a:cubicBezTo>
                    <a:cubicBezTo>
                      <a:pt x="29" y="7"/>
                      <a:pt x="29" y="7"/>
                      <a:pt x="29" y="9"/>
                    </a:cubicBezTo>
                    <a:cubicBezTo>
                      <a:pt x="29" y="10"/>
                      <a:pt x="27" y="11"/>
                      <a:pt x="26" y="12"/>
                    </a:cubicBezTo>
                    <a:cubicBezTo>
                      <a:pt x="25" y="14"/>
                      <a:pt x="24" y="17"/>
                      <a:pt x="22" y="19"/>
                    </a:cubicBezTo>
                    <a:cubicBezTo>
                      <a:pt x="21" y="20"/>
                      <a:pt x="19" y="20"/>
                      <a:pt x="17" y="21"/>
                    </a:cubicBezTo>
                    <a:cubicBezTo>
                      <a:pt x="14" y="23"/>
                      <a:pt x="14" y="23"/>
                      <a:pt x="12" y="25"/>
                    </a:cubicBezTo>
                    <a:cubicBezTo>
                      <a:pt x="10" y="27"/>
                      <a:pt x="7" y="30"/>
                      <a:pt x="7" y="3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13"/>
                      <a:pt x="7" y="11"/>
                      <a:pt x="8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7" y="6"/>
                      <a:pt x="24" y="2"/>
                    </a:cubicBezTo>
                    <a:close/>
                  </a:path>
                </a:pathLst>
              </a:custGeom>
              <a:solidFill>
                <a:srgbClr val="F7C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121">
                <a:extLst>
                  <a:ext uri="{FF2B5EF4-FFF2-40B4-BE49-F238E27FC236}">
                    <a16:creationId xmlns:a16="http://schemas.microsoft.com/office/drawing/2014/main" id="{A639B486-90A9-48D6-868B-D1F86754C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0925" y="3439137"/>
                <a:ext cx="100012" cy="106363"/>
              </a:xfrm>
              <a:custGeom>
                <a:avLst/>
                <a:gdLst>
                  <a:gd name="T0" fmla="*/ 0 w 15"/>
                  <a:gd name="T1" fmla="*/ 5 h 16"/>
                  <a:gd name="T2" fmla="*/ 6 w 15"/>
                  <a:gd name="T3" fmla="*/ 0 h 16"/>
                  <a:gd name="T4" fmla="*/ 12 w 15"/>
                  <a:gd name="T5" fmla="*/ 4 h 16"/>
                  <a:gd name="T6" fmla="*/ 15 w 15"/>
                  <a:gd name="T7" fmla="*/ 10 h 16"/>
                  <a:gd name="T8" fmla="*/ 9 w 15"/>
                  <a:gd name="T9" fmla="*/ 16 h 16"/>
                  <a:gd name="T10" fmla="*/ 0 w 15"/>
                  <a:gd name="T11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0" y="5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8" y="0"/>
                      <a:pt x="12" y="4"/>
                    </a:cubicBezTo>
                    <a:cubicBezTo>
                      <a:pt x="15" y="8"/>
                      <a:pt x="15" y="10"/>
                      <a:pt x="15" y="10"/>
                    </a:cubicBezTo>
                    <a:cubicBezTo>
                      <a:pt x="9" y="16"/>
                      <a:pt x="9" y="16"/>
                      <a:pt x="9" y="16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C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122">
                <a:extLst>
                  <a:ext uri="{FF2B5EF4-FFF2-40B4-BE49-F238E27FC236}">
                    <a16:creationId xmlns:a16="http://schemas.microsoft.com/office/drawing/2014/main" id="{FBC44FD9-7C44-461A-9120-0F6D4A6B7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3613" y="3399449"/>
                <a:ext cx="347662" cy="1001713"/>
              </a:xfrm>
              <a:custGeom>
                <a:avLst/>
                <a:gdLst>
                  <a:gd name="T0" fmla="*/ 47 w 52"/>
                  <a:gd name="T1" fmla="*/ 23 h 150"/>
                  <a:gd name="T2" fmla="*/ 37 w 52"/>
                  <a:gd name="T3" fmla="*/ 48 h 150"/>
                  <a:gd name="T4" fmla="*/ 24 w 52"/>
                  <a:gd name="T5" fmla="*/ 87 h 150"/>
                  <a:gd name="T6" fmla="*/ 26 w 52"/>
                  <a:gd name="T7" fmla="*/ 126 h 150"/>
                  <a:gd name="T8" fmla="*/ 29 w 52"/>
                  <a:gd name="T9" fmla="*/ 142 h 150"/>
                  <a:gd name="T10" fmla="*/ 12 w 52"/>
                  <a:gd name="T11" fmla="*/ 148 h 150"/>
                  <a:gd name="T12" fmla="*/ 3 w 52"/>
                  <a:gd name="T13" fmla="*/ 112 h 150"/>
                  <a:gd name="T14" fmla="*/ 0 w 52"/>
                  <a:gd name="T15" fmla="*/ 92 h 150"/>
                  <a:gd name="T16" fmla="*/ 3 w 52"/>
                  <a:gd name="T17" fmla="*/ 72 h 150"/>
                  <a:gd name="T18" fmla="*/ 16 w 52"/>
                  <a:gd name="T19" fmla="*/ 33 h 150"/>
                  <a:gd name="T20" fmla="*/ 22 w 52"/>
                  <a:gd name="T21" fmla="*/ 16 h 150"/>
                  <a:gd name="T22" fmla="*/ 29 w 52"/>
                  <a:gd name="T23" fmla="*/ 7 h 150"/>
                  <a:gd name="T24" fmla="*/ 47 w 52"/>
                  <a:gd name="T25" fmla="*/ 23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150">
                    <a:moveTo>
                      <a:pt x="47" y="23"/>
                    </a:moveTo>
                    <a:cubicBezTo>
                      <a:pt x="44" y="31"/>
                      <a:pt x="41" y="40"/>
                      <a:pt x="37" y="48"/>
                    </a:cubicBezTo>
                    <a:cubicBezTo>
                      <a:pt x="32" y="61"/>
                      <a:pt x="27" y="74"/>
                      <a:pt x="24" y="87"/>
                    </a:cubicBezTo>
                    <a:cubicBezTo>
                      <a:pt x="21" y="99"/>
                      <a:pt x="24" y="114"/>
                      <a:pt x="26" y="126"/>
                    </a:cubicBezTo>
                    <a:cubicBezTo>
                      <a:pt x="27" y="131"/>
                      <a:pt x="28" y="137"/>
                      <a:pt x="29" y="142"/>
                    </a:cubicBezTo>
                    <a:cubicBezTo>
                      <a:pt x="30" y="145"/>
                      <a:pt x="13" y="150"/>
                      <a:pt x="12" y="148"/>
                    </a:cubicBezTo>
                    <a:cubicBezTo>
                      <a:pt x="9" y="136"/>
                      <a:pt x="6" y="124"/>
                      <a:pt x="3" y="112"/>
                    </a:cubicBezTo>
                    <a:cubicBezTo>
                      <a:pt x="2" y="106"/>
                      <a:pt x="0" y="99"/>
                      <a:pt x="0" y="92"/>
                    </a:cubicBezTo>
                    <a:cubicBezTo>
                      <a:pt x="0" y="85"/>
                      <a:pt x="1" y="78"/>
                      <a:pt x="3" y="72"/>
                    </a:cubicBezTo>
                    <a:cubicBezTo>
                      <a:pt x="7" y="58"/>
                      <a:pt x="11" y="45"/>
                      <a:pt x="16" y="33"/>
                    </a:cubicBezTo>
                    <a:cubicBezTo>
                      <a:pt x="18" y="27"/>
                      <a:pt x="20" y="21"/>
                      <a:pt x="22" y="16"/>
                    </a:cubicBezTo>
                    <a:cubicBezTo>
                      <a:pt x="23" y="12"/>
                      <a:pt x="25" y="9"/>
                      <a:pt x="29" y="7"/>
                    </a:cubicBezTo>
                    <a:cubicBezTo>
                      <a:pt x="39" y="0"/>
                      <a:pt x="52" y="12"/>
                      <a:pt x="47" y="2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123">
                <a:extLst>
                  <a:ext uri="{FF2B5EF4-FFF2-40B4-BE49-F238E27FC236}">
                    <a16:creationId xmlns:a16="http://schemas.microsoft.com/office/drawing/2014/main" id="{B48BB427-03D2-4B42-9A3A-F4C43DCAE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8575" y="3364524"/>
                <a:ext cx="227012" cy="147638"/>
              </a:xfrm>
              <a:custGeom>
                <a:avLst/>
                <a:gdLst>
                  <a:gd name="T0" fmla="*/ 143 w 143"/>
                  <a:gd name="T1" fmla="*/ 26 h 93"/>
                  <a:gd name="T2" fmla="*/ 58 w 143"/>
                  <a:gd name="T3" fmla="*/ 0 h 93"/>
                  <a:gd name="T4" fmla="*/ 0 w 143"/>
                  <a:gd name="T5" fmla="*/ 22 h 93"/>
                  <a:gd name="T6" fmla="*/ 0 w 143"/>
                  <a:gd name="T7" fmla="*/ 93 h 93"/>
                  <a:gd name="T8" fmla="*/ 143 w 143"/>
                  <a:gd name="T9" fmla="*/ 93 h 93"/>
                  <a:gd name="T10" fmla="*/ 143 w 143"/>
                  <a:gd name="T11" fmla="*/ 2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93">
                    <a:moveTo>
                      <a:pt x="143" y="26"/>
                    </a:moveTo>
                    <a:lnTo>
                      <a:pt x="58" y="0"/>
                    </a:lnTo>
                    <a:lnTo>
                      <a:pt x="0" y="22"/>
                    </a:lnTo>
                    <a:lnTo>
                      <a:pt x="0" y="93"/>
                    </a:lnTo>
                    <a:lnTo>
                      <a:pt x="143" y="93"/>
                    </a:lnTo>
                    <a:lnTo>
                      <a:pt x="143" y="26"/>
                    </a:lnTo>
                    <a:close/>
                  </a:path>
                </a:pathLst>
              </a:custGeom>
              <a:solidFill>
                <a:srgbClr val="F7C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Freeform 124">
                <a:extLst>
                  <a:ext uri="{FF2B5EF4-FFF2-40B4-BE49-F238E27FC236}">
                    <a16:creationId xmlns:a16="http://schemas.microsoft.com/office/drawing/2014/main" id="{799ADB17-04C1-4874-9000-65352B991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5575" y="5831499"/>
                <a:ext cx="339725" cy="106363"/>
              </a:xfrm>
              <a:custGeom>
                <a:avLst/>
                <a:gdLst>
                  <a:gd name="T0" fmla="*/ 21 w 51"/>
                  <a:gd name="T1" fmla="*/ 0 h 16"/>
                  <a:gd name="T2" fmla="*/ 2 w 51"/>
                  <a:gd name="T3" fmla="*/ 0 h 16"/>
                  <a:gd name="T4" fmla="*/ 0 w 51"/>
                  <a:gd name="T5" fmla="*/ 7 h 16"/>
                  <a:gd name="T6" fmla="*/ 1 w 51"/>
                  <a:gd name="T7" fmla="*/ 16 h 16"/>
                  <a:gd name="T8" fmla="*/ 49 w 51"/>
                  <a:gd name="T9" fmla="*/ 16 h 16"/>
                  <a:gd name="T10" fmla="*/ 45 w 51"/>
                  <a:gd name="T11" fmla="*/ 9 h 16"/>
                  <a:gd name="T12" fmla="*/ 21 w 51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6">
                    <a:moveTo>
                      <a:pt x="2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4"/>
                      <a:pt x="0" y="7"/>
                    </a:cubicBezTo>
                    <a:cubicBezTo>
                      <a:pt x="0" y="11"/>
                      <a:pt x="1" y="15"/>
                      <a:pt x="1" y="16"/>
                    </a:cubicBezTo>
                    <a:cubicBezTo>
                      <a:pt x="8" y="16"/>
                      <a:pt x="49" y="16"/>
                      <a:pt x="49" y="16"/>
                    </a:cubicBezTo>
                    <a:cubicBezTo>
                      <a:pt x="49" y="16"/>
                      <a:pt x="51" y="9"/>
                      <a:pt x="45" y="9"/>
                    </a:cubicBezTo>
                    <a:cubicBezTo>
                      <a:pt x="30" y="7"/>
                      <a:pt x="25" y="2"/>
                      <a:pt x="21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Freeform 125">
                <a:extLst>
                  <a:ext uri="{FF2B5EF4-FFF2-40B4-BE49-F238E27FC236}">
                    <a16:creationId xmlns:a16="http://schemas.microsoft.com/office/drawing/2014/main" id="{C315B9B3-C1CA-41DD-8233-571DBBA1A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7638" y="5917224"/>
                <a:ext cx="347662" cy="33338"/>
              </a:xfrm>
              <a:custGeom>
                <a:avLst/>
                <a:gdLst>
                  <a:gd name="T0" fmla="*/ 52 w 52"/>
                  <a:gd name="T1" fmla="*/ 5 h 5"/>
                  <a:gd name="T2" fmla="*/ 0 w 52"/>
                  <a:gd name="T3" fmla="*/ 5 h 5"/>
                  <a:gd name="T4" fmla="*/ 0 w 52"/>
                  <a:gd name="T5" fmla="*/ 0 h 5"/>
                  <a:gd name="T6" fmla="*/ 11 w 52"/>
                  <a:gd name="T7" fmla="*/ 0 h 5"/>
                  <a:gd name="T8" fmla="*/ 23 w 52"/>
                  <a:gd name="T9" fmla="*/ 2 h 5"/>
                  <a:gd name="T10" fmla="*/ 52 w 52"/>
                  <a:gd name="T11" fmla="*/ 2 h 5"/>
                  <a:gd name="T12" fmla="*/ 52 w 52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5">
                    <a:moveTo>
                      <a:pt x="52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5" y="0"/>
                      <a:pt x="11" y="0"/>
                    </a:cubicBezTo>
                    <a:cubicBezTo>
                      <a:pt x="18" y="0"/>
                      <a:pt x="20" y="2"/>
                      <a:pt x="23" y="2"/>
                    </a:cubicBezTo>
                    <a:cubicBezTo>
                      <a:pt x="26" y="2"/>
                      <a:pt x="52" y="2"/>
                      <a:pt x="52" y="2"/>
                    </a:cubicBezTo>
                    <a:lnTo>
                      <a:pt x="52" y="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Freeform 126">
                <a:extLst>
                  <a:ext uri="{FF2B5EF4-FFF2-40B4-BE49-F238E27FC236}">
                    <a16:creationId xmlns:a16="http://schemas.microsoft.com/office/drawing/2014/main" id="{553B4AF3-8EA5-48FC-A877-D12EBC30C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0288" y="5831499"/>
                <a:ext cx="214312" cy="106363"/>
              </a:xfrm>
              <a:custGeom>
                <a:avLst/>
                <a:gdLst>
                  <a:gd name="T0" fmla="*/ 20 w 32"/>
                  <a:gd name="T1" fmla="*/ 0 h 16"/>
                  <a:gd name="T2" fmla="*/ 2 w 32"/>
                  <a:gd name="T3" fmla="*/ 0 h 16"/>
                  <a:gd name="T4" fmla="*/ 0 w 32"/>
                  <a:gd name="T5" fmla="*/ 9 h 16"/>
                  <a:gd name="T6" fmla="*/ 0 w 32"/>
                  <a:gd name="T7" fmla="*/ 16 h 16"/>
                  <a:gd name="T8" fmla="*/ 32 w 32"/>
                  <a:gd name="T9" fmla="*/ 16 h 16"/>
                  <a:gd name="T10" fmla="*/ 29 w 32"/>
                  <a:gd name="T11" fmla="*/ 9 h 16"/>
                  <a:gd name="T12" fmla="*/ 20 w 32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6">
                    <a:moveTo>
                      <a:pt x="2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6"/>
                      <a:pt x="0" y="9"/>
                    </a:cubicBezTo>
                    <a:cubicBezTo>
                      <a:pt x="0" y="11"/>
                      <a:pt x="0" y="14"/>
                      <a:pt x="0" y="16"/>
                    </a:cubicBezTo>
                    <a:cubicBezTo>
                      <a:pt x="7" y="16"/>
                      <a:pt x="32" y="16"/>
                      <a:pt x="32" y="16"/>
                    </a:cubicBezTo>
                    <a:cubicBezTo>
                      <a:pt x="32" y="16"/>
                      <a:pt x="32" y="11"/>
                      <a:pt x="29" y="9"/>
                    </a:cubicBezTo>
                    <a:cubicBezTo>
                      <a:pt x="23" y="6"/>
                      <a:pt x="21" y="3"/>
                      <a:pt x="2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Rectangle 127">
                <a:extLst>
                  <a:ext uri="{FF2B5EF4-FFF2-40B4-BE49-F238E27FC236}">
                    <a16:creationId xmlns:a16="http://schemas.microsoft.com/office/drawing/2014/main" id="{1C55AA53-83DC-4FCE-8B37-6DC62E0F3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3938" y="5931512"/>
                <a:ext cx="220662" cy="1905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Freeform 128">
                <a:extLst>
                  <a:ext uri="{FF2B5EF4-FFF2-40B4-BE49-F238E27FC236}">
                    <a16:creationId xmlns:a16="http://schemas.microsoft.com/office/drawing/2014/main" id="{E5CDFD9A-B177-4349-8154-1461B78BE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6638" y="4340837"/>
                <a:ext cx="374650" cy="1543050"/>
              </a:xfrm>
              <a:custGeom>
                <a:avLst/>
                <a:gdLst>
                  <a:gd name="T0" fmla="*/ 56 w 56"/>
                  <a:gd name="T1" fmla="*/ 1 h 231"/>
                  <a:gd name="T2" fmla="*/ 45 w 56"/>
                  <a:gd name="T3" fmla="*/ 102 h 231"/>
                  <a:gd name="T4" fmla="*/ 23 w 56"/>
                  <a:gd name="T5" fmla="*/ 216 h 231"/>
                  <a:gd name="T6" fmla="*/ 22 w 56"/>
                  <a:gd name="T7" fmla="*/ 229 h 231"/>
                  <a:gd name="T8" fmla="*/ 0 w 56"/>
                  <a:gd name="T9" fmla="*/ 229 h 231"/>
                  <a:gd name="T10" fmla="*/ 10 w 56"/>
                  <a:gd name="T11" fmla="*/ 115 h 231"/>
                  <a:gd name="T12" fmla="*/ 15 w 56"/>
                  <a:gd name="T13" fmla="*/ 0 h 231"/>
                  <a:gd name="T14" fmla="*/ 56 w 56"/>
                  <a:gd name="T15" fmla="*/ 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231">
                    <a:moveTo>
                      <a:pt x="56" y="1"/>
                    </a:moveTo>
                    <a:cubicBezTo>
                      <a:pt x="54" y="35"/>
                      <a:pt x="50" y="69"/>
                      <a:pt x="45" y="102"/>
                    </a:cubicBezTo>
                    <a:cubicBezTo>
                      <a:pt x="39" y="140"/>
                      <a:pt x="30" y="178"/>
                      <a:pt x="23" y="216"/>
                    </a:cubicBezTo>
                    <a:cubicBezTo>
                      <a:pt x="23" y="219"/>
                      <a:pt x="22" y="223"/>
                      <a:pt x="22" y="229"/>
                    </a:cubicBezTo>
                    <a:cubicBezTo>
                      <a:pt x="22" y="230"/>
                      <a:pt x="0" y="231"/>
                      <a:pt x="0" y="229"/>
                    </a:cubicBezTo>
                    <a:cubicBezTo>
                      <a:pt x="1" y="191"/>
                      <a:pt x="7" y="151"/>
                      <a:pt x="10" y="115"/>
                    </a:cubicBezTo>
                    <a:cubicBezTo>
                      <a:pt x="14" y="77"/>
                      <a:pt x="16" y="39"/>
                      <a:pt x="15" y="0"/>
                    </a:cubicBezTo>
                    <a:cubicBezTo>
                      <a:pt x="29" y="1"/>
                      <a:pt x="42" y="1"/>
                      <a:pt x="56" y="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Freeform 129">
                <a:extLst>
                  <a:ext uri="{FF2B5EF4-FFF2-40B4-BE49-F238E27FC236}">
                    <a16:creationId xmlns:a16="http://schemas.microsoft.com/office/drawing/2014/main" id="{32A32886-8BD6-4C49-B773-B76916915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6650" y="4253524"/>
                <a:ext cx="522287" cy="1630363"/>
              </a:xfrm>
              <a:custGeom>
                <a:avLst/>
                <a:gdLst>
                  <a:gd name="T0" fmla="*/ 74 w 78"/>
                  <a:gd name="T1" fmla="*/ 108 h 244"/>
                  <a:gd name="T2" fmla="*/ 78 w 78"/>
                  <a:gd name="T3" fmla="*/ 19 h 244"/>
                  <a:gd name="T4" fmla="*/ 78 w 78"/>
                  <a:gd name="T5" fmla="*/ 0 h 244"/>
                  <a:gd name="T6" fmla="*/ 0 w 78"/>
                  <a:gd name="T7" fmla="*/ 0 h 244"/>
                  <a:gd name="T8" fmla="*/ 0 w 78"/>
                  <a:gd name="T9" fmla="*/ 36 h 244"/>
                  <a:gd name="T10" fmla="*/ 13 w 78"/>
                  <a:gd name="T11" fmla="*/ 49 h 244"/>
                  <a:gd name="T12" fmla="*/ 40 w 78"/>
                  <a:gd name="T13" fmla="*/ 49 h 244"/>
                  <a:gd name="T14" fmla="*/ 41 w 78"/>
                  <a:gd name="T15" fmla="*/ 125 h 244"/>
                  <a:gd name="T16" fmla="*/ 44 w 78"/>
                  <a:gd name="T17" fmla="*/ 241 h 244"/>
                  <a:gd name="T18" fmla="*/ 66 w 78"/>
                  <a:gd name="T19" fmla="*/ 237 h 244"/>
                  <a:gd name="T20" fmla="*/ 66 w 78"/>
                  <a:gd name="T21" fmla="*/ 216 h 244"/>
                  <a:gd name="T22" fmla="*/ 74 w 78"/>
                  <a:gd name="T23" fmla="*/ 108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244">
                    <a:moveTo>
                      <a:pt x="74" y="108"/>
                    </a:moveTo>
                    <a:cubicBezTo>
                      <a:pt x="77" y="78"/>
                      <a:pt x="78" y="48"/>
                      <a:pt x="78" y="19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3"/>
                      <a:pt x="6" y="49"/>
                      <a:pt x="13" y="49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1" y="74"/>
                      <a:pt x="41" y="100"/>
                      <a:pt x="41" y="125"/>
                    </a:cubicBezTo>
                    <a:cubicBezTo>
                      <a:pt x="40" y="160"/>
                      <a:pt x="41" y="204"/>
                      <a:pt x="44" y="241"/>
                    </a:cubicBezTo>
                    <a:cubicBezTo>
                      <a:pt x="51" y="244"/>
                      <a:pt x="60" y="239"/>
                      <a:pt x="66" y="237"/>
                    </a:cubicBezTo>
                    <a:cubicBezTo>
                      <a:pt x="65" y="230"/>
                      <a:pt x="66" y="220"/>
                      <a:pt x="66" y="216"/>
                    </a:cubicBezTo>
                    <a:cubicBezTo>
                      <a:pt x="66" y="180"/>
                      <a:pt x="70" y="144"/>
                      <a:pt x="74" y="1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130">
                <a:extLst>
                  <a:ext uri="{FF2B5EF4-FFF2-40B4-BE49-F238E27FC236}">
                    <a16:creationId xmlns:a16="http://schemas.microsoft.com/office/drawing/2014/main" id="{7F3E7216-0EAE-49B2-BC97-EC2B61ADB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625" y="3237524"/>
                <a:ext cx="193675" cy="207963"/>
              </a:xfrm>
              <a:custGeom>
                <a:avLst/>
                <a:gdLst>
                  <a:gd name="T0" fmla="*/ 110 w 122"/>
                  <a:gd name="T1" fmla="*/ 131 h 131"/>
                  <a:gd name="T2" fmla="*/ 0 w 122"/>
                  <a:gd name="T3" fmla="*/ 131 h 131"/>
                  <a:gd name="T4" fmla="*/ 9 w 122"/>
                  <a:gd name="T5" fmla="*/ 0 h 131"/>
                  <a:gd name="T6" fmla="*/ 122 w 122"/>
                  <a:gd name="T7" fmla="*/ 0 h 131"/>
                  <a:gd name="T8" fmla="*/ 110 w 122"/>
                  <a:gd name="T9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31">
                    <a:moveTo>
                      <a:pt x="110" y="131"/>
                    </a:moveTo>
                    <a:lnTo>
                      <a:pt x="0" y="131"/>
                    </a:lnTo>
                    <a:lnTo>
                      <a:pt x="9" y="0"/>
                    </a:lnTo>
                    <a:lnTo>
                      <a:pt x="122" y="0"/>
                    </a:lnTo>
                    <a:lnTo>
                      <a:pt x="110" y="131"/>
                    </a:lnTo>
                    <a:close/>
                  </a:path>
                </a:pathLst>
              </a:custGeom>
              <a:solidFill>
                <a:srgbClr val="F7C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131">
                <a:extLst>
                  <a:ext uri="{FF2B5EF4-FFF2-40B4-BE49-F238E27FC236}">
                    <a16:creationId xmlns:a16="http://schemas.microsoft.com/office/drawing/2014/main" id="{091BCDF9-6970-4C2E-AE93-CC4C71A6F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3313" y="3385162"/>
                <a:ext cx="601662" cy="1155700"/>
              </a:xfrm>
              <a:custGeom>
                <a:avLst/>
                <a:gdLst>
                  <a:gd name="T0" fmla="*/ 90 w 90"/>
                  <a:gd name="T1" fmla="*/ 21 h 173"/>
                  <a:gd name="T2" fmla="*/ 83 w 90"/>
                  <a:gd name="T3" fmla="*/ 6 h 173"/>
                  <a:gd name="T4" fmla="*/ 61 w 90"/>
                  <a:gd name="T5" fmla="*/ 3 h 173"/>
                  <a:gd name="T6" fmla="*/ 34 w 90"/>
                  <a:gd name="T7" fmla="*/ 0 h 173"/>
                  <a:gd name="T8" fmla="*/ 12 w 90"/>
                  <a:gd name="T9" fmla="*/ 7 h 173"/>
                  <a:gd name="T10" fmla="*/ 2 w 90"/>
                  <a:gd name="T11" fmla="*/ 39 h 173"/>
                  <a:gd name="T12" fmla="*/ 4 w 90"/>
                  <a:gd name="T13" fmla="*/ 173 h 173"/>
                  <a:gd name="T14" fmla="*/ 85 w 90"/>
                  <a:gd name="T15" fmla="*/ 173 h 173"/>
                  <a:gd name="T16" fmla="*/ 88 w 90"/>
                  <a:gd name="T17" fmla="*/ 57 h 173"/>
                  <a:gd name="T18" fmla="*/ 90 w 90"/>
                  <a:gd name="T19" fmla="*/ 2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173">
                    <a:moveTo>
                      <a:pt x="90" y="21"/>
                    </a:moveTo>
                    <a:cubicBezTo>
                      <a:pt x="89" y="10"/>
                      <a:pt x="88" y="7"/>
                      <a:pt x="83" y="6"/>
                    </a:cubicBezTo>
                    <a:cubicBezTo>
                      <a:pt x="78" y="5"/>
                      <a:pt x="68" y="4"/>
                      <a:pt x="61" y="3"/>
                    </a:cubicBezTo>
                    <a:cubicBezTo>
                      <a:pt x="57" y="2"/>
                      <a:pt x="42" y="1"/>
                      <a:pt x="34" y="0"/>
                    </a:cubicBezTo>
                    <a:cubicBezTo>
                      <a:pt x="27" y="2"/>
                      <a:pt x="21" y="5"/>
                      <a:pt x="12" y="7"/>
                    </a:cubicBezTo>
                    <a:cubicBezTo>
                      <a:pt x="4" y="8"/>
                      <a:pt x="0" y="12"/>
                      <a:pt x="2" y="39"/>
                    </a:cubicBezTo>
                    <a:cubicBezTo>
                      <a:pt x="3" y="62"/>
                      <a:pt x="4" y="173"/>
                      <a:pt x="4" y="173"/>
                    </a:cubicBezTo>
                    <a:cubicBezTo>
                      <a:pt x="85" y="173"/>
                      <a:pt x="85" y="173"/>
                      <a:pt x="85" y="173"/>
                    </a:cubicBezTo>
                    <a:cubicBezTo>
                      <a:pt x="85" y="173"/>
                      <a:pt x="85" y="83"/>
                      <a:pt x="88" y="57"/>
                    </a:cubicBezTo>
                    <a:cubicBezTo>
                      <a:pt x="90" y="42"/>
                      <a:pt x="90" y="27"/>
                      <a:pt x="90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132">
                <a:extLst>
                  <a:ext uri="{FF2B5EF4-FFF2-40B4-BE49-F238E27FC236}">
                    <a16:creationId xmlns:a16="http://schemas.microsoft.com/office/drawing/2014/main" id="{4FCF83FE-EABB-49B9-9865-370FCB5DC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8925" y="3405799"/>
                <a:ext cx="841375" cy="393700"/>
              </a:xfrm>
              <a:custGeom>
                <a:avLst/>
                <a:gdLst>
                  <a:gd name="T0" fmla="*/ 20 w 126"/>
                  <a:gd name="T1" fmla="*/ 5 h 59"/>
                  <a:gd name="T2" fmla="*/ 45 w 126"/>
                  <a:gd name="T3" fmla="*/ 18 h 59"/>
                  <a:gd name="T4" fmla="*/ 71 w 126"/>
                  <a:gd name="T5" fmla="*/ 31 h 59"/>
                  <a:gd name="T6" fmla="*/ 76 w 126"/>
                  <a:gd name="T7" fmla="*/ 32 h 59"/>
                  <a:gd name="T8" fmla="*/ 78 w 126"/>
                  <a:gd name="T9" fmla="*/ 32 h 59"/>
                  <a:gd name="T10" fmla="*/ 85 w 126"/>
                  <a:gd name="T11" fmla="*/ 29 h 59"/>
                  <a:gd name="T12" fmla="*/ 100 w 126"/>
                  <a:gd name="T13" fmla="*/ 19 h 59"/>
                  <a:gd name="T14" fmla="*/ 117 w 126"/>
                  <a:gd name="T15" fmla="*/ 7 h 59"/>
                  <a:gd name="T16" fmla="*/ 126 w 126"/>
                  <a:gd name="T17" fmla="*/ 21 h 59"/>
                  <a:gd name="T18" fmla="*/ 110 w 126"/>
                  <a:gd name="T19" fmla="*/ 36 h 59"/>
                  <a:gd name="T20" fmla="*/ 67 w 126"/>
                  <a:gd name="T21" fmla="*/ 55 h 59"/>
                  <a:gd name="T22" fmla="*/ 43 w 126"/>
                  <a:gd name="T23" fmla="*/ 45 h 59"/>
                  <a:gd name="T24" fmla="*/ 14 w 126"/>
                  <a:gd name="T25" fmla="*/ 31 h 59"/>
                  <a:gd name="T26" fmla="*/ 1 w 126"/>
                  <a:gd name="T27" fmla="*/ 17 h 59"/>
                  <a:gd name="T28" fmla="*/ 20 w 126"/>
                  <a:gd name="T29" fmla="*/ 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6" h="59">
                    <a:moveTo>
                      <a:pt x="20" y="5"/>
                    </a:moveTo>
                    <a:cubicBezTo>
                      <a:pt x="28" y="9"/>
                      <a:pt x="37" y="14"/>
                      <a:pt x="45" y="18"/>
                    </a:cubicBezTo>
                    <a:cubicBezTo>
                      <a:pt x="54" y="22"/>
                      <a:pt x="62" y="28"/>
                      <a:pt x="71" y="31"/>
                    </a:cubicBezTo>
                    <a:cubicBezTo>
                      <a:pt x="72" y="32"/>
                      <a:pt x="74" y="32"/>
                      <a:pt x="76" y="32"/>
                    </a:cubicBezTo>
                    <a:cubicBezTo>
                      <a:pt x="76" y="32"/>
                      <a:pt x="78" y="32"/>
                      <a:pt x="78" y="32"/>
                    </a:cubicBezTo>
                    <a:cubicBezTo>
                      <a:pt x="80" y="31"/>
                      <a:pt x="83" y="30"/>
                      <a:pt x="85" y="29"/>
                    </a:cubicBezTo>
                    <a:cubicBezTo>
                      <a:pt x="90" y="26"/>
                      <a:pt x="95" y="23"/>
                      <a:pt x="100" y="19"/>
                    </a:cubicBezTo>
                    <a:cubicBezTo>
                      <a:pt x="105" y="15"/>
                      <a:pt x="111" y="11"/>
                      <a:pt x="117" y="7"/>
                    </a:cubicBezTo>
                    <a:cubicBezTo>
                      <a:pt x="120" y="9"/>
                      <a:pt x="125" y="16"/>
                      <a:pt x="126" y="21"/>
                    </a:cubicBezTo>
                    <a:cubicBezTo>
                      <a:pt x="122" y="26"/>
                      <a:pt x="116" y="31"/>
                      <a:pt x="110" y="36"/>
                    </a:cubicBezTo>
                    <a:cubicBezTo>
                      <a:pt x="99" y="46"/>
                      <a:pt x="84" y="59"/>
                      <a:pt x="67" y="55"/>
                    </a:cubicBezTo>
                    <a:cubicBezTo>
                      <a:pt x="59" y="52"/>
                      <a:pt x="51" y="48"/>
                      <a:pt x="43" y="45"/>
                    </a:cubicBezTo>
                    <a:cubicBezTo>
                      <a:pt x="34" y="40"/>
                      <a:pt x="24" y="36"/>
                      <a:pt x="14" y="31"/>
                    </a:cubicBezTo>
                    <a:cubicBezTo>
                      <a:pt x="8" y="28"/>
                      <a:pt x="1" y="25"/>
                      <a:pt x="1" y="17"/>
                    </a:cubicBezTo>
                    <a:cubicBezTo>
                      <a:pt x="0" y="7"/>
                      <a:pt x="11" y="0"/>
                      <a:pt x="20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Freeform 133">
                <a:extLst>
                  <a:ext uri="{FF2B5EF4-FFF2-40B4-BE49-F238E27FC236}">
                    <a16:creationId xmlns:a16="http://schemas.microsoft.com/office/drawing/2014/main" id="{431D4E7C-B691-45B8-B416-DAEC16628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8913" y="3231174"/>
                <a:ext cx="127000" cy="147638"/>
              </a:xfrm>
              <a:custGeom>
                <a:avLst/>
                <a:gdLst>
                  <a:gd name="T0" fmla="*/ 18 w 19"/>
                  <a:gd name="T1" fmla="*/ 22 h 22"/>
                  <a:gd name="T2" fmla="*/ 19 w 19"/>
                  <a:gd name="T3" fmla="*/ 1 h 22"/>
                  <a:gd name="T4" fmla="*/ 1 w 19"/>
                  <a:gd name="T5" fmla="*/ 0 h 22"/>
                  <a:gd name="T6" fmla="*/ 6 w 19"/>
                  <a:gd name="T7" fmla="*/ 6 h 22"/>
                  <a:gd name="T8" fmla="*/ 6 w 19"/>
                  <a:gd name="T9" fmla="*/ 19 h 22"/>
                  <a:gd name="T10" fmla="*/ 18 w 19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2">
                    <a:moveTo>
                      <a:pt x="18" y="22"/>
                    </a:moveTo>
                    <a:cubicBezTo>
                      <a:pt x="19" y="1"/>
                      <a:pt x="19" y="1"/>
                      <a:pt x="19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8"/>
                      <a:pt x="6" y="6"/>
                    </a:cubicBezTo>
                    <a:cubicBezTo>
                      <a:pt x="6" y="9"/>
                      <a:pt x="6" y="14"/>
                      <a:pt x="6" y="19"/>
                    </a:cubicBezTo>
                    <a:cubicBezTo>
                      <a:pt x="11" y="22"/>
                      <a:pt x="18" y="22"/>
                      <a:pt x="18" y="22"/>
                    </a:cubicBezTo>
                    <a:close/>
                  </a:path>
                </a:pathLst>
              </a:custGeom>
              <a:solidFill>
                <a:srgbClr val="DBA7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Freeform 134">
                <a:extLst>
                  <a:ext uri="{FF2B5EF4-FFF2-40B4-BE49-F238E27FC236}">
                    <a16:creationId xmlns:a16="http://schemas.microsoft.com/office/drawing/2014/main" id="{8C0095F9-52E4-4607-95AB-0A3CBD1F6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1275" y="3339124"/>
                <a:ext cx="200025" cy="66675"/>
              </a:xfrm>
              <a:custGeom>
                <a:avLst/>
                <a:gdLst>
                  <a:gd name="T0" fmla="*/ 2 w 30"/>
                  <a:gd name="T1" fmla="*/ 1 h 10"/>
                  <a:gd name="T2" fmla="*/ 28 w 30"/>
                  <a:gd name="T3" fmla="*/ 4 h 10"/>
                  <a:gd name="T4" fmla="*/ 30 w 30"/>
                  <a:gd name="T5" fmla="*/ 10 h 10"/>
                  <a:gd name="T6" fmla="*/ 9 w 30"/>
                  <a:gd name="T7" fmla="*/ 9 h 10"/>
                  <a:gd name="T8" fmla="*/ 0 w 30"/>
                  <a:gd name="T9" fmla="*/ 8 h 10"/>
                  <a:gd name="T10" fmla="*/ 2 w 30"/>
                  <a:gd name="T11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0">
                    <a:moveTo>
                      <a:pt x="2" y="1"/>
                    </a:moveTo>
                    <a:cubicBezTo>
                      <a:pt x="2" y="1"/>
                      <a:pt x="11" y="0"/>
                      <a:pt x="28" y="4"/>
                    </a:cubicBezTo>
                    <a:cubicBezTo>
                      <a:pt x="29" y="5"/>
                      <a:pt x="29" y="7"/>
                      <a:pt x="30" y="10"/>
                    </a:cubicBezTo>
                    <a:cubicBezTo>
                      <a:pt x="23" y="10"/>
                      <a:pt x="14" y="10"/>
                      <a:pt x="9" y="9"/>
                    </a:cubicBezTo>
                    <a:cubicBezTo>
                      <a:pt x="1" y="8"/>
                      <a:pt x="0" y="8"/>
                      <a:pt x="0" y="8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C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135">
                <a:extLst>
                  <a:ext uri="{FF2B5EF4-FFF2-40B4-BE49-F238E27FC236}">
                    <a16:creationId xmlns:a16="http://schemas.microsoft.com/office/drawing/2014/main" id="{57ACC461-9797-4C22-A57D-2E290F27C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4925" y="3358174"/>
                <a:ext cx="220662" cy="53975"/>
              </a:xfrm>
              <a:custGeom>
                <a:avLst/>
                <a:gdLst>
                  <a:gd name="T0" fmla="*/ 0 w 33"/>
                  <a:gd name="T1" fmla="*/ 5 h 8"/>
                  <a:gd name="T2" fmla="*/ 2 w 33"/>
                  <a:gd name="T3" fmla="*/ 1 h 8"/>
                  <a:gd name="T4" fmla="*/ 10 w 33"/>
                  <a:gd name="T5" fmla="*/ 1 h 8"/>
                  <a:gd name="T6" fmla="*/ 33 w 33"/>
                  <a:gd name="T7" fmla="*/ 7 h 8"/>
                  <a:gd name="T8" fmla="*/ 13 w 33"/>
                  <a:gd name="T9" fmla="*/ 7 h 8"/>
                  <a:gd name="T10" fmla="*/ 0 w 33"/>
                  <a:gd name="T1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8">
                    <a:moveTo>
                      <a:pt x="0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0"/>
                      <a:pt x="10" y="1"/>
                    </a:cubicBezTo>
                    <a:cubicBezTo>
                      <a:pt x="29" y="2"/>
                      <a:pt x="33" y="7"/>
                      <a:pt x="33" y="7"/>
                    </a:cubicBezTo>
                    <a:cubicBezTo>
                      <a:pt x="33" y="7"/>
                      <a:pt x="27" y="8"/>
                      <a:pt x="13" y="7"/>
                    </a:cubicBezTo>
                    <a:cubicBezTo>
                      <a:pt x="0" y="7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136">
                <a:extLst>
                  <a:ext uri="{FF2B5EF4-FFF2-40B4-BE49-F238E27FC236}">
                    <a16:creationId xmlns:a16="http://schemas.microsoft.com/office/drawing/2014/main" id="{A1455DF6-817A-4A9F-AB67-F5AAB2197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7613" y="2924787"/>
                <a:ext cx="414337" cy="406400"/>
              </a:xfrm>
              <a:custGeom>
                <a:avLst/>
                <a:gdLst>
                  <a:gd name="T0" fmla="*/ 59 w 62"/>
                  <a:gd name="T1" fmla="*/ 10 h 61"/>
                  <a:gd name="T2" fmla="*/ 34 w 62"/>
                  <a:gd name="T3" fmla="*/ 0 h 61"/>
                  <a:gd name="T4" fmla="*/ 13 w 62"/>
                  <a:gd name="T5" fmla="*/ 11 h 61"/>
                  <a:gd name="T6" fmla="*/ 9 w 62"/>
                  <a:gd name="T7" fmla="*/ 44 h 61"/>
                  <a:gd name="T8" fmla="*/ 16 w 62"/>
                  <a:gd name="T9" fmla="*/ 61 h 61"/>
                  <a:gd name="T10" fmla="*/ 33 w 62"/>
                  <a:gd name="T11" fmla="*/ 60 h 61"/>
                  <a:gd name="T12" fmla="*/ 37 w 62"/>
                  <a:gd name="T13" fmla="*/ 47 h 61"/>
                  <a:gd name="T14" fmla="*/ 59 w 62"/>
                  <a:gd name="T15" fmla="*/ 24 h 61"/>
                  <a:gd name="T16" fmla="*/ 62 w 62"/>
                  <a:gd name="T17" fmla="*/ 17 h 61"/>
                  <a:gd name="T18" fmla="*/ 59 w 62"/>
                  <a:gd name="T19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1">
                    <a:moveTo>
                      <a:pt x="59" y="10"/>
                    </a:moveTo>
                    <a:cubicBezTo>
                      <a:pt x="57" y="12"/>
                      <a:pt x="54" y="0"/>
                      <a:pt x="34" y="0"/>
                    </a:cubicBezTo>
                    <a:cubicBezTo>
                      <a:pt x="20" y="0"/>
                      <a:pt x="13" y="5"/>
                      <a:pt x="13" y="11"/>
                    </a:cubicBezTo>
                    <a:cubicBezTo>
                      <a:pt x="0" y="16"/>
                      <a:pt x="3" y="34"/>
                      <a:pt x="9" y="44"/>
                    </a:cubicBezTo>
                    <a:cubicBezTo>
                      <a:pt x="14" y="52"/>
                      <a:pt x="16" y="56"/>
                      <a:pt x="16" y="61"/>
                    </a:cubicBezTo>
                    <a:cubicBezTo>
                      <a:pt x="16" y="61"/>
                      <a:pt x="19" y="61"/>
                      <a:pt x="33" y="60"/>
                    </a:cubicBezTo>
                    <a:cubicBezTo>
                      <a:pt x="34" y="60"/>
                      <a:pt x="37" y="48"/>
                      <a:pt x="37" y="47"/>
                    </a:cubicBezTo>
                    <a:cubicBezTo>
                      <a:pt x="40" y="39"/>
                      <a:pt x="59" y="33"/>
                      <a:pt x="59" y="24"/>
                    </a:cubicBezTo>
                    <a:cubicBezTo>
                      <a:pt x="61" y="23"/>
                      <a:pt x="62" y="21"/>
                      <a:pt x="62" y="17"/>
                    </a:cubicBezTo>
                    <a:cubicBezTo>
                      <a:pt x="62" y="14"/>
                      <a:pt x="62" y="8"/>
                      <a:pt x="59" y="10"/>
                    </a:cubicBezTo>
                    <a:close/>
                  </a:path>
                </a:pathLst>
              </a:custGeom>
              <a:solidFill>
                <a:srgbClr val="725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Freeform 137">
                <a:extLst>
                  <a:ext uri="{FF2B5EF4-FFF2-40B4-BE49-F238E27FC236}">
                    <a16:creationId xmlns:a16="http://schemas.microsoft.com/office/drawing/2014/main" id="{2956A032-6C74-456C-B685-8E0FB0298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1600" y="3104174"/>
                <a:ext cx="173037" cy="127000"/>
              </a:xfrm>
              <a:custGeom>
                <a:avLst/>
                <a:gdLst>
                  <a:gd name="T0" fmla="*/ 26 w 26"/>
                  <a:gd name="T1" fmla="*/ 0 h 19"/>
                  <a:gd name="T2" fmla="*/ 15 w 26"/>
                  <a:gd name="T3" fmla="*/ 1 h 19"/>
                  <a:gd name="T4" fmla="*/ 0 w 26"/>
                  <a:gd name="T5" fmla="*/ 3 h 19"/>
                  <a:gd name="T6" fmla="*/ 26 w 26"/>
                  <a:gd name="T7" fmla="*/ 19 h 19"/>
                  <a:gd name="T8" fmla="*/ 26 w 2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0"/>
                    </a:moveTo>
                    <a:cubicBezTo>
                      <a:pt x="26" y="0"/>
                      <a:pt x="22" y="0"/>
                      <a:pt x="15" y="1"/>
                    </a:cubicBezTo>
                    <a:cubicBezTo>
                      <a:pt x="7" y="1"/>
                      <a:pt x="0" y="2"/>
                      <a:pt x="0" y="3"/>
                    </a:cubicBezTo>
                    <a:cubicBezTo>
                      <a:pt x="4" y="15"/>
                      <a:pt x="14" y="19"/>
                      <a:pt x="26" y="19"/>
                    </a:cubicBezTo>
                    <a:cubicBezTo>
                      <a:pt x="26" y="9"/>
                      <a:pt x="26" y="0"/>
                      <a:pt x="26" y="0"/>
                    </a:cubicBezTo>
                    <a:close/>
                  </a:path>
                </a:pathLst>
              </a:custGeom>
              <a:solidFill>
                <a:srgbClr val="7F63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Freeform 138">
                <a:extLst>
                  <a:ext uri="{FF2B5EF4-FFF2-40B4-BE49-F238E27FC236}">
                    <a16:creationId xmlns:a16="http://schemas.microsoft.com/office/drawing/2014/main" id="{6E50D28E-9115-4414-AE0E-B5EBB3084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8275" y="3085124"/>
                <a:ext cx="180975" cy="293688"/>
              </a:xfrm>
              <a:custGeom>
                <a:avLst/>
                <a:gdLst>
                  <a:gd name="T0" fmla="*/ 27 w 27"/>
                  <a:gd name="T1" fmla="*/ 6 h 44"/>
                  <a:gd name="T2" fmla="*/ 27 w 27"/>
                  <a:gd name="T3" fmla="*/ 19 h 44"/>
                  <a:gd name="T4" fmla="*/ 24 w 27"/>
                  <a:gd name="T5" fmla="*/ 41 h 44"/>
                  <a:gd name="T6" fmla="*/ 19 w 27"/>
                  <a:gd name="T7" fmla="*/ 44 h 44"/>
                  <a:gd name="T8" fmla="*/ 10 w 27"/>
                  <a:gd name="T9" fmla="*/ 26 h 44"/>
                  <a:gd name="T10" fmla="*/ 5 w 27"/>
                  <a:gd name="T11" fmla="*/ 25 h 44"/>
                  <a:gd name="T12" fmla="*/ 1 w 27"/>
                  <a:gd name="T13" fmla="*/ 16 h 44"/>
                  <a:gd name="T14" fmla="*/ 3 w 27"/>
                  <a:gd name="T15" fmla="*/ 12 h 44"/>
                  <a:gd name="T16" fmla="*/ 9 w 27"/>
                  <a:gd name="T17" fmla="*/ 19 h 44"/>
                  <a:gd name="T18" fmla="*/ 12 w 27"/>
                  <a:gd name="T19" fmla="*/ 19 h 44"/>
                  <a:gd name="T20" fmla="*/ 12 w 27"/>
                  <a:gd name="T21" fmla="*/ 10 h 44"/>
                  <a:gd name="T22" fmla="*/ 11 w 27"/>
                  <a:gd name="T23" fmla="*/ 3 h 44"/>
                  <a:gd name="T24" fmla="*/ 26 w 27"/>
                  <a:gd name="T25" fmla="*/ 0 h 44"/>
                  <a:gd name="T26" fmla="*/ 27 w 27"/>
                  <a:gd name="T27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44">
                    <a:moveTo>
                      <a:pt x="27" y="6"/>
                    </a:moveTo>
                    <a:cubicBezTo>
                      <a:pt x="27" y="9"/>
                      <a:pt x="27" y="15"/>
                      <a:pt x="27" y="19"/>
                    </a:cubicBezTo>
                    <a:cubicBezTo>
                      <a:pt x="27" y="26"/>
                      <a:pt x="25" y="34"/>
                      <a:pt x="24" y="41"/>
                    </a:cubicBezTo>
                    <a:cubicBezTo>
                      <a:pt x="24" y="43"/>
                      <a:pt x="22" y="44"/>
                      <a:pt x="19" y="44"/>
                    </a:cubicBezTo>
                    <a:cubicBezTo>
                      <a:pt x="15" y="42"/>
                      <a:pt x="12" y="34"/>
                      <a:pt x="10" y="26"/>
                    </a:cubicBezTo>
                    <a:cubicBezTo>
                      <a:pt x="10" y="28"/>
                      <a:pt x="6" y="28"/>
                      <a:pt x="5" y="25"/>
                    </a:cubicBezTo>
                    <a:cubicBezTo>
                      <a:pt x="4" y="21"/>
                      <a:pt x="2" y="19"/>
                      <a:pt x="1" y="16"/>
                    </a:cubicBezTo>
                    <a:cubicBezTo>
                      <a:pt x="0" y="14"/>
                      <a:pt x="1" y="12"/>
                      <a:pt x="3" y="12"/>
                    </a:cubicBezTo>
                    <a:cubicBezTo>
                      <a:pt x="6" y="11"/>
                      <a:pt x="8" y="13"/>
                      <a:pt x="9" y="19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6"/>
                      <a:pt x="13" y="14"/>
                      <a:pt x="12" y="10"/>
                    </a:cubicBezTo>
                    <a:cubicBezTo>
                      <a:pt x="12" y="7"/>
                      <a:pt x="9" y="3"/>
                      <a:pt x="11" y="3"/>
                    </a:cubicBezTo>
                    <a:cubicBezTo>
                      <a:pt x="17" y="3"/>
                      <a:pt x="22" y="3"/>
                      <a:pt x="26" y="0"/>
                    </a:cubicBezTo>
                    <a:cubicBezTo>
                      <a:pt x="26" y="1"/>
                      <a:pt x="26" y="2"/>
                      <a:pt x="27" y="6"/>
                    </a:cubicBezTo>
                    <a:close/>
                  </a:path>
                </a:pathLst>
              </a:custGeom>
              <a:solidFill>
                <a:srgbClr val="F7C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67" name="Freeform 139">
              <a:extLst>
                <a:ext uri="{FF2B5EF4-FFF2-40B4-BE49-F238E27FC236}">
                  <a16:creationId xmlns:a16="http://schemas.microsoft.com/office/drawing/2014/main" id="{B80EDE58-3E50-4089-87F6-455513FDC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627799"/>
              <a:ext cx="85725" cy="80963"/>
            </a:xfrm>
            <a:custGeom>
              <a:avLst/>
              <a:gdLst>
                <a:gd name="T0" fmla="*/ 13 w 13"/>
                <a:gd name="T1" fmla="*/ 0 h 12"/>
                <a:gd name="T2" fmla="*/ 0 w 13"/>
                <a:gd name="T3" fmla="*/ 0 h 12"/>
                <a:gd name="T4" fmla="*/ 0 w 13"/>
                <a:gd name="T5" fmla="*/ 12 h 12"/>
                <a:gd name="T6" fmla="*/ 13 w 13"/>
                <a:gd name="T7" fmla="*/ 12 h 12"/>
                <a:gd name="T8" fmla="*/ 13 w 13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3" y="0"/>
                  </a:moveTo>
                  <a:cubicBezTo>
                    <a:pt x="9" y="3"/>
                    <a:pt x="4" y="3"/>
                    <a:pt x="0" y="0"/>
                  </a:cubicBezTo>
                  <a:cubicBezTo>
                    <a:pt x="4" y="3"/>
                    <a:pt x="4" y="9"/>
                    <a:pt x="0" y="12"/>
                  </a:cubicBezTo>
                  <a:cubicBezTo>
                    <a:pt x="4" y="9"/>
                    <a:pt x="9" y="9"/>
                    <a:pt x="13" y="12"/>
                  </a:cubicBezTo>
                  <a:cubicBezTo>
                    <a:pt x="9" y="9"/>
                    <a:pt x="9" y="3"/>
                    <a:pt x="13" y="0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140">
              <a:extLst>
                <a:ext uri="{FF2B5EF4-FFF2-40B4-BE49-F238E27FC236}">
                  <a16:creationId xmlns:a16="http://schemas.microsoft.com/office/drawing/2014/main" id="{19570981-3EA1-4DEA-A4CD-90CBD424A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00" y="2081824"/>
              <a:ext cx="60325" cy="60325"/>
            </a:xfrm>
            <a:custGeom>
              <a:avLst/>
              <a:gdLst>
                <a:gd name="T0" fmla="*/ 9 w 9"/>
                <a:gd name="T1" fmla="*/ 0 h 9"/>
                <a:gd name="T2" fmla="*/ 0 w 9"/>
                <a:gd name="T3" fmla="*/ 0 h 9"/>
                <a:gd name="T4" fmla="*/ 0 w 9"/>
                <a:gd name="T5" fmla="*/ 9 h 9"/>
                <a:gd name="T6" fmla="*/ 9 w 9"/>
                <a:gd name="T7" fmla="*/ 9 h 9"/>
                <a:gd name="T8" fmla="*/ 9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7" y="2"/>
                    <a:pt x="2" y="2"/>
                    <a:pt x="0" y="0"/>
                  </a:cubicBezTo>
                  <a:cubicBezTo>
                    <a:pt x="2" y="2"/>
                    <a:pt x="2" y="6"/>
                    <a:pt x="0" y="9"/>
                  </a:cubicBezTo>
                  <a:cubicBezTo>
                    <a:pt x="2" y="6"/>
                    <a:pt x="7" y="6"/>
                    <a:pt x="9" y="9"/>
                  </a:cubicBezTo>
                  <a:cubicBezTo>
                    <a:pt x="7" y="6"/>
                    <a:pt x="7" y="2"/>
                    <a:pt x="9" y="0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141">
              <a:extLst>
                <a:ext uri="{FF2B5EF4-FFF2-40B4-BE49-F238E27FC236}">
                  <a16:creationId xmlns:a16="http://schemas.microsoft.com/office/drawing/2014/main" id="{CA167A97-F374-461B-A0BD-635E055DE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6300" y="2135799"/>
              <a:ext cx="80962" cy="87313"/>
            </a:xfrm>
            <a:custGeom>
              <a:avLst/>
              <a:gdLst>
                <a:gd name="T0" fmla="*/ 6 w 12"/>
                <a:gd name="T1" fmla="*/ 0 h 13"/>
                <a:gd name="T2" fmla="*/ 0 w 12"/>
                <a:gd name="T3" fmla="*/ 7 h 13"/>
                <a:gd name="T4" fmla="*/ 6 w 12"/>
                <a:gd name="T5" fmla="*/ 13 h 13"/>
                <a:gd name="T6" fmla="*/ 12 w 12"/>
                <a:gd name="T7" fmla="*/ 7 h 13"/>
                <a:gd name="T8" fmla="*/ 6 w 1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6" y="4"/>
                    <a:pt x="3" y="7"/>
                    <a:pt x="0" y="7"/>
                  </a:cubicBezTo>
                  <a:cubicBezTo>
                    <a:pt x="3" y="7"/>
                    <a:pt x="6" y="9"/>
                    <a:pt x="6" y="13"/>
                  </a:cubicBezTo>
                  <a:cubicBezTo>
                    <a:pt x="6" y="9"/>
                    <a:pt x="9" y="7"/>
                    <a:pt x="12" y="7"/>
                  </a:cubicBezTo>
                  <a:cubicBezTo>
                    <a:pt x="9" y="7"/>
                    <a:pt x="6" y="4"/>
                    <a:pt x="6" y="0"/>
                  </a:cubicBezTo>
                  <a:close/>
                </a:path>
              </a:pathLst>
            </a:custGeom>
            <a:solidFill>
              <a:srgbClr val="F9C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142">
              <a:extLst>
                <a:ext uri="{FF2B5EF4-FFF2-40B4-BE49-F238E27FC236}">
                  <a16:creationId xmlns:a16="http://schemas.microsoft.com/office/drawing/2014/main" id="{C11D4B44-B4D9-4254-B805-D3C415D6D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7975" y="1440474"/>
              <a:ext cx="66675" cy="60325"/>
            </a:xfrm>
            <a:custGeom>
              <a:avLst/>
              <a:gdLst>
                <a:gd name="T0" fmla="*/ 5 w 10"/>
                <a:gd name="T1" fmla="*/ 0 h 9"/>
                <a:gd name="T2" fmla="*/ 0 w 10"/>
                <a:gd name="T3" fmla="*/ 5 h 9"/>
                <a:gd name="T4" fmla="*/ 5 w 10"/>
                <a:gd name="T5" fmla="*/ 9 h 9"/>
                <a:gd name="T6" fmla="*/ 10 w 10"/>
                <a:gd name="T7" fmla="*/ 5 h 9"/>
                <a:gd name="T8" fmla="*/ 5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cubicBezTo>
                    <a:pt x="5" y="3"/>
                    <a:pt x="3" y="5"/>
                    <a:pt x="0" y="5"/>
                  </a:cubicBezTo>
                  <a:cubicBezTo>
                    <a:pt x="3" y="5"/>
                    <a:pt x="5" y="7"/>
                    <a:pt x="5" y="9"/>
                  </a:cubicBezTo>
                  <a:cubicBezTo>
                    <a:pt x="5" y="7"/>
                    <a:pt x="7" y="5"/>
                    <a:pt x="10" y="5"/>
                  </a:cubicBezTo>
                  <a:cubicBezTo>
                    <a:pt x="7" y="5"/>
                    <a:pt x="5" y="3"/>
                    <a:pt x="5" y="0"/>
                  </a:cubicBezTo>
                  <a:close/>
                </a:path>
              </a:pathLst>
            </a:custGeom>
            <a:solidFill>
              <a:srgbClr val="F9C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143">
              <a:extLst>
                <a:ext uri="{FF2B5EF4-FFF2-40B4-BE49-F238E27FC236}">
                  <a16:creationId xmlns:a16="http://schemas.microsoft.com/office/drawing/2014/main" id="{3A6A6375-D749-48AE-BFB7-EA30E8CFE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925" y="1721462"/>
              <a:ext cx="46037" cy="46038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7 h 7"/>
                <a:gd name="T4" fmla="*/ 7 w 7"/>
                <a:gd name="T5" fmla="*/ 7 h 7"/>
                <a:gd name="T6" fmla="*/ 7 w 7"/>
                <a:gd name="T7" fmla="*/ 0 h 7"/>
                <a:gd name="T8" fmla="*/ 0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2" y="2"/>
                    <a:pt x="2" y="5"/>
                    <a:pt x="0" y="7"/>
                  </a:cubicBezTo>
                  <a:cubicBezTo>
                    <a:pt x="2" y="5"/>
                    <a:pt x="5" y="5"/>
                    <a:pt x="7" y="7"/>
                  </a:cubicBezTo>
                  <a:cubicBezTo>
                    <a:pt x="5" y="5"/>
                    <a:pt x="5" y="2"/>
                    <a:pt x="7" y="0"/>
                  </a:cubicBezTo>
                  <a:cubicBezTo>
                    <a:pt x="5" y="2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F9C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74421F7B-BF7A-4917-9159-0CD854E411F4}"/>
              </a:ext>
            </a:extLst>
          </p:cNvPr>
          <p:cNvSpPr txBox="1"/>
          <p:nvPr/>
        </p:nvSpPr>
        <p:spPr>
          <a:xfrm>
            <a:off x="3010155" y="2253230"/>
            <a:ext cx="3738891" cy="28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rgbClr val="D154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</a:t>
            </a:r>
            <a:r>
              <a:rPr lang="en-US" altLang="ko-KR" sz="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rone / </a:t>
            </a:r>
            <a:r>
              <a:rPr lang="en-US" altLang="ko-KR" sz="900" dirty="0">
                <a:solidFill>
                  <a:srgbClr val="D154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</a:t>
            </a:r>
            <a:r>
              <a:rPr lang="en-US" altLang="ko-KR" sz="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nformation / </a:t>
            </a:r>
            <a:r>
              <a:rPr lang="en-US" altLang="ko-KR" sz="900" dirty="0">
                <a:solidFill>
                  <a:srgbClr val="D154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X</a:t>
            </a:r>
            <a:r>
              <a:rPr lang="en-US" altLang="ko-KR" sz="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 (Extended Reality) / </a:t>
            </a:r>
            <a:r>
              <a:rPr lang="en-US" altLang="ko-KR" sz="900" dirty="0">
                <a:solidFill>
                  <a:srgbClr val="D154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</a:t>
            </a:r>
            <a:r>
              <a:rPr lang="en-US" altLang="ko-KR" sz="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ig Data / </a:t>
            </a:r>
            <a:r>
              <a:rPr lang="en-US" altLang="ko-KR" sz="900" dirty="0">
                <a:solidFill>
                  <a:srgbClr val="D154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</a:t>
            </a:r>
            <a:r>
              <a:rPr lang="en-US" altLang="ko-KR" sz="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 </a:t>
            </a:r>
          </a:p>
        </p:txBody>
      </p:sp>
    </p:spTree>
    <p:extLst>
      <p:ext uri="{BB962C8B-B14F-4D97-AF65-F5344CB8AC3E}">
        <p14:creationId xmlns:p14="http://schemas.microsoft.com/office/powerpoint/2010/main" val="16838165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직사각형"/>
          <p:cNvSpPr/>
          <p:nvPr/>
        </p:nvSpPr>
        <p:spPr>
          <a:xfrm>
            <a:off x="-2018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6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8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9" name="직사각형"/>
          <p:cNvSpPr/>
          <p:nvPr/>
        </p:nvSpPr>
        <p:spPr>
          <a:xfrm>
            <a:off x="792369" y="1128984"/>
            <a:ext cx="8369794" cy="294641"/>
          </a:xfrm>
          <a:prstGeom prst="rect">
            <a:avLst/>
          </a:prstGeom>
          <a:solidFill>
            <a:srgbClr val="4D474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0" name="수요기업 모집 시 지원 절차 (2021년 상반기 공고문 기준)"/>
          <p:cNvSpPr txBox="1"/>
          <p:nvPr/>
        </p:nvSpPr>
        <p:spPr>
          <a:xfrm>
            <a:off x="924744" y="1199361"/>
            <a:ext cx="4472378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“</a:t>
            </a:r>
            <a:r>
              <a:rPr lang="en-US" altLang="ko-KR" dirty="0"/>
              <a:t>DO2</a:t>
            </a:r>
            <a:r>
              <a:rPr lang="ko-KR" altLang="en-US" dirty="0"/>
              <a:t>의 양질의 데이터는 목적에 맞게 가공되어 다양한 분야에 적용</a:t>
            </a:r>
            <a:r>
              <a:rPr lang="en-US" altLang="ko-KR" dirty="0"/>
              <a:t>, </a:t>
            </a:r>
            <a:r>
              <a:rPr lang="ko-KR" altLang="en-US" dirty="0"/>
              <a:t>활용될 수 있습니다</a:t>
            </a:r>
            <a:r>
              <a:rPr lang="en-US" altLang="ko-KR" dirty="0"/>
              <a:t>"</a:t>
            </a:r>
          </a:p>
        </p:txBody>
      </p:sp>
      <p:pic>
        <p:nvPicPr>
          <p:cNvPr id="271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273" name="데이터바우처 진행 프로세스"/>
          <p:cNvSpPr txBox="1"/>
          <p:nvPr/>
        </p:nvSpPr>
        <p:spPr>
          <a:xfrm>
            <a:off x="713888" y="814493"/>
            <a:ext cx="404758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공간정보 데이터 취득</a:t>
            </a:r>
            <a:r>
              <a:rPr lang="en-US" altLang="ko-KR" dirty="0"/>
              <a:t>/</a:t>
            </a:r>
            <a:r>
              <a:rPr lang="ko-KR" altLang="en-US" dirty="0"/>
              <a:t>구축 및 데이터 가공 업무 레퍼런스</a:t>
            </a:r>
            <a:endParaRPr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10D378E-F51B-433D-83B0-5E8740E4245B}"/>
              </a:ext>
            </a:extLst>
          </p:cNvPr>
          <p:cNvGrpSpPr/>
          <p:nvPr/>
        </p:nvGrpSpPr>
        <p:grpSpPr>
          <a:xfrm>
            <a:off x="970404" y="1535971"/>
            <a:ext cx="7668243" cy="3384722"/>
            <a:chOff x="480229" y="1373242"/>
            <a:chExt cx="11923744" cy="5263076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F38CE9F-3101-4428-8995-4791D8E4A168}"/>
                </a:ext>
              </a:extLst>
            </p:cNvPr>
            <p:cNvSpPr txBox="1"/>
            <p:nvPr/>
          </p:nvSpPr>
          <p:spPr>
            <a:xfrm>
              <a:off x="6670308" y="2278838"/>
              <a:ext cx="5349176" cy="3589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9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제주시</a:t>
              </a:r>
              <a:r>
                <a:rPr lang="en-US" altLang="ko-KR" sz="9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</a:t>
              </a:r>
              <a:r>
                <a:rPr lang="ko-KR" altLang="en-US" sz="9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서귀포시 </a:t>
              </a:r>
              <a:r>
                <a:rPr lang="ko-KR" altLang="en-US" sz="900" b="1" dirty="0" err="1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시내권</a:t>
              </a:r>
              <a:r>
                <a:rPr lang="en-US" altLang="ko-KR" sz="9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)200km² </a:t>
              </a:r>
              <a:r>
                <a:rPr lang="ko-KR" altLang="en-US" sz="9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영역 공간정보 구축 </a:t>
              </a:r>
              <a:r>
                <a:rPr lang="en-US" altLang="ko-KR" sz="9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(2020)</a:t>
              </a:r>
            </a:p>
          </p:txBody>
        </p:sp>
        <p:pic>
          <p:nvPicPr>
            <p:cNvPr id="79" name="Picture 4" descr="Z:\디지털트윈 연동\보고서용이미지_20201021\02.1_3200_ORTHO_MAP.png">
              <a:extLst>
                <a:ext uri="{FF2B5EF4-FFF2-40B4-BE49-F238E27FC236}">
                  <a16:creationId xmlns:a16="http://schemas.microsoft.com/office/drawing/2014/main" id="{2C35364F-9915-487D-B0C4-6979F86C3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6" t="4205" r="16397" b="5055"/>
            <a:stretch/>
          </p:blipFill>
          <p:spPr bwMode="auto">
            <a:xfrm>
              <a:off x="6613356" y="2728848"/>
              <a:ext cx="2956269" cy="241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9E1C1DD3-4997-4583-AD86-9A8BA944CB47}"/>
                </a:ext>
              </a:extLst>
            </p:cNvPr>
            <p:cNvGrpSpPr/>
            <p:nvPr/>
          </p:nvGrpSpPr>
          <p:grpSpPr>
            <a:xfrm>
              <a:off x="480229" y="2147777"/>
              <a:ext cx="5292453" cy="4488541"/>
              <a:chOff x="293171" y="1894321"/>
              <a:chExt cx="5591304" cy="4741997"/>
            </a:xfrm>
          </p:grpSpPr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77A61D00-CF52-49C5-9B14-B7C8D7A6FEAE}"/>
                  </a:ext>
                </a:extLst>
              </p:cNvPr>
              <p:cNvGrpSpPr/>
              <p:nvPr/>
            </p:nvGrpSpPr>
            <p:grpSpPr>
              <a:xfrm>
                <a:off x="373904" y="3141831"/>
                <a:ext cx="5510571" cy="2290666"/>
                <a:chOff x="2929517" y="1375834"/>
                <a:chExt cx="9182508" cy="4421146"/>
              </a:xfrm>
            </p:grpSpPr>
            <p:pic>
              <p:nvPicPr>
                <p:cNvPr id="89" name="Picture 3" descr="C:\Users\ROG Zephyrus G15\Desktop\연동디지털 트윈 3차.jpg">
                  <a:extLst>
                    <a:ext uri="{FF2B5EF4-FFF2-40B4-BE49-F238E27FC236}">
                      <a16:creationId xmlns:a16="http://schemas.microsoft.com/office/drawing/2014/main" id="{69217BE2-2DDC-48D2-AE63-21C3D3BF9E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711"/>
                <a:stretch/>
              </p:blipFill>
              <p:spPr bwMode="auto">
                <a:xfrm>
                  <a:off x="2929517" y="1375834"/>
                  <a:ext cx="7793274" cy="44153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3">
                  <a:extLst>
                    <a:ext uri="{FF2B5EF4-FFF2-40B4-BE49-F238E27FC236}">
                      <a16:creationId xmlns:a16="http://schemas.microsoft.com/office/drawing/2014/main" id="{FF77A5CC-580F-4945-B949-AB42192FEF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43567" y="1375834"/>
                  <a:ext cx="1768458" cy="44211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2" name="Picture 5" descr="Z:\디지털트윈 연동\보고서용이미지_20201021\04.1_1600_ORTHO_MAP.png">
                <a:extLst>
                  <a:ext uri="{FF2B5EF4-FFF2-40B4-BE49-F238E27FC236}">
                    <a16:creationId xmlns:a16="http://schemas.microsoft.com/office/drawing/2014/main" id="{4B879047-431F-44D5-AFFF-92C093830D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76" t="17021" r="24156" b="26930"/>
              <a:stretch/>
            </p:blipFill>
            <p:spPr bwMode="auto">
              <a:xfrm>
                <a:off x="4203364" y="5538323"/>
                <a:ext cx="1681111" cy="109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6" descr="Z:\디지털트윈 연동\보고서용이미지_20201021\06.1_800_ORTHO_MAP.png">
                <a:extLst>
                  <a:ext uri="{FF2B5EF4-FFF2-40B4-BE49-F238E27FC236}">
                    <a16:creationId xmlns:a16="http://schemas.microsoft.com/office/drawing/2014/main" id="{20165803-57E9-4044-88E2-5EDEA09A0A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08" t="18080" r="31471" b="33660"/>
              <a:stretch/>
            </p:blipFill>
            <p:spPr bwMode="auto">
              <a:xfrm>
                <a:off x="2539760" y="5528904"/>
                <a:ext cx="1569037" cy="109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>
                <a:extLst>
                  <a:ext uri="{FF2B5EF4-FFF2-40B4-BE49-F238E27FC236}">
                    <a16:creationId xmlns:a16="http://schemas.microsoft.com/office/drawing/2014/main" id="{65AB64DE-E0B9-4DA9-BDB9-06353928F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8051" y="2029599"/>
                <a:ext cx="2385512" cy="1020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5" name="그룹 84">
                <a:extLst>
                  <a:ext uri="{FF2B5EF4-FFF2-40B4-BE49-F238E27FC236}">
                    <a16:creationId xmlns:a16="http://schemas.microsoft.com/office/drawing/2014/main" id="{23A14FC9-A00E-4555-BBCF-87C9D0BFB12C}"/>
                  </a:ext>
                </a:extLst>
              </p:cNvPr>
              <p:cNvGrpSpPr/>
              <p:nvPr/>
            </p:nvGrpSpPr>
            <p:grpSpPr>
              <a:xfrm>
                <a:off x="293171" y="1894321"/>
                <a:ext cx="1915887" cy="1237874"/>
                <a:chOff x="5346700" y="2132531"/>
                <a:chExt cx="6682443" cy="4599362"/>
              </a:xfrm>
            </p:grpSpPr>
            <p:pic>
              <p:nvPicPr>
                <p:cNvPr id="87" name="그림 86">
                  <a:extLst>
                    <a:ext uri="{FF2B5EF4-FFF2-40B4-BE49-F238E27FC236}">
                      <a16:creationId xmlns:a16="http://schemas.microsoft.com/office/drawing/2014/main" id="{2274E2B6-8C09-4205-B7A4-9CAF8EDE1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11641"/>
                <a:stretch/>
              </p:blipFill>
              <p:spPr>
                <a:xfrm>
                  <a:off x="5346700" y="2132531"/>
                  <a:ext cx="6682443" cy="4599362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88" name="직사각형 87">
                  <a:extLst>
                    <a:ext uri="{FF2B5EF4-FFF2-40B4-BE49-F238E27FC236}">
                      <a16:creationId xmlns:a16="http://schemas.microsoft.com/office/drawing/2014/main" id="{65C3D0C1-E059-429C-BDBA-0753074731C6}"/>
                    </a:ext>
                  </a:extLst>
                </p:cNvPr>
                <p:cNvSpPr/>
                <p:nvPr/>
              </p:nvSpPr>
              <p:spPr>
                <a:xfrm rot="156575">
                  <a:off x="5807418" y="2505909"/>
                  <a:ext cx="5676835" cy="3905184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38000"/>
                  </a:scheme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>
                    <a:latin typeface="HY견고딕" panose="02030600000101010101" pitchFamily="18" charset="-127"/>
                    <a:ea typeface="HY견고딕" panose="02030600000101010101" pitchFamily="18" charset="-127"/>
                  </a:endParaRPr>
                </a:p>
              </p:txBody>
            </p: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3E702AD-3F19-4321-A832-7A0AE33FB9FA}"/>
                  </a:ext>
                </a:extLst>
              </p:cNvPr>
              <p:cNvSpPr txBox="1"/>
              <p:nvPr/>
            </p:nvSpPr>
            <p:spPr>
              <a:xfrm>
                <a:off x="433214" y="5831169"/>
                <a:ext cx="1766158" cy="606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제주시 연동일대 </a:t>
                </a:r>
                <a:r>
                  <a:rPr lang="en-US" altLang="ko-KR" sz="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1.0㎢</a:t>
                </a:r>
              </a:p>
              <a:p>
                <a:r>
                  <a:rPr lang="en-US" altLang="ko-KR" sz="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23GCP </a:t>
                </a:r>
                <a:r>
                  <a:rPr lang="ko-KR" altLang="en-US" sz="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측량</a:t>
                </a:r>
                <a:endParaRPr lang="en-US" altLang="ko-KR" sz="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r>
                  <a:rPr lang="ko-KR" altLang="en-US" sz="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오차범위 </a:t>
                </a:r>
                <a:r>
                  <a:rPr lang="en-US" altLang="ko-KR" sz="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3.4CM</a:t>
                </a:r>
                <a:endParaRPr lang="ko-KR" altLang="en-US" sz="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pic>
          <p:nvPicPr>
            <p:cNvPr id="91" name="그림 90">
              <a:extLst>
                <a:ext uri="{FF2B5EF4-FFF2-40B4-BE49-F238E27FC236}">
                  <a16:creationId xmlns:a16="http://schemas.microsoft.com/office/drawing/2014/main" id="{8AEA9AC0-29E5-406A-A3E1-56ED85E4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69626" y="2778162"/>
              <a:ext cx="2834347" cy="2388589"/>
            </a:xfrm>
            <a:prstGeom prst="rect">
              <a:avLst/>
            </a:prstGeom>
          </p:spPr>
        </p:pic>
        <p:pic>
          <p:nvPicPr>
            <p:cNvPr id="92" name="그림 91">
              <a:extLst>
                <a:ext uri="{FF2B5EF4-FFF2-40B4-BE49-F238E27FC236}">
                  <a16:creationId xmlns:a16="http://schemas.microsoft.com/office/drawing/2014/main" id="{06FC05F4-1D69-4A9D-9AC9-50449123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11647" y="5166751"/>
              <a:ext cx="5792324" cy="1460149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A50F87E-113C-433F-9666-217636594D28}"/>
                </a:ext>
              </a:extLst>
            </p:cNvPr>
            <p:cNvSpPr txBox="1"/>
            <p:nvPr/>
          </p:nvSpPr>
          <p:spPr>
            <a:xfrm>
              <a:off x="583409" y="1434353"/>
              <a:ext cx="4814785" cy="60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Case 1) </a:t>
              </a:r>
              <a:r>
                <a: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항공 공간정보 데이터 활용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도심 밀집지역 정밀 공간정보 데이터 구축 실증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00D4611-7D14-497C-9920-AE559CBC4E4E}"/>
                </a:ext>
              </a:extLst>
            </p:cNvPr>
            <p:cNvSpPr txBox="1"/>
            <p:nvPr/>
          </p:nvSpPr>
          <p:spPr>
            <a:xfrm>
              <a:off x="6525365" y="1373242"/>
              <a:ext cx="5375336" cy="60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Case 2) </a:t>
              </a:r>
              <a:r>
                <a:rPr lang="ko-KR" altLang="en-US" sz="1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항공 공간정보 데이터 활용 </a:t>
              </a:r>
              <a:endParaRPr lang="en-US" altLang="ko-KR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제주시</a:t>
              </a:r>
              <a:r>
                <a:rPr lang="en-US" altLang="ko-KR" sz="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</a:t>
              </a:r>
              <a:r>
                <a:rPr lang="ko-KR" altLang="en-US" sz="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서귀포시 도심</a:t>
              </a:r>
              <a:r>
                <a:rPr lang="en-US" altLang="ko-KR" sz="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산간</a:t>
              </a:r>
              <a:r>
                <a:rPr lang="en-US" altLang="ko-KR" sz="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고저지대별 공간정보 디지털 트윈 데이터 구축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1719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6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8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9" name="직사각형"/>
          <p:cNvSpPr/>
          <p:nvPr/>
        </p:nvSpPr>
        <p:spPr>
          <a:xfrm>
            <a:off x="792369" y="1128984"/>
            <a:ext cx="8369794" cy="294641"/>
          </a:xfrm>
          <a:prstGeom prst="rect">
            <a:avLst/>
          </a:prstGeom>
          <a:solidFill>
            <a:srgbClr val="4D474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0" name="수요기업 모집 시 지원 절차 (2021년 상반기 공고문 기준)"/>
          <p:cNvSpPr txBox="1"/>
          <p:nvPr/>
        </p:nvSpPr>
        <p:spPr>
          <a:xfrm>
            <a:off x="924744" y="1199361"/>
            <a:ext cx="4472378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“</a:t>
            </a:r>
            <a:r>
              <a:rPr lang="en-US" altLang="ko-KR" dirty="0"/>
              <a:t>DO2</a:t>
            </a:r>
            <a:r>
              <a:rPr lang="ko-KR" altLang="en-US" dirty="0"/>
              <a:t>의 양질의 데이터는 목적에 맞게 가공되어 다양한 분야에 적용</a:t>
            </a:r>
            <a:r>
              <a:rPr lang="en-US" altLang="ko-KR" dirty="0"/>
              <a:t>, </a:t>
            </a:r>
            <a:r>
              <a:rPr lang="ko-KR" altLang="en-US" dirty="0"/>
              <a:t>활용될 수 있습니다</a:t>
            </a:r>
            <a:r>
              <a:rPr lang="en-US" altLang="ko-KR" dirty="0"/>
              <a:t>"</a:t>
            </a:r>
          </a:p>
        </p:txBody>
      </p:sp>
      <p:pic>
        <p:nvPicPr>
          <p:cNvPr id="271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273" name="데이터바우처 진행 프로세스"/>
          <p:cNvSpPr txBox="1"/>
          <p:nvPr/>
        </p:nvSpPr>
        <p:spPr>
          <a:xfrm>
            <a:off x="713888" y="814493"/>
            <a:ext cx="404758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공간정보 데이터 취득</a:t>
            </a:r>
            <a:r>
              <a:rPr lang="en-US" altLang="ko-KR" dirty="0"/>
              <a:t>/</a:t>
            </a:r>
            <a:r>
              <a:rPr lang="ko-KR" altLang="en-US" dirty="0"/>
              <a:t>구축 및 데이터 가공 업무 레퍼런스</a:t>
            </a:r>
            <a:endParaRPr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5D6518-188B-45BC-B5FD-C60088DC1C09}"/>
              </a:ext>
            </a:extLst>
          </p:cNvPr>
          <p:cNvSpPr txBox="1"/>
          <p:nvPr/>
        </p:nvSpPr>
        <p:spPr>
          <a:xfrm>
            <a:off x="987317" y="1507385"/>
            <a:ext cx="3044052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Case 3) </a:t>
            </a:r>
            <a:r>
              <a:rPr lang="ko-KR" altLang="en-US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 공간정보 데이터 활용 </a:t>
            </a:r>
            <a:endParaRPr lang="en-US" altLang="ko-KR" sz="1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자연지형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랜드마크 정밀 공간정보 데이터 구축 및 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MESH DATA 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가공</a:t>
            </a:r>
            <a:endParaRPr lang="en-US" altLang="ko-KR" sz="7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7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5FE84A00-A965-4487-8E12-E0DC03446800}"/>
              </a:ext>
            </a:extLst>
          </p:cNvPr>
          <p:cNvSpPr/>
          <p:nvPr/>
        </p:nvSpPr>
        <p:spPr>
          <a:xfrm>
            <a:off x="4455013" y="1544500"/>
            <a:ext cx="3376245" cy="303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정교한 디지털 복원을 통해 </a:t>
            </a:r>
            <a:r>
              <a:rPr lang="ko-KR" altLang="en-US" sz="1000" b="1" dirty="0">
                <a:solidFill>
                  <a:srgbClr val="D154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실제와 똑같은 디지털 트윈화 구현</a:t>
            </a:r>
            <a:r>
              <a:rPr lang="en-US" altLang="ko-KR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endParaRPr lang="ko-KR" altLang="en-US" sz="1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2" name="모서리가 둥근 직사각형">
            <a:extLst>
              <a:ext uri="{FF2B5EF4-FFF2-40B4-BE49-F238E27FC236}">
                <a16:creationId xmlns:a16="http://schemas.microsoft.com/office/drawing/2014/main" id="{3387BD5B-139C-4933-8727-282004DEBAC8}"/>
              </a:ext>
            </a:extLst>
          </p:cNvPr>
          <p:cNvSpPr/>
          <p:nvPr/>
        </p:nvSpPr>
        <p:spPr>
          <a:xfrm>
            <a:off x="3889074" y="1551463"/>
            <a:ext cx="4495718" cy="335276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DDDDDD"/>
            </a:solidFill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D7A1CB41-EF08-4277-BEAA-F3F3631CE2D4}"/>
              </a:ext>
            </a:extLst>
          </p:cNvPr>
          <p:cNvGrpSpPr/>
          <p:nvPr/>
        </p:nvGrpSpPr>
        <p:grpSpPr>
          <a:xfrm>
            <a:off x="648879" y="2266122"/>
            <a:ext cx="8332943" cy="2549006"/>
            <a:chOff x="648879" y="2389626"/>
            <a:chExt cx="7929197" cy="2425502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06EE8F3C-6535-4872-A11D-F85F5642F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879" y="2389626"/>
              <a:ext cx="3806134" cy="2425502"/>
            </a:xfrm>
            <a:prstGeom prst="rect">
              <a:avLst/>
            </a:prstGeom>
          </p:spPr>
        </p:pic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00E150CB-C9BD-4EBB-B7BB-FDFB8130D04B}"/>
                </a:ext>
              </a:extLst>
            </p:cNvPr>
            <p:cNvGrpSpPr/>
            <p:nvPr/>
          </p:nvGrpSpPr>
          <p:grpSpPr>
            <a:xfrm>
              <a:off x="4485747" y="2389626"/>
              <a:ext cx="4092329" cy="2425502"/>
              <a:chOff x="1278440" y="945351"/>
              <a:chExt cx="9635120" cy="5710684"/>
            </a:xfrm>
          </p:grpSpPr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A4822815-A3F6-43B0-AFC2-ED49E3135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8440" y="3786711"/>
                <a:ext cx="4989886" cy="2869324"/>
              </a:xfrm>
              <a:prstGeom prst="rect">
                <a:avLst/>
              </a:prstGeom>
            </p:spPr>
          </p:pic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74172D99-036F-47EE-AB52-3062D1ABA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76387" y="3774836"/>
                <a:ext cx="4537173" cy="2866427"/>
              </a:xfrm>
              <a:prstGeom prst="rect">
                <a:avLst/>
              </a:prstGeom>
            </p:spPr>
          </p:pic>
          <p:pic>
            <p:nvPicPr>
              <p:cNvPr id="38" name="그림 37">
                <a:extLst>
                  <a:ext uri="{FF2B5EF4-FFF2-40B4-BE49-F238E27FC236}">
                    <a16:creationId xmlns:a16="http://schemas.microsoft.com/office/drawing/2014/main" id="{D1DCC46E-E2F6-4E77-8BE2-884974627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3448" y="945351"/>
                <a:ext cx="4510112" cy="2721673"/>
              </a:xfrm>
              <a:prstGeom prst="rect">
                <a:avLst/>
              </a:prstGeom>
            </p:spPr>
          </p:pic>
          <p:pic>
            <p:nvPicPr>
              <p:cNvPr id="39" name="Picture 2">
                <a:extLst>
                  <a:ext uri="{FF2B5EF4-FFF2-40B4-BE49-F238E27FC236}">
                    <a16:creationId xmlns:a16="http://schemas.microsoft.com/office/drawing/2014/main" id="{A54925EB-6255-4F4E-8027-623457C501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8441" y="975546"/>
                <a:ext cx="4989886" cy="2691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950306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6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8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9" name="직사각형"/>
          <p:cNvSpPr/>
          <p:nvPr/>
        </p:nvSpPr>
        <p:spPr>
          <a:xfrm>
            <a:off x="792369" y="1128984"/>
            <a:ext cx="8369794" cy="294641"/>
          </a:xfrm>
          <a:prstGeom prst="rect">
            <a:avLst/>
          </a:prstGeom>
          <a:solidFill>
            <a:srgbClr val="4D474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0" name="수요기업 모집 시 지원 절차 (2021년 상반기 공고문 기준)"/>
          <p:cNvSpPr txBox="1"/>
          <p:nvPr/>
        </p:nvSpPr>
        <p:spPr>
          <a:xfrm>
            <a:off x="924744" y="1199361"/>
            <a:ext cx="4472378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“</a:t>
            </a:r>
            <a:r>
              <a:rPr lang="en-US" altLang="ko-KR" dirty="0"/>
              <a:t>DO2</a:t>
            </a:r>
            <a:r>
              <a:rPr lang="ko-KR" altLang="en-US" dirty="0"/>
              <a:t>의 양질의 데이터는 목적에 맞게 가공되어 다양한 분야에 적용</a:t>
            </a:r>
            <a:r>
              <a:rPr lang="en-US" altLang="ko-KR" dirty="0"/>
              <a:t>, </a:t>
            </a:r>
            <a:r>
              <a:rPr lang="ko-KR" altLang="en-US" dirty="0"/>
              <a:t>활용될 수 있습니다</a:t>
            </a:r>
            <a:r>
              <a:rPr lang="en-US" altLang="ko-KR" dirty="0"/>
              <a:t>"</a:t>
            </a:r>
          </a:p>
        </p:txBody>
      </p:sp>
      <p:pic>
        <p:nvPicPr>
          <p:cNvPr id="271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273" name="데이터바우처 진행 프로세스"/>
          <p:cNvSpPr txBox="1"/>
          <p:nvPr/>
        </p:nvSpPr>
        <p:spPr>
          <a:xfrm>
            <a:off x="713888" y="814493"/>
            <a:ext cx="404758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공간정보 데이터 취득</a:t>
            </a:r>
            <a:r>
              <a:rPr lang="en-US" altLang="ko-KR" dirty="0"/>
              <a:t>/</a:t>
            </a:r>
            <a:r>
              <a:rPr lang="ko-KR" altLang="en-US" dirty="0"/>
              <a:t>구축 및 데이터 가공 업무 레퍼런스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64A0D-0614-4EDF-B92B-AA8FF7C22E8F}"/>
              </a:ext>
            </a:extLst>
          </p:cNvPr>
          <p:cNvSpPr txBox="1"/>
          <p:nvPr/>
        </p:nvSpPr>
        <p:spPr>
          <a:xfrm>
            <a:off x="987317" y="1507385"/>
            <a:ext cx="2901756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Case 4) </a:t>
            </a:r>
            <a:r>
              <a:rPr lang="ko-KR" altLang="en-US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 공간정보 데이터 활용 </a:t>
            </a:r>
            <a:endParaRPr lang="en-US" altLang="ko-KR" sz="1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주거지역 공간정보 데이터 구축 및 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MESH DATA 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가공</a:t>
            </a:r>
            <a:endParaRPr lang="en-US" altLang="ko-KR" sz="7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7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E6C4404-E27A-448D-B469-FA88D433FB9D}"/>
              </a:ext>
            </a:extLst>
          </p:cNvPr>
          <p:cNvSpPr/>
          <p:nvPr/>
        </p:nvSpPr>
        <p:spPr>
          <a:xfrm>
            <a:off x="4248112" y="1544500"/>
            <a:ext cx="3376245" cy="303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정교한 디지털 복원을 통해 </a:t>
            </a:r>
            <a:r>
              <a:rPr lang="ko-KR" altLang="en-US" sz="1000" b="1" dirty="0">
                <a:solidFill>
                  <a:srgbClr val="D1542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실제와 똑같은 디지털 트윈화 구현</a:t>
            </a:r>
            <a:r>
              <a:rPr lang="en-US" altLang="ko-KR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endParaRPr lang="ko-KR" altLang="en-US" sz="1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모서리가 둥근 직사각형">
            <a:extLst>
              <a:ext uri="{FF2B5EF4-FFF2-40B4-BE49-F238E27FC236}">
                <a16:creationId xmlns:a16="http://schemas.microsoft.com/office/drawing/2014/main" id="{63D079FA-09CC-4ED9-A622-27B112C301E5}"/>
              </a:ext>
            </a:extLst>
          </p:cNvPr>
          <p:cNvSpPr/>
          <p:nvPr/>
        </p:nvSpPr>
        <p:spPr>
          <a:xfrm>
            <a:off x="3889074" y="1551463"/>
            <a:ext cx="4495718" cy="335276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DDDDDD"/>
            </a:solidFill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24B407C-3F71-4D46-9C72-250155F0B28E}"/>
              </a:ext>
            </a:extLst>
          </p:cNvPr>
          <p:cNvGrpSpPr/>
          <p:nvPr/>
        </p:nvGrpSpPr>
        <p:grpSpPr>
          <a:xfrm>
            <a:off x="2497738" y="1976267"/>
            <a:ext cx="4737949" cy="3028353"/>
            <a:chOff x="1057377" y="1056746"/>
            <a:chExt cx="9158150" cy="5911018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FF8B2984-5FA0-4420-AD78-DB49129F7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78" r="8078"/>
            <a:stretch/>
          </p:blipFill>
          <p:spPr>
            <a:xfrm>
              <a:off x="5571505" y="3859653"/>
              <a:ext cx="4644022" cy="3108111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E54B3B72-5998-4983-88D0-61BC5A48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7377" y="3859654"/>
              <a:ext cx="4431666" cy="310525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9A56969-5C99-4F97-BDCC-D4EB4A9E2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505" y="1056746"/>
              <a:ext cx="4644022" cy="2758299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D79D92CC-6C28-451D-8764-AB5219485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7377" y="1056746"/>
              <a:ext cx="4434814" cy="275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9656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6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8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9" name="직사각형"/>
          <p:cNvSpPr/>
          <p:nvPr/>
        </p:nvSpPr>
        <p:spPr>
          <a:xfrm>
            <a:off x="792369" y="1128984"/>
            <a:ext cx="8369794" cy="294641"/>
          </a:xfrm>
          <a:prstGeom prst="rect">
            <a:avLst/>
          </a:prstGeom>
          <a:solidFill>
            <a:srgbClr val="4D474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0" name="수요기업 모집 시 지원 절차 (2021년 상반기 공고문 기준)"/>
          <p:cNvSpPr txBox="1"/>
          <p:nvPr/>
        </p:nvSpPr>
        <p:spPr>
          <a:xfrm>
            <a:off x="924744" y="1199361"/>
            <a:ext cx="4472378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“</a:t>
            </a:r>
            <a:r>
              <a:rPr lang="en-US" altLang="ko-KR" dirty="0"/>
              <a:t>DO2</a:t>
            </a:r>
            <a:r>
              <a:rPr lang="ko-KR" altLang="en-US" dirty="0"/>
              <a:t>의 양질의 데이터는 목적에 맞게 가공되어 다양한 분야에 적용</a:t>
            </a:r>
            <a:r>
              <a:rPr lang="en-US" altLang="ko-KR" dirty="0"/>
              <a:t>, </a:t>
            </a:r>
            <a:r>
              <a:rPr lang="ko-KR" altLang="en-US" dirty="0"/>
              <a:t>활용될 수 있습니다</a:t>
            </a:r>
            <a:r>
              <a:rPr lang="en-US" altLang="ko-KR" dirty="0"/>
              <a:t>"</a:t>
            </a:r>
          </a:p>
        </p:txBody>
      </p:sp>
      <p:pic>
        <p:nvPicPr>
          <p:cNvPr id="271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273" name="데이터바우처 진행 프로세스"/>
          <p:cNvSpPr txBox="1"/>
          <p:nvPr/>
        </p:nvSpPr>
        <p:spPr>
          <a:xfrm>
            <a:off x="713888" y="814493"/>
            <a:ext cx="404758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공간정보 데이터 취득</a:t>
            </a:r>
            <a:r>
              <a:rPr lang="en-US" altLang="ko-KR" dirty="0"/>
              <a:t>/</a:t>
            </a:r>
            <a:r>
              <a:rPr lang="ko-KR" altLang="en-US" dirty="0"/>
              <a:t>구축 및 데이터 가공 업무 레퍼런스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BB946-98D0-4164-8C04-52090F947A1E}"/>
              </a:ext>
            </a:extLst>
          </p:cNvPr>
          <p:cNvSpPr txBox="1"/>
          <p:nvPr/>
        </p:nvSpPr>
        <p:spPr>
          <a:xfrm>
            <a:off x="987316" y="1507385"/>
            <a:ext cx="4610401" cy="71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Case 5) </a:t>
            </a:r>
            <a:r>
              <a:rPr lang="ko-KR" altLang="en-US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 공간정보 데이터 활용 </a:t>
            </a:r>
            <a:endParaRPr lang="en-US" altLang="ko-KR" sz="1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송전탑 항공 공간정보 데이터 구축 및 파워라인 복원 구축 데이터화</a:t>
            </a: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제주 중산간 지역 송전탑 구간 항공 </a:t>
            </a:r>
            <a:r>
              <a:rPr lang="ko-KR" altLang="en-US" sz="7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측위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데이터 및 파워라인 하부 수목 관리 유효 거리 산출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7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31DDF38-8E4A-4018-AB25-964B1A7B7732}"/>
              </a:ext>
            </a:extLst>
          </p:cNvPr>
          <p:cNvGrpSpPr/>
          <p:nvPr/>
        </p:nvGrpSpPr>
        <p:grpSpPr>
          <a:xfrm>
            <a:off x="1390090" y="1547182"/>
            <a:ext cx="6727354" cy="3472761"/>
            <a:chOff x="802531" y="878424"/>
            <a:chExt cx="10909240" cy="5631513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429AC090-D5A9-4218-92FC-8B7DA887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4430" y="4091380"/>
              <a:ext cx="2706356" cy="2418557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4B3961E2-1B9B-4E8F-A857-305B3BE6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531" y="4087244"/>
              <a:ext cx="3782367" cy="242269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32D788AF-59FF-4F75-B0B3-BBBDA48A3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6052" y="5118322"/>
              <a:ext cx="4305719" cy="1391615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C2EE164-92A4-461E-A821-308D5D3FE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6052" y="3026293"/>
              <a:ext cx="4305719" cy="2035997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6E1C8715-D1E5-4B3D-A006-AA9F3EE1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6052" y="878424"/>
              <a:ext cx="4305719" cy="2091837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47BBD12C-0C08-4BE4-952A-CC3728311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2195" y="2043990"/>
              <a:ext cx="3187916" cy="1989274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60B545B-CA83-4CA1-ABD3-C830DB5C4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3669" y="2061853"/>
              <a:ext cx="2957117" cy="1971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9564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직사각형"/>
          <p:cNvSpPr/>
          <p:nvPr/>
        </p:nvSpPr>
        <p:spPr>
          <a:xfrm>
            <a:off x="-1009" y="0"/>
            <a:ext cx="9146018" cy="5143500"/>
          </a:xfrm>
          <a:prstGeom prst="rect">
            <a:avLst/>
          </a:prstGeom>
          <a:solidFill>
            <a:srgbClr val="EBEBEB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6" name="도형"/>
          <p:cNvSpPr/>
          <p:nvPr/>
        </p:nvSpPr>
        <p:spPr>
          <a:xfrm>
            <a:off x="434214" y="607458"/>
            <a:ext cx="8727949" cy="454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" y="0"/>
                </a:moveTo>
                <a:lnTo>
                  <a:pt x="21600" y="0"/>
                </a:lnTo>
                <a:lnTo>
                  <a:pt x="21578" y="21600"/>
                </a:lnTo>
                <a:lnTo>
                  <a:pt x="0" y="21600"/>
                </a:lnTo>
                <a:lnTo>
                  <a:pt x="0" y="743"/>
                </a:lnTo>
                <a:cubicBezTo>
                  <a:pt x="0" y="634"/>
                  <a:pt x="0" y="547"/>
                  <a:pt x="2" y="476"/>
                </a:cubicBezTo>
                <a:cubicBezTo>
                  <a:pt x="5" y="405"/>
                  <a:pt x="9" y="351"/>
                  <a:pt x="19" y="307"/>
                </a:cubicBezTo>
                <a:cubicBezTo>
                  <a:pt x="31" y="244"/>
                  <a:pt x="49" y="188"/>
                  <a:pt x="74" y="142"/>
                </a:cubicBezTo>
                <a:cubicBezTo>
                  <a:pt x="98" y="95"/>
                  <a:pt x="127" y="59"/>
                  <a:pt x="160" y="36"/>
                </a:cubicBezTo>
                <a:cubicBezTo>
                  <a:pt x="183" y="18"/>
                  <a:pt x="211" y="9"/>
                  <a:pt x="248" y="5"/>
                </a:cubicBezTo>
                <a:cubicBezTo>
                  <a:pt x="285" y="0"/>
                  <a:pt x="330" y="0"/>
                  <a:pt x="387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  <a:effectLst>
            <a:outerShdw blurRad="101600" dist="25400" dir="5400000" rotWithShape="0">
              <a:srgbClr val="848484">
                <a:alpha val="5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8" name="직사각형"/>
          <p:cNvSpPr/>
          <p:nvPr/>
        </p:nvSpPr>
        <p:spPr>
          <a:xfrm>
            <a:off x="431800" y="781730"/>
            <a:ext cx="196749" cy="268727"/>
          </a:xfrm>
          <a:prstGeom prst="rect">
            <a:avLst/>
          </a:prstGeom>
          <a:solidFill>
            <a:srgbClr val="D15429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9" name="직사각형"/>
          <p:cNvSpPr/>
          <p:nvPr/>
        </p:nvSpPr>
        <p:spPr>
          <a:xfrm>
            <a:off x="792369" y="1128984"/>
            <a:ext cx="8369794" cy="294641"/>
          </a:xfrm>
          <a:prstGeom prst="rect">
            <a:avLst/>
          </a:prstGeom>
          <a:solidFill>
            <a:srgbClr val="4D474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0" name="수요기업 모집 시 지원 절차 (2021년 상반기 공고문 기준)"/>
          <p:cNvSpPr txBox="1"/>
          <p:nvPr/>
        </p:nvSpPr>
        <p:spPr>
          <a:xfrm>
            <a:off x="924744" y="1199361"/>
            <a:ext cx="4472378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1000" b="1">
                <a:solidFill>
                  <a:srgbClr val="FFFFFF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“</a:t>
            </a:r>
            <a:r>
              <a:rPr lang="en-US" altLang="ko-KR" dirty="0"/>
              <a:t>DO2</a:t>
            </a:r>
            <a:r>
              <a:rPr lang="ko-KR" altLang="en-US" dirty="0"/>
              <a:t>의 양질의 데이터는 목적에 맞게 가공되어 다양한 분야에 적용</a:t>
            </a:r>
            <a:r>
              <a:rPr lang="en-US" altLang="ko-KR" dirty="0"/>
              <a:t>, </a:t>
            </a:r>
            <a:r>
              <a:rPr lang="ko-KR" altLang="en-US" dirty="0"/>
              <a:t>활용될 수 있습니다</a:t>
            </a:r>
            <a:r>
              <a:rPr lang="en-US" altLang="ko-KR" dirty="0"/>
              <a:t>"</a:t>
            </a:r>
          </a:p>
        </p:txBody>
      </p:sp>
      <p:pic>
        <p:nvPicPr>
          <p:cNvPr id="271" name="그림 4" descr="그림 4"/>
          <p:cNvPicPr>
            <a:picLocks noChangeAspect="1"/>
          </p:cNvPicPr>
          <p:nvPr/>
        </p:nvPicPr>
        <p:blipFill>
          <a:blip r:embed="rId2"/>
          <a:srcRect l="56253" t="79424"/>
          <a:stretch>
            <a:fillRect/>
          </a:stretch>
        </p:blipFill>
        <p:spPr>
          <a:xfrm>
            <a:off x="8117444" y="223729"/>
            <a:ext cx="1055541" cy="28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www.droneorange.com"/>
          <p:cNvSpPr txBox="1"/>
          <p:nvPr/>
        </p:nvSpPr>
        <p:spPr>
          <a:xfrm>
            <a:off x="487404" y="417362"/>
            <a:ext cx="99982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www.droneorange.com</a:t>
            </a:r>
          </a:p>
        </p:txBody>
      </p:sp>
      <p:sp>
        <p:nvSpPr>
          <p:cNvPr id="273" name="데이터바우처 진행 프로세스"/>
          <p:cNvSpPr txBox="1"/>
          <p:nvPr/>
        </p:nvSpPr>
        <p:spPr>
          <a:xfrm>
            <a:off x="713888" y="814493"/>
            <a:ext cx="404758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400" b="1">
                <a:solidFill>
                  <a:srgbClr val="D15429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r>
              <a:rPr lang="ko-KR" altLang="en-US" dirty="0"/>
              <a:t>공간정보 데이터 취득</a:t>
            </a:r>
            <a:r>
              <a:rPr lang="en-US" altLang="ko-KR" dirty="0"/>
              <a:t>/</a:t>
            </a:r>
            <a:r>
              <a:rPr lang="ko-KR" altLang="en-US" dirty="0"/>
              <a:t>구축 및 데이터 가공 업무 레퍼런스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C1E45-4036-4C62-B36F-59319EB5D9E4}"/>
              </a:ext>
            </a:extLst>
          </p:cNvPr>
          <p:cNvSpPr txBox="1"/>
          <p:nvPr/>
        </p:nvSpPr>
        <p:spPr>
          <a:xfrm>
            <a:off x="987316" y="1507385"/>
            <a:ext cx="5612267" cy="1363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Case 6) </a:t>
            </a:r>
            <a:r>
              <a:rPr lang="ko-KR" altLang="en-US" sz="1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 공간정보 데이터 활용 </a:t>
            </a:r>
            <a:endParaRPr lang="en-US" altLang="ko-KR" sz="1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버스 중앙차로 사전 조사 데이터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set 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구축</a:t>
            </a: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제주시 버스 </a:t>
            </a:r>
            <a:r>
              <a:rPr lang="ko-KR" altLang="en-US" sz="7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중앙로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공사를 위한 도로주변 현황조사</a:t>
            </a: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제주시 노형동 일대 약 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7km 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도로주변 </a:t>
            </a:r>
            <a:r>
              <a:rPr lang="ko-KR" altLang="en-US" sz="7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설치물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위치파악</a:t>
            </a: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시설물별 도면데이터의 불일치로 인해 </a:t>
            </a:r>
            <a:r>
              <a:rPr lang="ko-KR" altLang="en-US" sz="7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공간정보 데이터를 이용해 전신주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신호등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맨홀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가로등의 실제 설치 위치 파악 및 설계 반영</a:t>
            </a: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파악된 시설물의 위치정보를 바탕으로 현장에서 더욱더 빠른 시설물 파악</a:t>
            </a:r>
          </a:p>
          <a:p>
            <a:pPr>
              <a:lnSpc>
                <a:spcPct val="150000"/>
              </a:lnSpc>
            </a:pP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인력 투입 시 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주의 현장조사 작업시간을 </a:t>
            </a:r>
            <a:r>
              <a:rPr lang="en-US" altLang="ko-KR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주일로 단축 및 더욱더 정확한 데이터 확보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7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2E0528BA-3C13-4D29-87B9-698BF0824A3B}"/>
              </a:ext>
            </a:extLst>
          </p:cNvPr>
          <p:cNvGrpSpPr/>
          <p:nvPr/>
        </p:nvGrpSpPr>
        <p:grpSpPr>
          <a:xfrm>
            <a:off x="1768320" y="2814965"/>
            <a:ext cx="6417892" cy="2638238"/>
            <a:chOff x="1349273" y="3309338"/>
            <a:chExt cx="9456874" cy="3887489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ADC8468D-5BFD-4F59-9D1F-CEDA09461C47}"/>
                </a:ext>
              </a:extLst>
            </p:cNvPr>
            <p:cNvGrpSpPr/>
            <p:nvPr/>
          </p:nvGrpSpPr>
          <p:grpSpPr>
            <a:xfrm>
              <a:off x="1349273" y="3309338"/>
              <a:ext cx="9218383" cy="2395726"/>
              <a:chOff x="268260" y="1617664"/>
              <a:chExt cx="7383187" cy="1771186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0D0F8D7F-98DE-4D40-8633-DE1AAD921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8260" y="1617664"/>
                <a:ext cx="3800475" cy="1764903"/>
              </a:xfrm>
              <a:prstGeom prst="rect">
                <a:avLst/>
              </a:prstGeom>
            </p:spPr>
          </p:pic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B34EDE7A-F2FC-4C62-B46A-376598BCA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38164" y="1617664"/>
                <a:ext cx="3513283" cy="1771186"/>
              </a:xfrm>
              <a:prstGeom prst="rect">
                <a:avLst/>
              </a:prstGeom>
            </p:spPr>
          </p:pic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DB760495-8C6A-4216-BA3C-2C9C8FAB8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2144" y="1873820"/>
                <a:ext cx="3268297" cy="1184616"/>
              </a:xfrm>
              <a:prstGeom prst="rect">
                <a:avLst/>
              </a:prstGeom>
            </p:spPr>
          </p:pic>
        </p:grp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C3BC8A9-DE5C-4DE2-94F2-18399FC3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462349">
              <a:off x="1469359" y="5371261"/>
              <a:ext cx="9336788" cy="1825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83347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맑은 고딕"/>
        <a:ea typeface="맑은 고딕"/>
        <a:cs typeface="맑은 고딕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맑은 고딕"/>
        <a:ea typeface="맑은 고딕"/>
        <a:cs typeface="맑은 고딕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1712</Words>
  <Application>Microsoft Office PowerPoint</Application>
  <PresentationFormat>화면 슬라이드 쇼(16:9)</PresentationFormat>
  <Paragraphs>196</Paragraphs>
  <Slides>17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6" baseType="lpstr">
      <vt:lpstr>HY견고딕</vt:lpstr>
      <vt:lpstr>KoPub돋움체 Light</vt:lpstr>
      <vt:lpstr>나눔바른고딕</vt:lpstr>
      <vt:lpstr>나눔바른고딕 Light</vt:lpstr>
      <vt:lpstr>맑은 고딕</vt:lpstr>
      <vt:lpstr>Arial</vt:lpstr>
      <vt:lpstr>Calibri</vt:lpstr>
      <vt:lpstr>Century Gothic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kimra</dc:creator>
  <cp:lastModifiedBy>user</cp:lastModifiedBy>
  <cp:revision>32</cp:revision>
  <dcterms:modified xsi:type="dcterms:W3CDTF">2021-11-29T05:55:28Z</dcterms:modified>
</cp:coreProperties>
</file>